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96"/>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14" indent="0" algn="ctr">
              <a:buNone/>
              <a:defRPr>
                <a:solidFill>
                  <a:schemeClr val="tx1">
                    <a:tint val="75000"/>
                  </a:schemeClr>
                </a:solidFill>
              </a:defRPr>
            </a:lvl2pPr>
            <a:lvl3pPr marL="914428" indent="0" algn="ctr">
              <a:buNone/>
              <a:defRPr>
                <a:solidFill>
                  <a:schemeClr val="tx1">
                    <a:tint val="75000"/>
                  </a:schemeClr>
                </a:solidFill>
              </a:defRPr>
            </a:lvl3pPr>
            <a:lvl4pPr marL="1371643" indent="0" algn="ctr">
              <a:buNone/>
              <a:defRPr>
                <a:solidFill>
                  <a:schemeClr val="tx1">
                    <a:tint val="75000"/>
                  </a:schemeClr>
                </a:solidFill>
              </a:defRPr>
            </a:lvl4pPr>
            <a:lvl5pPr marL="1828857" indent="0" algn="ctr">
              <a:buNone/>
              <a:defRPr>
                <a:solidFill>
                  <a:schemeClr val="tx1">
                    <a:tint val="75000"/>
                  </a:schemeClr>
                </a:solidFill>
              </a:defRPr>
            </a:lvl5pPr>
            <a:lvl6pPr marL="2286071" indent="0" algn="ctr">
              <a:buNone/>
              <a:defRPr>
                <a:solidFill>
                  <a:schemeClr val="tx1">
                    <a:tint val="75000"/>
                  </a:schemeClr>
                </a:solidFill>
              </a:defRPr>
            </a:lvl6pPr>
            <a:lvl7pPr marL="2743285" indent="0" algn="ctr">
              <a:buNone/>
              <a:defRPr>
                <a:solidFill>
                  <a:schemeClr val="tx1">
                    <a:tint val="75000"/>
                  </a:schemeClr>
                </a:solidFill>
              </a:defRPr>
            </a:lvl7pPr>
            <a:lvl8pPr marL="3200500" indent="0" algn="ctr">
              <a:buNone/>
              <a:defRPr>
                <a:solidFill>
                  <a:schemeClr val="tx1">
                    <a:tint val="75000"/>
                  </a:schemeClr>
                </a:solidFill>
              </a:defRPr>
            </a:lvl8pPr>
            <a:lvl9pPr marL="36577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8"/>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8"/>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21"/>
            <a:ext cx="6217920" cy="2000249"/>
          </a:xfrm>
        </p:spPr>
        <p:txBody>
          <a:bodyPr anchor="b"/>
          <a:lstStyle>
            <a:lvl1pPr marL="0" indent="0">
              <a:buNone/>
              <a:defRPr sz="2000">
                <a:solidFill>
                  <a:schemeClr val="tx1">
                    <a:tint val="75000"/>
                  </a:schemeClr>
                </a:solidFill>
              </a:defRPr>
            </a:lvl1pPr>
            <a:lvl2pPr marL="457214" indent="0">
              <a:buNone/>
              <a:defRPr sz="1800">
                <a:solidFill>
                  <a:schemeClr val="tx1">
                    <a:tint val="75000"/>
                  </a:schemeClr>
                </a:solidFill>
              </a:defRPr>
            </a:lvl2pPr>
            <a:lvl3pPr marL="914428" indent="0">
              <a:buNone/>
              <a:defRPr sz="1600">
                <a:solidFill>
                  <a:schemeClr val="tx1">
                    <a:tint val="75000"/>
                  </a:schemeClr>
                </a:solidFill>
              </a:defRPr>
            </a:lvl3pPr>
            <a:lvl4pPr marL="1371643" indent="0">
              <a:buNone/>
              <a:defRPr sz="1400">
                <a:solidFill>
                  <a:schemeClr val="tx1">
                    <a:tint val="75000"/>
                  </a:schemeClr>
                </a:solidFill>
              </a:defRPr>
            </a:lvl4pPr>
            <a:lvl5pPr marL="1828857" indent="0">
              <a:buNone/>
              <a:defRPr sz="1400">
                <a:solidFill>
                  <a:schemeClr val="tx1">
                    <a:tint val="75000"/>
                  </a:schemeClr>
                </a:solidFill>
              </a:defRPr>
            </a:lvl5pPr>
            <a:lvl6pPr marL="2286071" indent="0">
              <a:buNone/>
              <a:defRPr sz="1400">
                <a:solidFill>
                  <a:schemeClr val="tx1">
                    <a:tint val="75000"/>
                  </a:schemeClr>
                </a:solidFill>
              </a:defRPr>
            </a:lvl6pPr>
            <a:lvl7pPr marL="2743285" indent="0">
              <a:buNone/>
              <a:defRPr sz="1400">
                <a:solidFill>
                  <a:schemeClr val="tx1">
                    <a:tint val="75000"/>
                  </a:schemeClr>
                </a:solidFill>
              </a:defRPr>
            </a:lvl7pPr>
            <a:lvl8pPr marL="3200500" indent="0">
              <a:buNone/>
              <a:defRPr sz="1400">
                <a:solidFill>
                  <a:schemeClr val="tx1">
                    <a:tint val="75000"/>
                  </a:schemeClr>
                </a:solidFill>
              </a:defRPr>
            </a:lvl8pPr>
            <a:lvl9pPr marL="3657714"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4"/>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4"/>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2" y="2046817"/>
            <a:ext cx="3232150" cy="853016"/>
          </a:xfrm>
        </p:spPr>
        <p:txBody>
          <a:bodyPr anchor="b"/>
          <a:lstStyle>
            <a:lvl1pPr marL="0" indent="0">
              <a:buNone/>
              <a:defRPr sz="2400" b="1"/>
            </a:lvl1pPr>
            <a:lvl2pPr marL="457214" indent="0">
              <a:buNone/>
              <a:defRPr sz="2000" b="1"/>
            </a:lvl2pPr>
            <a:lvl3pPr marL="914428" indent="0">
              <a:buNone/>
              <a:defRPr sz="1800" b="1"/>
            </a:lvl3pPr>
            <a:lvl4pPr marL="1371643" indent="0">
              <a:buNone/>
              <a:defRPr sz="1600" b="1"/>
            </a:lvl4pPr>
            <a:lvl5pPr marL="1828857" indent="0">
              <a:buNone/>
              <a:defRPr sz="1600" b="1"/>
            </a:lvl5pPr>
            <a:lvl6pPr marL="2286071" indent="0">
              <a:buNone/>
              <a:defRPr sz="1600" b="1"/>
            </a:lvl6pPr>
            <a:lvl7pPr marL="2743285" indent="0">
              <a:buNone/>
              <a:defRPr sz="1600" b="1"/>
            </a:lvl7pPr>
            <a:lvl8pPr marL="3200500" indent="0">
              <a:buNone/>
              <a:defRPr sz="1600" b="1"/>
            </a:lvl8pPr>
            <a:lvl9pPr marL="3657714"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2"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2" y="2046817"/>
            <a:ext cx="3233420" cy="853016"/>
          </a:xfrm>
        </p:spPr>
        <p:txBody>
          <a:bodyPr anchor="b"/>
          <a:lstStyle>
            <a:lvl1pPr marL="0" indent="0">
              <a:buNone/>
              <a:defRPr sz="2400" b="1"/>
            </a:lvl1pPr>
            <a:lvl2pPr marL="457214" indent="0">
              <a:buNone/>
              <a:defRPr sz="2000" b="1"/>
            </a:lvl2pPr>
            <a:lvl3pPr marL="914428" indent="0">
              <a:buNone/>
              <a:defRPr sz="1800" b="1"/>
            </a:lvl3pPr>
            <a:lvl4pPr marL="1371643" indent="0">
              <a:buNone/>
              <a:defRPr sz="1600" b="1"/>
            </a:lvl4pPr>
            <a:lvl5pPr marL="1828857" indent="0">
              <a:buNone/>
              <a:defRPr sz="1600" b="1"/>
            </a:lvl5pPr>
            <a:lvl6pPr marL="2286071" indent="0">
              <a:buNone/>
              <a:defRPr sz="1600" b="1"/>
            </a:lvl6pPr>
            <a:lvl7pPr marL="2743285" indent="0">
              <a:buNone/>
              <a:defRPr sz="1600" b="1"/>
            </a:lvl7pPr>
            <a:lvl8pPr marL="3200500" indent="0">
              <a:buNone/>
              <a:defRPr sz="1600" b="1"/>
            </a:lvl8pPr>
            <a:lvl9pPr marL="365771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2"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70"/>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70"/>
            <a:ext cx="2406651" cy="6254751"/>
          </a:xfrm>
        </p:spPr>
        <p:txBody>
          <a:bodyPr/>
          <a:lstStyle>
            <a:lvl1pPr marL="0" indent="0">
              <a:buNone/>
              <a:defRPr sz="1400"/>
            </a:lvl1pPr>
            <a:lvl2pPr marL="457214" indent="0">
              <a:buNone/>
              <a:defRPr sz="1200"/>
            </a:lvl2pPr>
            <a:lvl3pPr marL="914428" indent="0">
              <a:buNone/>
              <a:defRPr sz="1000"/>
            </a:lvl3pPr>
            <a:lvl4pPr marL="1371643" indent="0">
              <a:buNone/>
              <a:defRPr sz="900"/>
            </a:lvl4pPr>
            <a:lvl5pPr marL="1828857" indent="0">
              <a:buNone/>
              <a:defRPr sz="900"/>
            </a:lvl5pPr>
            <a:lvl6pPr marL="2286071" indent="0">
              <a:buNone/>
              <a:defRPr sz="900"/>
            </a:lvl6pPr>
            <a:lvl7pPr marL="2743285" indent="0">
              <a:buNone/>
              <a:defRPr sz="900"/>
            </a:lvl7pPr>
            <a:lvl8pPr marL="3200500" indent="0">
              <a:buNone/>
              <a:defRPr sz="900"/>
            </a:lvl8pPr>
            <a:lvl9pPr marL="365771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3"/>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14" indent="0">
              <a:buNone/>
              <a:defRPr sz="2800"/>
            </a:lvl2pPr>
            <a:lvl3pPr marL="914428" indent="0">
              <a:buNone/>
              <a:defRPr sz="2400"/>
            </a:lvl3pPr>
            <a:lvl4pPr marL="1371643" indent="0">
              <a:buNone/>
              <a:defRPr sz="2000"/>
            </a:lvl4pPr>
            <a:lvl5pPr marL="1828857" indent="0">
              <a:buNone/>
              <a:defRPr sz="2000"/>
            </a:lvl5pPr>
            <a:lvl6pPr marL="2286071" indent="0">
              <a:buNone/>
              <a:defRPr sz="2000"/>
            </a:lvl6pPr>
            <a:lvl7pPr marL="2743285" indent="0">
              <a:buNone/>
              <a:defRPr sz="2000"/>
            </a:lvl7pPr>
            <a:lvl8pPr marL="3200500" indent="0">
              <a:buNone/>
              <a:defRPr sz="2000"/>
            </a:lvl8pPr>
            <a:lvl9pPr marL="3657714" indent="0">
              <a:buNone/>
              <a:defRPr sz="2000"/>
            </a:lvl9pPr>
          </a:lstStyle>
          <a:p>
            <a:endParaRPr lang="en-US"/>
          </a:p>
        </p:txBody>
      </p:sp>
      <p:sp>
        <p:nvSpPr>
          <p:cNvPr id="4" name="Text Placeholder 3"/>
          <p:cNvSpPr>
            <a:spLocks noGrp="1"/>
          </p:cNvSpPr>
          <p:nvPr>
            <p:ph type="body" sz="half" idx="2"/>
          </p:nvPr>
        </p:nvSpPr>
        <p:spPr>
          <a:xfrm>
            <a:off x="1433830" y="7156454"/>
            <a:ext cx="4389120" cy="1073149"/>
          </a:xfrm>
        </p:spPr>
        <p:txBody>
          <a:bodyPr/>
          <a:lstStyle>
            <a:lvl1pPr marL="0" indent="0">
              <a:buNone/>
              <a:defRPr sz="1400"/>
            </a:lvl1pPr>
            <a:lvl2pPr marL="457214" indent="0">
              <a:buNone/>
              <a:defRPr sz="1200"/>
            </a:lvl2pPr>
            <a:lvl3pPr marL="914428" indent="0">
              <a:buNone/>
              <a:defRPr sz="1000"/>
            </a:lvl3pPr>
            <a:lvl4pPr marL="1371643" indent="0">
              <a:buNone/>
              <a:defRPr sz="900"/>
            </a:lvl4pPr>
            <a:lvl5pPr marL="1828857" indent="0">
              <a:buNone/>
              <a:defRPr sz="900"/>
            </a:lvl5pPr>
            <a:lvl6pPr marL="2286071" indent="0">
              <a:buNone/>
              <a:defRPr sz="900"/>
            </a:lvl6pPr>
            <a:lvl7pPr marL="2743285" indent="0">
              <a:buNone/>
              <a:defRPr sz="900"/>
            </a:lvl7pPr>
            <a:lvl8pPr marL="3200500" indent="0">
              <a:buNone/>
              <a:defRPr sz="900"/>
            </a:lvl8pPr>
            <a:lvl9pPr marL="3657714"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4"/>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7"/>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8/20/2024</a:t>
            </a:fld>
            <a:endParaRPr lang="en-US"/>
          </a:p>
        </p:txBody>
      </p:sp>
      <p:sp>
        <p:nvSpPr>
          <p:cNvPr id="5" name="Footer Placeholder 4"/>
          <p:cNvSpPr>
            <a:spLocks noGrp="1"/>
          </p:cNvSpPr>
          <p:nvPr>
            <p:ph type="ftr" sz="quarter" idx="3"/>
          </p:nvPr>
        </p:nvSpPr>
        <p:spPr>
          <a:xfrm>
            <a:off x="2499360" y="8475137"/>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7"/>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28" rtl="0" eaLnBrk="1" latinLnBrk="0" hangingPunct="1">
        <a:spcBef>
          <a:spcPct val="0"/>
        </a:spcBef>
        <a:buNone/>
        <a:defRPr sz="4400" kern="1200">
          <a:solidFill>
            <a:schemeClr val="tx1"/>
          </a:solidFill>
          <a:latin typeface="+mj-lt"/>
          <a:ea typeface="+mj-ea"/>
          <a:cs typeface="+mj-cs"/>
        </a:defRPr>
      </a:lvl1pPr>
    </p:titleStyle>
    <p:bodyStyle>
      <a:lvl1pPr marL="342910" indent="-342910" algn="l" defTabSz="914428"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73" indent="-285759" algn="l" defTabSz="914428"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36" indent="-228608" algn="l" defTabSz="914428"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50"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65"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79"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93"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107"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322" indent="-228608" algn="l" defTabSz="914428"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28" rtl="0" eaLnBrk="1" latinLnBrk="0" hangingPunct="1">
        <a:defRPr sz="1800" kern="1200">
          <a:solidFill>
            <a:schemeClr val="tx1"/>
          </a:solidFill>
          <a:latin typeface="+mn-lt"/>
          <a:ea typeface="+mn-ea"/>
          <a:cs typeface="+mn-cs"/>
        </a:defRPr>
      </a:lvl1pPr>
      <a:lvl2pPr marL="457214" algn="l" defTabSz="914428" rtl="0" eaLnBrk="1" latinLnBrk="0" hangingPunct="1">
        <a:defRPr sz="1800" kern="1200">
          <a:solidFill>
            <a:schemeClr val="tx1"/>
          </a:solidFill>
          <a:latin typeface="+mn-lt"/>
          <a:ea typeface="+mn-ea"/>
          <a:cs typeface="+mn-cs"/>
        </a:defRPr>
      </a:lvl2pPr>
      <a:lvl3pPr marL="914428" algn="l" defTabSz="914428" rtl="0" eaLnBrk="1" latinLnBrk="0" hangingPunct="1">
        <a:defRPr sz="1800" kern="1200">
          <a:solidFill>
            <a:schemeClr val="tx1"/>
          </a:solidFill>
          <a:latin typeface="+mn-lt"/>
          <a:ea typeface="+mn-ea"/>
          <a:cs typeface="+mn-cs"/>
        </a:defRPr>
      </a:lvl3pPr>
      <a:lvl4pPr marL="1371643" algn="l" defTabSz="914428" rtl="0" eaLnBrk="1" latinLnBrk="0" hangingPunct="1">
        <a:defRPr sz="1800" kern="1200">
          <a:solidFill>
            <a:schemeClr val="tx1"/>
          </a:solidFill>
          <a:latin typeface="+mn-lt"/>
          <a:ea typeface="+mn-ea"/>
          <a:cs typeface="+mn-cs"/>
        </a:defRPr>
      </a:lvl4pPr>
      <a:lvl5pPr marL="1828857" algn="l" defTabSz="914428" rtl="0" eaLnBrk="1" latinLnBrk="0" hangingPunct="1">
        <a:defRPr sz="1800" kern="1200">
          <a:solidFill>
            <a:schemeClr val="tx1"/>
          </a:solidFill>
          <a:latin typeface="+mn-lt"/>
          <a:ea typeface="+mn-ea"/>
          <a:cs typeface="+mn-cs"/>
        </a:defRPr>
      </a:lvl5pPr>
      <a:lvl6pPr marL="2286071" algn="l" defTabSz="914428" rtl="0" eaLnBrk="1" latinLnBrk="0" hangingPunct="1">
        <a:defRPr sz="1800" kern="1200">
          <a:solidFill>
            <a:schemeClr val="tx1"/>
          </a:solidFill>
          <a:latin typeface="+mn-lt"/>
          <a:ea typeface="+mn-ea"/>
          <a:cs typeface="+mn-cs"/>
        </a:defRPr>
      </a:lvl6pPr>
      <a:lvl7pPr marL="2743285" algn="l" defTabSz="914428" rtl="0" eaLnBrk="1" latinLnBrk="0" hangingPunct="1">
        <a:defRPr sz="1800" kern="1200">
          <a:solidFill>
            <a:schemeClr val="tx1"/>
          </a:solidFill>
          <a:latin typeface="+mn-lt"/>
          <a:ea typeface="+mn-ea"/>
          <a:cs typeface="+mn-cs"/>
        </a:defRPr>
      </a:lvl7pPr>
      <a:lvl8pPr marL="3200500" algn="l" defTabSz="914428" rtl="0" eaLnBrk="1" latinLnBrk="0" hangingPunct="1">
        <a:defRPr sz="1800" kern="1200">
          <a:solidFill>
            <a:schemeClr val="tx1"/>
          </a:solidFill>
          <a:latin typeface="+mn-lt"/>
          <a:ea typeface="+mn-ea"/>
          <a:cs typeface="+mn-cs"/>
        </a:defRPr>
      </a:lvl8pPr>
      <a:lvl9pPr marL="3657714" algn="l" defTabSz="9144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1450" y="6051166"/>
            <a:ext cx="6972300" cy="2139315"/>
          </a:xfrm>
        </p:spPr>
        <p:txBody>
          <a:bodyPr anchor="ctr">
            <a:normAutofit lnSpcReduction="10000"/>
          </a:bodyPr>
          <a:lstStyle/>
          <a:p>
            <a:r>
              <a:rPr lang="en-US" sz="900" dirty="0">
                <a:solidFill>
                  <a:srgbClr val="003964"/>
                </a:solidFill>
                <a:latin typeface="Trebuchet MS" panose="020B0603020202020204" pitchFamily="34" charset="0"/>
              </a:rPr>
              <a:t>Beautiful Lowcountry Classic Home in the prestigious </a:t>
            </a:r>
            <a:r>
              <a:rPr lang="en-US" sz="900" dirty="0" err="1">
                <a:solidFill>
                  <a:srgbClr val="003964"/>
                </a:solidFill>
                <a:latin typeface="Trebuchet MS" panose="020B0603020202020204" pitchFamily="34" charset="0"/>
              </a:rPr>
              <a:t>Masonborough</a:t>
            </a:r>
            <a:r>
              <a:rPr lang="en-US" sz="900" dirty="0">
                <a:solidFill>
                  <a:srgbClr val="003964"/>
                </a:solidFill>
                <a:latin typeface="Trebuchet MS" panose="020B0603020202020204" pitchFamily="34" charset="0"/>
              </a:rPr>
              <a:t> section of Park West! This quality built home offers all the space you need with 5 bedrooms, 4.5 baths, open living areas, multiple flex/office spaces, and great outdoor living area! Custom features include teak wood floors throughout the downstairs, 11.5' ceilings, heavy moldings, and upgraded lighting and fixtures. The spacious great room has a gas fireplace and opens onto the screened porch and private backyard. The island kitchen features an abundance of beautiful cabinetry, granite countertops, tray ceiling, tile backsplash and stainless steel appliances. Primary suite is on the first floor and offers a sitting area, walk in closet, dual vanity sinks, jacuzzi tub and separate shower. Upstairs are 3 additional bedrooms, One of which has its own private bath to serve as a second master suite. Another stairway leads to the huge private bonus room, also with its own full bath. Perfect for an additional master suite, media or game room.</a:t>
            </a:r>
          </a:p>
          <a:p>
            <a:endParaRPr lang="en-US" sz="900" dirty="0">
              <a:solidFill>
                <a:srgbClr val="003964"/>
              </a:solidFill>
              <a:latin typeface="Trebuchet MS" panose="020B0603020202020204" pitchFamily="34" charset="0"/>
            </a:endParaRPr>
          </a:p>
          <a:p>
            <a:r>
              <a:rPr lang="en-US" sz="900" dirty="0">
                <a:solidFill>
                  <a:srgbClr val="003964"/>
                </a:solidFill>
                <a:latin typeface="Trebuchet MS" panose="020B0603020202020204" pitchFamily="34" charset="0"/>
              </a:rPr>
              <a:t>Park West's resort-style amenities includes a clubhouse, 2 pools; one is zero entry, sand volleyball court, 6 tennis courts, walk/jog trails and play park. Award winning public schools are within the neighborhood as well as shopping, dining, recreational fields, professional offices, grocery, and a gym. Downtown Charleston and the beaches are only 20-25 min away.</a:t>
            </a:r>
          </a:p>
          <a:p>
            <a:endParaRPr lang="en-US" sz="900" dirty="0">
              <a:solidFill>
                <a:srgbClr val="003964"/>
              </a:solidFill>
              <a:latin typeface="Trebuchet MS" panose="020B0603020202020204" pitchFamily="34" charset="0"/>
            </a:endParaRPr>
          </a:p>
          <a:p>
            <a:r>
              <a:rPr lang="en-US" sz="900" i="1" dirty="0">
                <a:solidFill>
                  <a:srgbClr val="003964"/>
                </a:solidFill>
                <a:latin typeface="Trebuchet MS" panose="020B0603020202020204" pitchFamily="34" charset="0"/>
              </a:rPr>
              <a:t>A $2,500 lender credit is available and will be applied towards the buyer's closing costs and pre-</a:t>
            </a:r>
            <a:r>
              <a:rPr lang="en-US" sz="900" i="1" dirty="0" err="1">
                <a:solidFill>
                  <a:srgbClr val="003964"/>
                </a:solidFill>
                <a:latin typeface="Trebuchet MS" panose="020B0603020202020204" pitchFamily="34" charset="0"/>
              </a:rPr>
              <a:t>paids</a:t>
            </a:r>
            <a:r>
              <a:rPr lang="en-US" sz="900" i="1" dirty="0">
                <a:solidFill>
                  <a:srgbClr val="003964"/>
                </a:solidFill>
                <a:latin typeface="Trebuchet MS" panose="020B0603020202020204" pitchFamily="34" charset="0"/>
              </a:rPr>
              <a:t> if the buyer chooses to use the seller's preferred lender. This credit is in addition to any negotiated seller concessions.</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p:blipFill>
        <p:spPr>
          <a:xfrm>
            <a:off x="0" y="0"/>
            <a:ext cx="7315200" cy="4876800"/>
          </a:xfrm>
          <a:prstGeom prst="rect">
            <a:avLst/>
          </a:prstGeom>
          <a:ln>
            <a:no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0" y="4800600"/>
            <a:ext cx="1828800" cy="1219200"/>
          </a:xfrm>
          <a:prstGeom prst="rect">
            <a:avLst/>
          </a:prstGeom>
          <a:ln>
            <a:solidFill>
              <a:schemeClr val="bg1"/>
            </a:solidFill>
          </a:ln>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828800" y="4800600"/>
            <a:ext cx="1828800" cy="1219200"/>
          </a:xfrm>
          <a:prstGeom prst="rect">
            <a:avLst/>
          </a:prstGeom>
          <a:ln>
            <a:solidFill>
              <a:schemeClr val="bg1"/>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486400" y="4800600"/>
            <a:ext cx="1828800" cy="1219200"/>
          </a:xfrm>
          <a:prstGeom prst="rect">
            <a:avLst/>
          </a:prstGeom>
          <a:ln>
            <a:solidFill>
              <a:schemeClr val="bg1"/>
            </a:solidFill>
          </a:ln>
        </p:spPr>
      </p:pic>
      <p:sp>
        <p:nvSpPr>
          <p:cNvPr id="2" name="Title 1"/>
          <p:cNvSpPr>
            <a:spLocks noGrp="1"/>
          </p:cNvSpPr>
          <p:nvPr>
            <p:ph type="ctrTitle"/>
          </p:nvPr>
        </p:nvSpPr>
        <p:spPr>
          <a:xfrm>
            <a:off x="0" y="228602"/>
            <a:ext cx="7315200" cy="380999"/>
          </a:xfrm>
          <a:solidFill>
            <a:srgbClr val="003964"/>
          </a:solidFill>
        </p:spPr>
        <p:txBody>
          <a:bodyPr anchor="t">
            <a:noAutofit/>
          </a:bodyPr>
          <a:lstStyle/>
          <a:p>
            <a:r>
              <a:rPr lang="en-US" sz="2000" b="1" dirty="0">
                <a:ln w="3175">
                  <a:noFill/>
                </a:ln>
                <a:solidFill>
                  <a:schemeClr val="bg1"/>
                </a:solidFill>
                <a:latin typeface="Trebuchet MS" panose="020B0603020202020204" pitchFamily="34" charset="0"/>
              </a:rPr>
              <a:t>Amazing Open Plan with All the Space You Could Need</a:t>
            </a:r>
          </a:p>
        </p:txBody>
      </p:sp>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28601" y="8225693"/>
            <a:ext cx="944554" cy="818868"/>
          </a:xfrm>
          <a:prstGeom prst="rect">
            <a:avLst/>
          </a:prstGeom>
        </p:spPr>
      </p:pic>
      <p:sp>
        <p:nvSpPr>
          <p:cNvPr id="13" name="Rectangle 12"/>
          <p:cNvSpPr/>
          <p:nvPr/>
        </p:nvSpPr>
        <p:spPr>
          <a:xfrm>
            <a:off x="1809750" y="8265795"/>
            <a:ext cx="3695700" cy="738664"/>
          </a:xfrm>
          <a:prstGeom prst="rect">
            <a:avLst/>
          </a:prstGeom>
        </p:spPr>
        <p:txBody>
          <a:bodyPr wrap="square">
            <a:spAutoFit/>
          </a:bodyPr>
          <a:lstStyle/>
          <a:p>
            <a:pPr algn="ctr"/>
            <a:r>
              <a:rPr lang="en-US" sz="1200" b="1" dirty="0">
                <a:solidFill>
                  <a:srgbClr val="003964"/>
                </a:solidFill>
                <a:latin typeface="Trebuchet MS" panose="020B0603020202020204" pitchFamily="34" charset="0"/>
              </a:rPr>
              <a:t>The Ed </a:t>
            </a:r>
            <a:r>
              <a:rPr lang="en-US" sz="1200" b="1" err="1">
                <a:solidFill>
                  <a:srgbClr val="003964"/>
                </a:solidFill>
                <a:latin typeface="Trebuchet MS" panose="020B0603020202020204" pitchFamily="34" charset="0"/>
              </a:rPr>
              <a:t>Hunnicutt</a:t>
            </a:r>
            <a:r>
              <a:rPr lang="en-US" sz="1200" b="1">
                <a:solidFill>
                  <a:srgbClr val="003964"/>
                </a:solidFill>
                <a:latin typeface="Trebuchet MS" panose="020B0603020202020204" pitchFamily="34" charset="0"/>
              </a:rPr>
              <a:t> Team</a:t>
            </a:r>
            <a:endParaRPr lang="en-US" sz="1200" b="1" dirty="0">
              <a:solidFill>
                <a:srgbClr val="003964"/>
              </a:solidFill>
              <a:latin typeface="Trebuchet MS" panose="020B0603020202020204" pitchFamily="34" charset="0"/>
            </a:endParaRPr>
          </a:p>
          <a:p>
            <a:pPr algn="ctr"/>
            <a:r>
              <a:rPr lang="it-IT" sz="1000" dirty="0">
                <a:solidFill>
                  <a:srgbClr val="003964"/>
                </a:solidFill>
                <a:latin typeface="Trebuchet MS" panose="020B0603020202020204" pitchFamily="34" charset="0"/>
              </a:rPr>
              <a:t>Ed | 843-270-0292 | ed@edhunnicutt.com</a:t>
            </a:r>
          </a:p>
          <a:p>
            <a:pPr algn="ctr"/>
            <a:r>
              <a:rPr lang="it-IT" sz="1000" dirty="0">
                <a:solidFill>
                  <a:srgbClr val="003964"/>
                </a:solidFill>
                <a:latin typeface="Trebuchet MS" panose="020B0603020202020204" pitchFamily="34" charset="0"/>
              </a:rPr>
              <a:t>Georgieann | 843-425-6772 | georgieann@edhunnicutt.com </a:t>
            </a:r>
            <a:r>
              <a:rPr lang="en-US" sz="1000" dirty="0">
                <a:solidFill>
                  <a:srgbClr val="003964"/>
                </a:solidFill>
                <a:latin typeface="Trebuchet MS" panose="020B0603020202020204" pitchFamily="34" charset="0"/>
              </a:rPr>
              <a:t>www.EdHunnicutt.com</a:t>
            </a:r>
          </a:p>
        </p:txBody>
      </p:sp>
      <p:grpSp>
        <p:nvGrpSpPr>
          <p:cNvPr id="17" name="Group 16">
            <a:extLst>
              <a:ext uri="{FF2B5EF4-FFF2-40B4-BE49-F238E27FC236}">
                <a16:creationId xmlns:a16="http://schemas.microsoft.com/office/drawing/2014/main" id="{34AF0F20-CE51-57CB-1EA5-98548BBEE0FA}"/>
              </a:ext>
            </a:extLst>
          </p:cNvPr>
          <p:cNvGrpSpPr/>
          <p:nvPr/>
        </p:nvGrpSpPr>
        <p:grpSpPr>
          <a:xfrm>
            <a:off x="5848350" y="8258101"/>
            <a:ext cx="1295400" cy="754052"/>
            <a:chOff x="5562600" y="8192616"/>
            <a:chExt cx="1295400" cy="754052"/>
          </a:xfrm>
        </p:grpSpPr>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750006" y="8192616"/>
              <a:ext cx="1107994" cy="415498"/>
            </a:xfrm>
            <a:prstGeom prst="rect">
              <a:avLst/>
            </a:prstGeom>
          </p:spPr>
        </p:pic>
        <p:sp>
          <p:nvSpPr>
            <p:cNvPr id="15" name="Rectangle 14"/>
            <p:cNvSpPr/>
            <p:nvPr/>
          </p:nvSpPr>
          <p:spPr>
            <a:xfrm>
              <a:off x="5562600" y="8608114"/>
              <a:ext cx="1295400" cy="338554"/>
            </a:xfrm>
            <a:prstGeom prst="rect">
              <a:avLst/>
            </a:prstGeom>
          </p:spPr>
          <p:txBody>
            <a:bodyPr wrap="square">
              <a:spAutoFit/>
            </a:bodyPr>
            <a:lstStyle/>
            <a:p>
              <a:pPr algn="r"/>
              <a:r>
                <a:rPr lang="en-US" sz="800" dirty="0">
                  <a:solidFill>
                    <a:srgbClr val="003964"/>
                  </a:solidFill>
                  <a:latin typeface="Trebuchet MS" panose="020B0603020202020204" pitchFamily="34" charset="0"/>
                </a:rPr>
                <a:t>195 West Coleman Blvd</a:t>
              </a:r>
            </a:p>
            <a:p>
              <a:pPr algn="r"/>
              <a:r>
                <a:rPr lang="en-US" sz="800" dirty="0">
                  <a:solidFill>
                    <a:srgbClr val="003964"/>
                  </a:solidFill>
                  <a:latin typeface="Trebuchet MS" panose="020B0603020202020204" pitchFamily="34" charset="0"/>
                </a:rPr>
                <a:t>Mt. Pleasant, SC 29464</a:t>
              </a:r>
            </a:p>
          </p:txBody>
        </p:sp>
      </p:grpSp>
      <p:pic>
        <p:nvPicPr>
          <p:cNvPr id="4" name="Picture 3">
            <a:extLst>
              <a:ext uri="{FF2B5EF4-FFF2-40B4-BE49-F238E27FC236}">
                <a16:creationId xmlns:a16="http://schemas.microsoft.com/office/drawing/2014/main" id="{BA3B01CF-B15B-7471-4CD6-DA0D1422FEB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3657600" y="4800600"/>
            <a:ext cx="1828800" cy="1219200"/>
          </a:xfrm>
          <a:prstGeom prst="rect">
            <a:avLst/>
          </a:prstGeom>
          <a:ln>
            <a:solidFill>
              <a:schemeClr val="bg1"/>
            </a:solidFill>
          </a:ln>
        </p:spPr>
      </p:pic>
      <p:sp>
        <p:nvSpPr>
          <p:cNvPr id="5" name="Title 1">
            <a:extLst>
              <a:ext uri="{FF2B5EF4-FFF2-40B4-BE49-F238E27FC236}">
                <a16:creationId xmlns:a16="http://schemas.microsoft.com/office/drawing/2014/main" id="{A12F47F6-A896-ABD7-F244-B059B7F5F465}"/>
              </a:ext>
            </a:extLst>
          </p:cNvPr>
          <p:cNvSpPr txBox="1">
            <a:spLocks/>
          </p:cNvSpPr>
          <p:nvPr/>
        </p:nvSpPr>
        <p:spPr>
          <a:xfrm>
            <a:off x="228600" y="4114800"/>
            <a:ext cx="6858000" cy="685799"/>
          </a:xfrm>
          <a:prstGeom prst="rect">
            <a:avLst/>
          </a:prstGeom>
          <a:noFill/>
        </p:spPr>
        <p:txBody>
          <a:bodyPr vert="horz" lIns="91440" tIns="45720" rIns="91440" bIns="45720" rtlCol="0" anchor="t">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a:ln w="3175">
                  <a:noFill/>
                </a:ln>
                <a:solidFill>
                  <a:srgbClr val="003964"/>
                </a:solidFill>
                <a:latin typeface="Trebuchet MS" panose="020B0603020202020204" pitchFamily="34" charset="0"/>
              </a:rPr>
              <a:t>2224 Beckenham Drive</a:t>
            </a:r>
          </a:p>
          <a:p>
            <a:r>
              <a:rPr lang="en-US" sz="1600" dirty="0">
                <a:ln w="3175">
                  <a:noFill/>
                </a:ln>
                <a:solidFill>
                  <a:srgbClr val="003964"/>
                </a:solidFill>
                <a:latin typeface="Trebuchet MS" panose="020B0603020202020204" pitchFamily="34" charset="0"/>
              </a:rPr>
              <a:t>Park West · Mount Pleasant, SC 29466 · MLS# 24018777 · $1,550,000</a:t>
            </a:r>
          </a:p>
          <a:p>
            <a:endParaRPr lang="en-US" sz="2000" b="1" dirty="0">
              <a:ln w="3175">
                <a:noFill/>
              </a:ln>
              <a:solidFill>
                <a:srgbClr val="003964"/>
              </a:solidFill>
              <a:latin typeface="Trebuchet MS" panose="020B0603020202020204" pitchFamily="34" charset="0"/>
            </a:endParaRPr>
          </a:p>
        </p:txBody>
      </p:sp>
    </p:spTree>
    <p:extLst>
      <p:ext uri="{BB962C8B-B14F-4D97-AF65-F5344CB8AC3E}">
        <p14:creationId xmlns:p14="http://schemas.microsoft.com/office/powerpoint/2010/main" val="1164891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TotalTime>
  <Words>363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Amazing Open Plan with All the Space You Could Need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Join Us for an Old Village Agent Open House 211 Bennett St. ~ Thursday, July 10th ~ 5-7pm</dc:title>
  <dc:creator>CVH360</dc:creator>
  <cp:lastModifiedBy>A. Thomas Price</cp:lastModifiedBy>
  <cp:revision>6</cp:revision>
  <dcterms:created xsi:type="dcterms:W3CDTF">2006-08-16T00:00:00Z</dcterms:created>
  <dcterms:modified xsi:type="dcterms:W3CDTF">2024-08-20T20:36:57Z</dcterms:modified>
</cp:coreProperties>
</file>