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2D65"/>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174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4/28/2017</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20" Type="http://schemas.openxmlformats.org/officeDocument/2006/relationships/image" Target="../media/image19.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85656" y="628650"/>
            <a:ext cx="3886744" cy="1581150"/>
          </a:xfrm>
        </p:spPr>
        <p:txBody>
          <a:bodyPr anchor="ctr">
            <a:noAutofit/>
          </a:bodyPr>
          <a:lstStyle/>
          <a:p>
            <a:r>
              <a:rPr lang="en-US" sz="2400" b="1" dirty="0">
                <a:solidFill>
                  <a:srgbClr val="222D65"/>
                </a:solidFill>
                <a:effectLst>
                  <a:outerShdw blurRad="38100" dist="38100" dir="2700000" algn="tl">
                    <a:srgbClr val="000000">
                      <a:alpha val="43137"/>
                    </a:srgbClr>
                  </a:outerShdw>
                </a:effectLst>
                <a:latin typeface="Cambria" panose="02040503050406030204" pitchFamily="18" charset="0"/>
              </a:rPr>
              <a:t>2228 Branch Creek Drive</a:t>
            </a:r>
            <a:br>
              <a:rPr lang="en-US" sz="2400" b="1" dirty="0">
                <a:solidFill>
                  <a:srgbClr val="222D65"/>
                </a:solidFill>
                <a:effectLst>
                  <a:outerShdw blurRad="38100" dist="38100" dir="2700000" algn="tl">
                    <a:srgbClr val="000000">
                      <a:alpha val="43137"/>
                    </a:srgbClr>
                  </a:outerShdw>
                </a:effectLst>
                <a:latin typeface="Cambria" panose="02040503050406030204" pitchFamily="18" charset="0"/>
              </a:rPr>
            </a:br>
            <a:r>
              <a:rPr lang="en-US" sz="1800" b="1" dirty="0">
                <a:solidFill>
                  <a:srgbClr val="222D65"/>
                </a:solidFill>
                <a:effectLst>
                  <a:outerShdw blurRad="38100" dist="38100" dir="2700000" algn="tl">
                    <a:srgbClr val="000000">
                      <a:alpha val="43137"/>
                    </a:srgbClr>
                  </a:outerShdw>
                </a:effectLst>
                <a:latin typeface="Cambria" panose="02040503050406030204" pitchFamily="18" charset="0"/>
              </a:rPr>
              <a:t>Rivertowne</a:t>
            </a:r>
            <a:br>
              <a:rPr lang="en-US" sz="1800" b="1" dirty="0">
                <a:solidFill>
                  <a:srgbClr val="222D65"/>
                </a:solidFill>
                <a:effectLst>
                  <a:outerShdw blurRad="38100" dist="38100" dir="2700000" algn="tl">
                    <a:srgbClr val="000000">
                      <a:alpha val="43137"/>
                    </a:srgbClr>
                  </a:outerShdw>
                </a:effectLst>
                <a:latin typeface="Cambria" panose="02040503050406030204" pitchFamily="18" charset="0"/>
              </a:rPr>
            </a:br>
            <a:r>
              <a:rPr lang="en-US" sz="1800" b="1" dirty="0">
                <a:solidFill>
                  <a:srgbClr val="222D65"/>
                </a:solidFill>
                <a:effectLst>
                  <a:outerShdw blurRad="38100" dist="38100" dir="2700000" algn="tl">
                    <a:srgbClr val="000000">
                      <a:alpha val="43137"/>
                    </a:srgbClr>
                  </a:outerShdw>
                </a:effectLst>
                <a:latin typeface="Cambria" panose="02040503050406030204" pitchFamily="18" charset="0"/>
              </a:rPr>
              <a:t>Mount Pleasant, SC 29466</a:t>
            </a:r>
            <a:br>
              <a:rPr lang="en-US" sz="1800" b="1" dirty="0">
                <a:solidFill>
                  <a:srgbClr val="222D65"/>
                </a:solidFill>
                <a:effectLst>
                  <a:outerShdw blurRad="38100" dist="38100" dir="2700000" algn="tl">
                    <a:srgbClr val="000000">
                      <a:alpha val="43137"/>
                    </a:srgbClr>
                  </a:outerShdw>
                </a:effectLst>
                <a:latin typeface="Cambria" panose="02040503050406030204" pitchFamily="18" charset="0"/>
              </a:rPr>
            </a:br>
            <a:r>
              <a:rPr lang="en-US" sz="1800" b="1" dirty="0">
                <a:solidFill>
                  <a:srgbClr val="222D65"/>
                </a:solidFill>
                <a:effectLst>
                  <a:outerShdw blurRad="38100" dist="38100" dir="2700000" algn="tl">
                    <a:srgbClr val="000000">
                      <a:alpha val="43137"/>
                    </a:srgbClr>
                  </a:outerShdw>
                </a:effectLst>
                <a:latin typeface="Cambria" panose="02040503050406030204" pitchFamily="18" charset="0"/>
              </a:rPr>
              <a:t>MLS# 17008285</a:t>
            </a:r>
            <a:br>
              <a:rPr lang="en-US" sz="1800" b="1" dirty="0">
                <a:solidFill>
                  <a:srgbClr val="222D65"/>
                </a:solidFill>
                <a:effectLst>
                  <a:outerShdw blurRad="38100" dist="38100" dir="2700000" algn="tl">
                    <a:srgbClr val="000000">
                      <a:alpha val="43137"/>
                    </a:srgbClr>
                  </a:outerShdw>
                </a:effectLst>
                <a:latin typeface="Cambria" panose="02040503050406030204" pitchFamily="18" charset="0"/>
              </a:rPr>
            </a:br>
            <a:r>
              <a:rPr lang="en-US" sz="1800" b="1" dirty="0">
                <a:solidFill>
                  <a:srgbClr val="222D65"/>
                </a:solidFill>
                <a:effectLst>
                  <a:outerShdw blurRad="38100" dist="38100" dir="2700000" algn="tl">
                    <a:srgbClr val="000000">
                      <a:alpha val="43137"/>
                    </a:srgbClr>
                  </a:outerShdw>
                </a:effectLst>
                <a:latin typeface="Cambria" panose="02040503050406030204" pitchFamily="18" charset="0"/>
              </a:rPr>
              <a:t>$599,000</a:t>
            </a:r>
            <a:endParaRPr lang="en-US" sz="1600" b="1" dirty="0">
              <a:solidFill>
                <a:srgbClr val="222D65"/>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3885656" y="2270440"/>
            <a:ext cx="3886744" cy="4742820"/>
          </a:xfrm>
        </p:spPr>
        <p:txBody>
          <a:bodyPr anchor="ctr">
            <a:noAutofit/>
          </a:bodyPr>
          <a:lstStyle/>
          <a:p>
            <a:r>
              <a:rPr lang="en-US" sz="1400" b="1" i="1" dirty="0">
                <a:solidFill>
                  <a:schemeClr val="accent1"/>
                </a:solidFill>
                <a:latin typeface="Cambria" panose="02040503050406030204" pitchFamily="18" charset="0"/>
              </a:rPr>
              <a:t>Fantastic Executive home in beautiful North Creek at the Point in Rivertowne Country Club. </a:t>
            </a:r>
          </a:p>
          <a:p>
            <a:r>
              <a:rPr lang="en-US" sz="1400" dirty="0">
                <a:solidFill>
                  <a:schemeClr val="accent1"/>
                </a:solidFill>
                <a:latin typeface="Cambria" panose="02040503050406030204" pitchFamily="18" charset="0"/>
              </a:rPr>
              <a:t>Come see this lovely home with so many upgrades! Huge open and workable kitchen with gas cooktop. Floor plans flows very well for parties and offers enjoyable living in a bright, cozy, and warm home. Wonderful fenced lot with woods and marsh view. You will be excited with the elegant Brazilian hardwood floors, 9 ft. ceilings, spacious entrance hall, inviting double front porches, great sunroom and deck areas for viewing. Bay window in great room. Screen porch. So many window and porches to see and enjoy the wildlife. Large master bedroom offers a walk-in closet, tray ceiling, ceiling fan and large master bath with garden tub and shower. This home is situated on a quiet street in a lovely subdivision. Great place to raise your family or to retire and relax. Home has a home warranty and a home inspection (in fantastic shape). </a:t>
            </a:r>
          </a:p>
          <a:p>
            <a:r>
              <a:rPr lang="en-US" sz="1400" b="1" i="1" dirty="0">
                <a:solidFill>
                  <a:schemeClr val="accent1"/>
                </a:solidFill>
                <a:latin typeface="Cambria" panose="02040503050406030204" pitchFamily="18" charset="0"/>
              </a:rPr>
              <a:t>Come see before it's gone...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564" y="628650"/>
            <a:ext cx="3609820" cy="3845474"/>
          </a:xfrm>
          <a:prstGeom prst="rect">
            <a:avLst/>
          </a:prstGeom>
          <a:ln>
            <a:noFill/>
          </a:ln>
          <a:effectLst/>
        </p:spPr>
      </p:pic>
      <p:sp>
        <p:nvSpPr>
          <p:cNvPr id="20" name="Rectangle 19"/>
          <p:cNvSpPr/>
          <p:nvPr/>
        </p:nvSpPr>
        <p:spPr>
          <a:xfrm>
            <a:off x="-1" y="1369"/>
            <a:ext cx="7772401" cy="538609"/>
          </a:xfrm>
          <a:prstGeom prst="rect">
            <a:avLst/>
          </a:prstGeom>
          <a:solidFill>
            <a:srgbClr val="222D65"/>
          </a:solidFill>
        </p:spPr>
        <p:txBody>
          <a:bodyPr wrap="square">
            <a:spAutoFit/>
          </a:bodyPr>
          <a:lstStyle/>
          <a:p>
            <a:pPr algn="ctr"/>
            <a:r>
              <a:rPr lang="en-US" sz="2900" dirty="0">
                <a:solidFill>
                  <a:schemeClr val="bg1"/>
                </a:solidFill>
                <a:effectLst>
                  <a:innerShdw blurRad="114300">
                    <a:prstClr val="black"/>
                  </a:innerShdw>
                </a:effectLst>
                <a:latin typeface="Cambria" panose="02040503050406030204" pitchFamily="18" charset="0"/>
              </a:rPr>
              <a:t>Double Porches With Cool Wando River Breezes</a:t>
            </a:r>
          </a:p>
        </p:txBody>
      </p:sp>
      <p:sp>
        <p:nvSpPr>
          <p:cNvPr id="18" name="Rectangle 17"/>
          <p:cNvSpPr/>
          <p:nvPr/>
        </p:nvSpPr>
        <p:spPr>
          <a:xfrm>
            <a:off x="857696" y="8918513"/>
            <a:ext cx="2042470" cy="877163"/>
          </a:xfrm>
          <a:prstGeom prst="rect">
            <a:avLst/>
          </a:prstGeom>
        </p:spPr>
        <p:txBody>
          <a:bodyPr wrap="square" anchor="ctr">
            <a:spAutoFit/>
          </a:bodyPr>
          <a:lstStyle/>
          <a:p>
            <a:pPr algn="ctr"/>
            <a:r>
              <a:rPr lang="en-US" sz="1100" b="1" dirty="0">
                <a:solidFill>
                  <a:srgbClr val="222D65"/>
                </a:solidFill>
                <a:latin typeface="Cambria" panose="02040503050406030204" pitchFamily="18" charset="0"/>
              </a:rPr>
              <a:t>Frank S Collins</a:t>
            </a:r>
          </a:p>
          <a:p>
            <a:pPr algn="ctr"/>
            <a:r>
              <a:rPr lang="en-US" sz="1000" dirty="0">
                <a:solidFill>
                  <a:srgbClr val="222D65"/>
                </a:solidFill>
                <a:latin typeface="Cambria" panose="02040503050406030204" pitchFamily="18" charset="0"/>
              </a:rPr>
              <a:t>EPRO, REALTOR</a:t>
            </a:r>
          </a:p>
          <a:p>
            <a:pPr algn="ctr"/>
            <a:r>
              <a:rPr lang="en-US" sz="1000" dirty="0">
                <a:solidFill>
                  <a:srgbClr val="222D65"/>
                </a:solidFill>
                <a:latin typeface="Cambria" panose="02040503050406030204" pitchFamily="18" charset="0"/>
              </a:rPr>
              <a:t>(843) 327-3292</a:t>
            </a:r>
          </a:p>
          <a:p>
            <a:pPr algn="ctr"/>
            <a:r>
              <a:rPr lang="en-US" sz="1000" dirty="0">
                <a:solidFill>
                  <a:srgbClr val="222D65"/>
                </a:solidFill>
                <a:latin typeface="Cambria" panose="02040503050406030204" pitchFamily="18" charset="0"/>
              </a:rPr>
              <a:t>frankscollins@gmail.com</a:t>
            </a:r>
          </a:p>
          <a:p>
            <a:pPr algn="ctr"/>
            <a:r>
              <a:rPr lang="en-US" sz="1000" dirty="0">
                <a:solidFill>
                  <a:srgbClr val="222D65"/>
                </a:solidFill>
                <a:latin typeface="Cambria" panose="02040503050406030204" pitchFamily="18" charset="0"/>
              </a:rPr>
              <a:t>www.carolinareal.com</a:t>
            </a:r>
            <a:endParaRPr lang="en-US" sz="700" dirty="0">
              <a:solidFill>
                <a:srgbClr val="222D65"/>
              </a:solidFill>
              <a:latin typeface="Cambria" panose="02040503050406030204" pitchFamily="18" charset="0"/>
            </a:endParaRPr>
          </a:p>
        </p:txBody>
      </p:sp>
      <p:pic>
        <p:nvPicPr>
          <p:cNvPr id="19" name="Picture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564" y="8918513"/>
            <a:ext cx="747432" cy="1004613"/>
          </a:xfrm>
          <a:prstGeom prst="rect">
            <a:avLst/>
          </a:prstGeom>
        </p:spPr>
      </p:pic>
      <p:pic>
        <p:nvPicPr>
          <p:cNvPr id="21" name="Picture 2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00166" y="9121309"/>
            <a:ext cx="832618" cy="471571"/>
          </a:xfrm>
          <a:prstGeom prst="rect">
            <a:avLst/>
          </a:prstGeom>
        </p:spPr>
      </p:pic>
      <p:sp>
        <p:nvSpPr>
          <p:cNvPr id="5" name="Rectangle 4"/>
          <p:cNvSpPr/>
          <p:nvPr/>
        </p:nvSpPr>
        <p:spPr>
          <a:xfrm>
            <a:off x="-1" y="9812179"/>
            <a:ext cx="7772401" cy="230832"/>
          </a:xfrm>
          <a:prstGeom prst="rect">
            <a:avLst/>
          </a:prstGeom>
        </p:spPr>
        <p:txBody>
          <a:bodyPr wrap="square">
            <a:spAutoFit/>
          </a:bodyPr>
          <a:lstStyle/>
          <a:p>
            <a:pPr algn="ctr"/>
            <a:r>
              <a:rPr lang="en-US" sz="900" dirty="0">
                <a:solidFill>
                  <a:schemeClr val="accent1"/>
                </a:solidFill>
                <a:latin typeface="Cambria" panose="02040503050406030204" pitchFamily="18" charset="0"/>
              </a:rPr>
              <a:t>Coldwell Banker Residential Brokerage | 1127 </a:t>
            </a:r>
            <a:r>
              <a:rPr lang="en-US" sz="900" dirty="0" err="1">
                <a:solidFill>
                  <a:schemeClr val="accent1"/>
                </a:solidFill>
                <a:latin typeface="Cambria" panose="02040503050406030204" pitchFamily="18" charset="0"/>
              </a:rPr>
              <a:t>Queensborough</a:t>
            </a:r>
            <a:r>
              <a:rPr lang="en-US" sz="900" dirty="0">
                <a:solidFill>
                  <a:schemeClr val="accent1"/>
                </a:solidFill>
                <a:latin typeface="Cambria" panose="02040503050406030204" pitchFamily="18" charset="0"/>
              </a:rPr>
              <a:t> Blvd. 103 | Mt Pleasant, SC 29464</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37324" y="7924800"/>
            <a:ext cx="1143000" cy="762000"/>
          </a:xfrm>
          <a:prstGeom prst="rect">
            <a:avLst/>
          </a:prstGeom>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564384" y="7086600"/>
            <a:ext cx="1143000" cy="762000"/>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7564" y="6248400"/>
            <a:ext cx="1143000" cy="765188"/>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564384" y="6250311"/>
            <a:ext cx="1143000" cy="762000"/>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337324" y="6250311"/>
            <a:ext cx="1143000" cy="762000"/>
          </a:xfrm>
          <a:prstGeom prst="rect">
            <a:avLst/>
          </a:prstGeom>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7564" y="7924800"/>
            <a:ext cx="1143000" cy="762000"/>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7564" y="7087240"/>
            <a:ext cx="1143000" cy="762000"/>
          </a:xfrm>
          <a:prstGeom prst="rect">
            <a:avLst/>
          </a:prstGeom>
        </p:spPr>
      </p:pic>
      <p:pic>
        <p:nvPicPr>
          <p:cNvPr id="14" name="Pictur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337324" y="7086600"/>
            <a:ext cx="1143000" cy="762000"/>
          </a:xfrm>
          <a:prstGeom prst="rect">
            <a:avLst/>
          </a:prstGeom>
        </p:spPr>
      </p:pic>
      <p:pic>
        <p:nvPicPr>
          <p:cNvPr id="15" name="Picture 1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564384" y="4572000"/>
            <a:ext cx="1143000" cy="762000"/>
          </a:xfrm>
          <a:prstGeom prst="rect">
            <a:avLst/>
          </a:prstGeom>
        </p:spPr>
      </p:pic>
      <p:pic>
        <p:nvPicPr>
          <p:cNvPr id="16" name="Picture 1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97564" y="5410200"/>
            <a:ext cx="1143000" cy="762000"/>
          </a:xfrm>
          <a:prstGeom prst="rect">
            <a:avLst/>
          </a:prstGeom>
        </p:spPr>
      </p:pic>
      <p:pic>
        <p:nvPicPr>
          <p:cNvPr id="29" name="Picture 28"/>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564384" y="5411474"/>
            <a:ext cx="1143000" cy="762000"/>
          </a:xfrm>
          <a:prstGeom prst="rect">
            <a:avLst/>
          </a:prstGeom>
        </p:spPr>
      </p:pic>
      <p:pic>
        <p:nvPicPr>
          <p:cNvPr id="30" name="Picture 29"/>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37324" y="5411474"/>
            <a:ext cx="1143000" cy="762000"/>
          </a:xfrm>
          <a:prstGeom prst="rect">
            <a:avLst/>
          </a:prstGeom>
        </p:spPr>
      </p:pic>
      <p:pic>
        <p:nvPicPr>
          <p:cNvPr id="32" name="Picture 31"/>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1337324" y="4572000"/>
            <a:ext cx="1143000" cy="762000"/>
          </a:xfrm>
          <a:prstGeom prst="rect">
            <a:avLst/>
          </a:prstGeom>
        </p:spPr>
      </p:pic>
      <p:pic>
        <p:nvPicPr>
          <p:cNvPr id="33" name="Picture 32"/>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2564384" y="7924800"/>
            <a:ext cx="1143000" cy="762000"/>
          </a:xfrm>
          <a:prstGeom prst="rect">
            <a:avLst/>
          </a:prstGeom>
        </p:spPr>
      </p:pic>
      <p:pic>
        <p:nvPicPr>
          <p:cNvPr id="36" name="Picture 35"/>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97564" y="4571363"/>
            <a:ext cx="1143000" cy="762000"/>
          </a:xfrm>
          <a:prstGeom prst="rect">
            <a:avLst/>
          </a:prstGeom>
        </p:spPr>
      </p:pic>
      <p:pic>
        <p:nvPicPr>
          <p:cNvPr id="37" name="Picture 36"/>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4703059" y="7073900"/>
            <a:ext cx="2251939" cy="2683281"/>
          </a:xfrm>
          <a:prstGeom prst="rect">
            <a:avLst/>
          </a:prstGeom>
          <a:ln>
            <a:noFill/>
          </a:ln>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117</TotalTime>
  <Words>225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2228 Branch Creek Drive Rivertowne Mount Pleasant, SC 29466 MLS# 17008285 $599,000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22</cp:revision>
  <dcterms:created xsi:type="dcterms:W3CDTF">2006-08-16T00:00:00Z</dcterms:created>
  <dcterms:modified xsi:type="dcterms:W3CDTF">2017-04-28T18:39:38Z</dcterms:modified>
</cp:coreProperties>
</file>