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7772400" cy="12801600"/>
  <p:notesSz cx="6858000" cy="9144000"/>
  <p:defaultText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32">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1560" y="-174"/>
      </p:cViewPr>
      <p:guideLst>
        <p:guide orient="horz" pos="4032"/>
        <p:guide pos="2448"/>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3EF3E1-8C7F-459E-84D7-63196E2CA29B}" type="datetimeFigureOut">
              <a:rPr lang="en-US" smtClean="0"/>
              <a:t>6/27/2016</a:t>
            </a:fld>
            <a:endParaRPr lang="en-US"/>
          </a:p>
        </p:txBody>
      </p:sp>
      <p:sp>
        <p:nvSpPr>
          <p:cNvPr id="4" name="Slide Image Placeholder 3"/>
          <p:cNvSpPr>
            <a:spLocks noGrp="1" noRot="1" noChangeAspect="1"/>
          </p:cNvSpPr>
          <p:nvPr>
            <p:ph type="sldImg" idx="2"/>
          </p:nvPr>
        </p:nvSpPr>
        <p:spPr>
          <a:xfrm>
            <a:off x="2492375" y="1143000"/>
            <a:ext cx="18732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1153BA1-8C91-48DD-93E4-AECEBA28A19A}" type="slidenum">
              <a:rPr lang="en-US" smtClean="0"/>
              <a:t>‹#›</a:t>
            </a:fld>
            <a:endParaRPr lang="en-US"/>
          </a:p>
        </p:txBody>
      </p:sp>
    </p:spTree>
    <p:extLst>
      <p:ext uri="{BB962C8B-B14F-4D97-AF65-F5344CB8AC3E}">
        <p14:creationId xmlns:p14="http://schemas.microsoft.com/office/powerpoint/2010/main" val="3438560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153BA1-8C91-48DD-93E4-AECEBA28A19A}" type="slidenum">
              <a:rPr lang="en-US" smtClean="0"/>
              <a:t>1</a:t>
            </a:fld>
            <a:endParaRPr lang="en-US"/>
          </a:p>
        </p:txBody>
      </p:sp>
    </p:spTree>
    <p:extLst>
      <p:ext uri="{BB962C8B-B14F-4D97-AF65-F5344CB8AC3E}">
        <p14:creationId xmlns:p14="http://schemas.microsoft.com/office/powerpoint/2010/main" val="20079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82930" y="3976797"/>
            <a:ext cx="6606540" cy="2744046"/>
          </a:xfrm>
        </p:spPr>
        <p:txBody>
          <a:bodyPr/>
          <a:lstStyle/>
          <a:p>
            <a:r>
              <a:rPr lang="en-US" smtClean="0"/>
              <a:t>Click to edit Master title style</a:t>
            </a:r>
            <a:endParaRPr lang="en-US"/>
          </a:p>
        </p:txBody>
      </p:sp>
      <p:sp>
        <p:nvSpPr>
          <p:cNvPr id="3" name="Subtitle 2"/>
          <p:cNvSpPr>
            <a:spLocks noGrp="1"/>
          </p:cNvSpPr>
          <p:nvPr>
            <p:ph type="subTitle" idx="1"/>
          </p:nvPr>
        </p:nvSpPr>
        <p:spPr>
          <a:xfrm>
            <a:off x="1165860" y="7254240"/>
            <a:ext cx="5440680" cy="3271520"/>
          </a:xfrm>
        </p:spPr>
        <p:txBody>
          <a:bodyPr/>
          <a:lstStyle>
            <a:lvl1pPr marL="0" indent="0" algn="ctr">
              <a:buNone/>
              <a:defRPr>
                <a:solidFill>
                  <a:schemeClr val="tx1">
                    <a:tint val="75000"/>
                  </a:schemeClr>
                </a:solidFill>
              </a:defRPr>
            </a:lvl1pPr>
            <a:lvl2pPr marL="509412" indent="0" algn="ctr">
              <a:buNone/>
              <a:defRPr>
                <a:solidFill>
                  <a:schemeClr val="tx1">
                    <a:tint val="75000"/>
                  </a:schemeClr>
                </a:solidFill>
              </a:defRPr>
            </a:lvl2pPr>
            <a:lvl3pPr marL="1018824" indent="0" algn="ctr">
              <a:buNone/>
              <a:defRPr>
                <a:solidFill>
                  <a:schemeClr val="tx1">
                    <a:tint val="75000"/>
                  </a:schemeClr>
                </a:solidFill>
              </a:defRPr>
            </a:lvl3pPr>
            <a:lvl4pPr marL="1528237" indent="0" algn="ctr">
              <a:buNone/>
              <a:defRPr>
                <a:solidFill>
                  <a:schemeClr val="tx1">
                    <a:tint val="75000"/>
                  </a:schemeClr>
                </a:solidFill>
              </a:defRPr>
            </a:lvl4pPr>
            <a:lvl5pPr marL="2037649" indent="0" algn="ctr">
              <a:buNone/>
              <a:defRPr>
                <a:solidFill>
                  <a:schemeClr val="tx1">
                    <a:tint val="75000"/>
                  </a:schemeClr>
                </a:solidFill>
              </a:defRPr>
            </a:lvl5pPr>
            <a:lvl6pPr marL="2547061" indent="0" algn="ctr">
              <a:buNone/>
              <a:defRPr>
                <a:solidFill>
                  <a:schemeClr val="tx1">
                    <a:tint val="75000"/>
                  </a:schemeClr>
                </a:solidFill>
              </a:defRPr>
            </a:lvl6pPr>
            <a:lvl7pPr marL="3056473" indent="0" algn="ctr">
              <a:buNone/>
              <a:defRPr>
                <a:solidFill>
                  <a:schemeClr val="tx1">
                    <a:tint val="75000"/>
                  </a:schemeClr>
                </a:solidFill>
              </a:defRPr>
            </a:lvl7pPr>
            <a:lvl8pPr marL="3565886" indent="0" algn="ctr">
              <a:buNone/>
              <a:defRPr>
                <a:solidFill>
                  <a:schemeClr val="tx1">
                    <a:tint val="75000"/>
                  </a:schemeClr>
                </a:solidFill>
              </a:defRPr>
            </a:lvl8pPr>
            <a:lvl9pPr marL="407529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634990" y="512660"/>
            <a:ext cx="1748790" cy="1092284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512660"/>
            <a:ext cx="5116830" cy="10922846"/>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8226214"/>
            <a:ext cx="6606540" cy="2542540"/>
          </a:xfrm>
        </p:spPr>
        <p:txBody>
          <a:bodyPr anchor="t"/>
          <a:lstStyle>
            <a:lvl1pPr algn="l">
              <a:defRPr sz="45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5425865"/>
            <a:ext cx="6606540" cy="2800349"/>
          </a:xfrm>
        </p:spPr>
        <p:txBody>
          <a:bodyPr anchor="b"/>
          <a:lstStyle>
            <a:lvl1pPr marL="0" indent="0">
              <a:buNone/>
              <a:defRPr sz="2200">
                <a:solidFill>
                  <a:schemeClr val="tx1">
                    <a:tint val="75000"/>
                  </a:schemeClr>
                </a:solidFill>
              </a:defRPr>
            </a:lvl1pPr>
            <a:lvl2pPr marL="509412" indent="0">
              <a:buNone/>
              <a:defRPr sz="2000">
                <a:solidFill>
                  <a:schemeClr val="tx1">
                    <a:tint val="75000"/>
                  </a:schemeClr>
                </a:solidFill>
              </a:defRPr>
            </a:lvl2pPr>
            <a:lvl3pPr marL="1018824" indent="0">
              <a:buNone/>
              <a:defRPr sz="1800">
                <a:solidFill>
                  <a:schemeClr val="tx1">
                    <a:tint val="75000"/>
                  </a:schemeClr>
                </a:solidFill>
              </a:defRPr>
            </a:lvl3pPr>
            <a:lvl4pPr marL="1528237" indent="0">
              <a:buNone/>
              <a:defRPr sz="1600">
                <a:solidFill>
                  <a:schemeClr val="tx1">
                    <a:tint val="75000"/>
                  </a:schemeClr>
                </a:solidFill>
              </a:defRPr>
            </a:lvl4pPr>
            <a:lvl5pPr marL="2037649" indent="0">
              <a:buNone/>
              <a:defRPr sz="1600">
                <a:solidFill>
                  <a:schemeClr val="tx1">
                    <a:tint val="75000"/>
                  </a:schemeClr>
                </a:solidFill>
              </a:defRPr>
            </a:lvl5pPr>
            <a:lvl6pPr marL="2547061" indent="0">
              <a:buNone/>
              <a:defRPr sz="1600">
                <a:solidFill>
                  <a:schemeClr val="tx1">
                    <a:tint val="75000"/>
                  </a:schemeClr>
                </a:solidFill>
              </a:defRPr>
            </a:lvl6pPr>
            <a:lvl7pPr marL="3056473" indent="0">
              <a:buNone/>
              <a:defRPr sz="1600">
                <a:solidFill>
                  <a:schemeClr val="tx1">
                    <a:tint val="75000"/>
                  </a:schemeClr>
                </a:solidFill>
              </a:defRPr>
            </a:lvl7pPr>
            <a:lvl8pPr marL="3565886" indent="0">
              <a:buNone/>
              <a:defRPr sz="1600">
                <a:solidFill>
                  <a:schemeClr val="tx1">
                    <a:tint val="75000"/>
                  </a:schemeClr>
                </a:solidFill>
              </a:defRPr>
            </a:lvl8pPr>
            <a:lvl9pPr marL="4075298"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6/27/2016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8862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950970" y="2987043"/>
            <a:ext cx="3432810" cy="8448464"/>
          </a:xfrm>
        </p:spPr>
        <p:txBody>
          <a:bodyPr/>
          <a:lstStyle>
            <a:lvl1pPr>
              <a:defRPr sz="3100"/>
            </a:lvl1pPr>
            <a:lvl2pPr>
              <a:defRPr sz="2700"/>
            </a:lvl2pPr>
            <a:lvl3pPr>
              <a:defRPr sz="22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6/27/2016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865544"/>
            <a:ext cx="3434160"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4" name="Content Placeholder 3"/>
          <p:cNvSpPr>
            <a:spLocks noGrp="1"/>
          </p:cNvSpPr>
          <p:nvPr>
            <p:ph sz="half" idx="2"/>
          </p:nvPr>
        </p:nvSpPr>
        <p:spPr>
          <a:xfrm>
            <a:off x="388620" y="4059767"/>
            <a:ext cx="3434160"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865544"/>
            <a:ext cx="3435508" cy="1194223"/>
          </a:xfrm>
        </p:spPr>
        <p:txBody>
          <a:bodyPr anchor="b"/>
          <a:lstStyle>
            <a:lvl1pPr marL="0" indent="0">
              <a:buNone/>
              <a:defRPr sz="2700" b="1"/>
            </a:lvl1pPr>
            <a:lvl2pPr marL="509412" indent="0">
              <a:buNone/>
              <a:defRPr sz="2200" b="1"/>
            </a:lvl2pPr>
            <a:lvl3pPr marL="1018824" indent="0">
              <a:buNone/>
              <a:defRPr sz="2000" b="1"/>
            </a:lvl3pPr>
            <a:lvl4pPr marL="1528237" indent="0">
              <a:buNone/>
              <a:defRPr sz="1800" b="1"/>
            </a:lvl4pPr>
            <a:lvl5pPr marL="2037649" indent="0">
              <a:buNone/>
              <a:defRPr sz="1800" b="1"/>
            </a:lvl5pPr>
            <a:lvl6pPr marL="2547061" indent="0">
              <a:buNone/>
              <a:defRPr sz="1800" b="1"/>
            </a:lvl6pPr>
            <a:lvl7pPr marL="3056473" indent="0">
              <a:buNone/>
              <a:defRPr sz="1800" b="1"/>
            </a:lvl7pPr>
            <a:lvl8pPr marL="3565886" indent="0">
              <a:buNone/>
              <a:defRPr sz="1800" b="1"/>
            </a:lvl8pPr>
            <a:lvl9pPr marL="4075298" indent="0">
              <a:buNone/>
              <a:defRPr sz="1800" b="1"/>
            </a:lvl9pPr>
          </a:lstStyle>
          <a:p>
            <a:pPr lvl="0"/>
            <a:r>
              <a:rPr lang="en-US" smtClean="0"/>
              <a:t>Click to edit Master text styles</a:t>
            </a:r>
          </a:p>
        </p:txBody>
      </p:sp>
      <p:sp>
        <p:nvSpPr>
          <p:cNvPr id="6" name="Content Placeholder 5"/>
          <p:cNvSpPr>
            <a:spLocks noGrp="1"/>
          </p:cNvSpPr>
          <p:nvPr>
            <p:ph sz="quarter" idx="4"/>
          </p:nvPr>
        </p:nvSpPr>
        <p:spPr>
          <a:xfrm>
            <a:off x="3948272" y="4059767"/>
            <a:ext cx="3435508" cy="7375737"/>
          </a:xfrm>
        </p:spPr>
        <p:txBody>
          <a:bodyPr/>
          <a:lstStyle>
            <a:lvl1pPr>
              <a:defRPr sz="27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6/27/2016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6/27/2016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6/27/2016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1" y="509694"/>
            <a:ext cx="2557066" cy="2169160"/>
          </a:xfrm>
        </p:spPr>
        <p:txBody>
          <a:bodyPr anchor="b"/>
          <a:lstStyle>
            <a:lvl1pPr algn="l">
              <a:defRPr sz="2200" b="1"/>
            </a:lvl1pPr>
          </a:lstStyle>
          <a:p>
            <a:r>
              <a:rPr lang="en-US" smtClean="0"/>
              <a:t>Click to edit Master title style</a:t>
            </a:r>
            <a:endParaRPr lang="en-US"/>
          </a:p>
        </p:txBody>
      </p:sp>
      <p:sp>
        <p:nvSpPr>
          <p:cNvPr id="3" name="Content Placeholder 2"/>
          <p:cNvSpPr>
            <a:spLocks noGrp="1"/>
          </p:cNvSpPr>
          <p:nvPr>
            <p:ph idx="1"/>
          </p:nvPr>
        </p:nvSpPr>
        <p:spPr>
          <a:xfrm>
            <a:off x="3038793" y="509694"/>
            <a:ext cx="4344988" cy="10925811"/>
          </a:xfrm>
        </p:spPr>
        <p:txBody>
          <a:bodyPr/>
          <a:lstStyle>
            <a:lvl1pPr>
              <a:defRPr sz="3600"/>
            </a:lvl1pPr>
            <a:lvl2pPr>
              <a:defRPr sz="3100"/>
            </a:lvl2pPr>
            <a:lvl3pPr>
              <a:defRPr sz="2700"/>
            </a:lvl3pPr>
            <a:lvl4pPr>
              <a:defRPr sz="2200"/>
            </a:lvl4pPr>
            <a:lvl5pPr>
              <a:defRPr sz="22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1" y="2678854"/>
            <a:ext cx="2557066" cy="8756651"/>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8961121"/>
            <a:ext cx="4663440" cy="1057911"/>
          </a:xfrm>
        </p:spPr>
        <p:txBody>
          <a:bodyPr anchor="b"/>
          <a:lstStyle>
            <a:lvl1pPr algn="l">
              <a:defRPr sz="2200" b="1"/>
            </a:lvl1pPr>
          </a:lstStyle>
          <a:p>
            <a:r>
              <a:rPr lang="en-US" smtClean="0"/>
              <a:t>Click to edit Master title style</a:t>
            </a:r>
            <a:endParaRPr lang="en-US"/>
          </a:p>
        </p:txBody>
      </p:sp>
      <p:sp>
        <p:nvSpPr>
          <p:cNvPr id="3" name="Picture Placeholder 2"/>
          <p:cNvSpPr>
            <a:spLocks noGrp="1"/>
          </p:cNvSpPr>
          <p:nvPr>
            <p:ph type="pic" idx="1"/>
          </p:nvPr>
        </p:nvSpPr>
        <p:spPr>
          <a:xfrm>
            <a:off x="1523445" y="1143846"/>
            <a:ext cx="4663440" cy="7680960"/>
          </a:xfrm>
        </p:spPr>
        <p:txBody>
          <a:bodyPr/>
          <a:lstStyle>
            <a:lvl1pPr marL="0" indent="0">
              <a:buNone/>
              <a:defRPr sz="3600"/>
            </a:lvl1pPr>
            <a:lvl2pPr marL="509412" indent="0">
              <a:buNone/>
              <a:defRPr sz="3100"/>
            </a:lvl2pPr>
            <a:lvl3pPr marL="1018824" indent="0">
              <a:buNone/>
              <a:defRPr sz="2700"/>
            </a:lvl3pPr>
            <a:lvl4pPr marL="1528237" indent="0">
              <a:buNone/>
              <a:defRPr sz="2200"/>
            </a:lvl4pPr>
            <a:lvl5pPr marL="2037649" indent="0">
              <a:buNone/>
              <a:defRPr sz="2200"/>
            </a:lvl5pPr>
            <a:lvl6pPr marL="2547061" indent="0">
              <a:buNone/>
              <a:defRPr sz="2200"/>
            </a:lvl6pPr>
            <a:lvl7pPr marL="3056473" indent="0">
              <a:buNone/>
              <a:defRPr sz="2200"/>
            </a:lvl7pPr>
            <a:lvl8pPr marL="3565886" indent="0">
              <a:buNone/>
              <a:defRPr sz="2200"/>
            </a:lvl8pPr>
            <a:lvl9pPr marL="4075298" indent="0">
              <a:buNone/>
              <a:defRPr sz="2200"/>
            </a:lvl9pPr>
          </a:lstStyle>
          <a:p>
            <a:endParaRPr lang="en-US"/>
          </a:p>
        </p:txBody>
      </p:sp>
      <p:sp>
        <p:nvSpPr>
          <p:cNvPr id="4" name="Text Placeholder 3"/>
          <p:cNvSpPr>
            <a:spLocks noGrp="1"/>
          </p:cNvSpPr>
          <p:nvPr>
            <p:ph type="body" sz="half" idx="2"/>
          </p:nvPr>
        </p:nvSpPr>
        <p:spPr>
          <a:xfrm>
            <a:off x="1523445" y="10019032"/>
            <a:ext cx="4663440" cy="1502409"/>
          </a:xfrm>
        </p:spPr>
        <p:txBody>
          <a:bodyPr/>
          <a:lstStyle>
            <a:lvl1pPr marL="0" indent="0">
              <a:buNone/>
              <a:defRPr sz="1600"/>
            </a:lvl1pPr>
            <a:lvl2pPr marL="509412" indent="0">
              <a:buNone/>
              <a:defRPr sz="1300"/>
            </a:lvl2pPr>
            <a:lvl3pPr marL="1018824" indent="0">
              <a:buNone/>
              <a:defRPr sz="1100"/>
            </a:lvl3pPr>
            <a:lvl4pPr marL="1528237" indent="0">
              <a:buNone/>
              <a:defRPr sz="1000"/>
            </a:lvl4pPr>
            <a:lvl5pPr marL="2037649" indent="0">
              <a:buNone/>
              <a:defRPr sz="1000"/>
            </a:lvl5pPr>
            <a:lvl6pPr marL="2547061" indent="0">
              <a:buNone/>
              <a:defRPr sz="1000"/>
            </a:lvl6pPr>
            <a:lvl7pPr marL="3056473" indent="0">
              <a:buNone/>
              <a:defRPr sz="1000"/>
            </a:lvl7pPr>
            <a:lvl8pPr marL="3565886" indent="0">
              <a:buNone/>
              <a:defRPr sz="1000"/>
            </a:lvl8pPr>
            <a:lvl9pPr marL="4075298"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6/27/2016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8620" y="512657"/>
            <a:ext cx="6995160" cy="2133600"/>
          </a:xfrm>
          <a:prstGeom prst="rect">
            <a:avLst/>
          </a:prstGeom>
        </p:spPr>
        <p:txBody>
          <a:bodyPr vert="horz" lIns="101882" tIns="50941" rIns="101882" bIns="50941"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388620" y="2987043"/>
            <a:ext cx="6995160" cy="8448464"/>
          </a:xfrm>
          <a:prstGeom prst="rect">
            <a:avLst/>
          </a:prstGeom>
        </p:spPr>
        <p:txBody>
          <a:bodyPr vert="horz" lIns="101882" tIns="50941" rIns="101882" bIns="50941"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388620" y="11865188"/>
            <a:ext cx="1813560" cy="681566"/>
          </a:xfrm>
          <a:prstGeom prst="rect">
            <a:avLst/>
          </a:prstGeom>
        </p:spPr>
        <p:txBody>
          <a:bodyPr vert="horz" lIns="101882" tIns="50941" rIns="101882" bIns="50941" rtlCol="0" anchor="ctr"/>
          <a:lstStyle>
            <a:lvl1pPr algn="l">
              <a:defRPr sz="1300">
                <a:solidFill>
                  <a:schemeClr val="tx1">
                    <a:tint val="75000"/>
                  </a:schemeClr>
                </a:solidFill>
              </a:defRPr>
            </a:lvl1pPr>
          </a:lstStyle>
          <a:p>
            <a:fld id="{1D8BD707-D9CF-40AE-B4C6-C98DA3205C09}" type="datetimeFigureOut">
              <a:rPr lang="en-US" smtClean="0"/>
              <a:pPr/>
              <a:t>6/27/2016</a:t>
            </a:fld>
            <a:endParaRPr lang="en-US"/>
          </a:p>
        </p:txBody>
      </p:sp>
      <p:sp>
        <p:nvSpPr>
          <p:cNvPr id="5" name="Footer Placeholder 4"/>
          <p:cNvSpPr>
            <a:spLocks noGrp="1"/>
          </p:cNvSpPr>
          <p:nvPr>
            <p:ph type="ftr" sz="quarter" idx="3"/>
          </p:nvPr>
        </p:nvSpPr>
        <p:spPr>
          <a:xfrm>
            <a:off x="2655570" y="11865188"/>
            <a:ext cx="2461260" cy="681566"/>
          </a:xfrm>
          <a:prstGeom prst="rect">
            <a:avLst/>
          </a:prstGeom>
        </p:spPr>
        <p:txBody>
          <a:bodyPr vert="horz" lIns="101882" tIns="50941" rIns="101882" bIns="50941" rtlCol="0" anchor="ctr"/>
          <a:lstStyle>
            <a:lvl1pPr algn="ctr">
              <a:defRPr sz="13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570220" y="11865188"/>
            <a:ext cx="1813560" cy="681566"/>
          </a:xfrm>
          <a:prstGeom prst="rect">
            <a:avLst/>
          </a:prstGeom>
        </p:spPr>
        <p:txBody>
          <a:bodyPr vert="horz" lIns="101882" tIns="50941" rIns="101882" bIns="50941" rtlCol="0" anchor="ctr"/>
          <a:lstStyle>
            <a:lvl1pPr algn="r">
              <a:defRPr sz="13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018824" rtl="0" eaLnBrk="1" latinLnBrk="0" hangingPunct="1">
        <a:spcBef>
          <a:spcPct val="0"/>
        </a:spcBef>
        <a:buNone/>
        <a:defRPr sz="4900" kern="1200">
          <a:solidFill>
            <a:schemeClr val="tx1"/>
          </a:solidFill>
          <a:latin typeface="+mj-lt"/>
          <a:ea typeface="+mj-ea"/>
          <a:cs typeface="+mj-cs"/>
        </a:defRPr>
      </a:lvl1pPr>
    </p:titleStyle>
    <p:bodyStyle>
      <a:lvl1pPr marL="382059" indent="-382059" algn="l" defTabSz="1018824"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827795" indent="-318383" algn="l" defTabSz="1018824" rtl="0" eaLnBrk="1" latinLnBrk="0" hangingPunct="1">
        <a:spcBef>
          <a:spcPct val="20000"/>
        </a:spcBef>
        <a:buFont typeface="Arial" pitchFamily="34" charset="0"/>
        <a:buChar char="–"/>
        <a:defRPr sz="3100" kern="1200">
          <a:solidFill>
            <a:schemeClr val="tx1"/>
          </a:solidFill>
          <a:latin typeface="+mn-lt"/>
          <a:ea typeface="+mn-ea"/>
          <a:cs typeface="+mn-cs"/>
        </a:defRPr>
      </a:lvl2pPr>
      <a:lvl3pPr marL="1273531" indent="-254706" algn="l" defTabSz="1018824" rtl="0" eaLnBrk="1" latinLnBrk="0" hangingPunct="1">
        <a:spcBef>
          <a:spcPct val="20000"/>
        </a:spcBef>
        <a:buFont typeface="Arial" pitchFamily="34" charset="0"/>
        <a:buChar char="•"/>
        <a:defRPr sz="2700" kern="1200">
          <a:solidFill>
            <a:schemeClr val="tx1"/>
          </a:solidFill>
          <a:latin typeface="+mn-lt"/>
          <a:ea typeface="+mn-ea"/>
          <a:cs typeface="+mn-cs"/>
        </a:defRPr>
      </a:lvl3pPr>
      <a:lvl4pPr marL="1782943"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4pPr>
      <a:lvl5pPr marL="2292355"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5pPr>
      <a:lvl6pPr marL="2801767"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6pPr>
      <a:lvl7pPr marL="3311180"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7pPr>
      <a:lvl8pPr marL="3820592"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8pPr>
      <a:lvl9pPr marL="4330004" indent="-254706" algn="l" defTabSz="1018824" rtl="0" eaLnBrk="1" latinLnBrk="0" hangingPunct="1">
        <a:spcBef>
          <a:spcPct val="20000"/>
        </a:spcBef>
        <a:buFont typeface="Arial" pitchFamily="34" charset="0"/>
        <a:buChar char="•"/>
        <a:defRPr sz="2200" kern="1200">
          <a:solidFill>
            <a:schemeClr val="tx1"/>
          </a:solidFill>
          <a:latin typeface="+mn-lt"/>
          <a:ea typeface="+mn-ea"/>
          <a:cs typeface="+mn-cs"/>
        </a:defRPr>
      </a:lvl9pPr>
    </p:bodyStyle>
    <p:otherStyle>
      <a:defPPr>
        <a:defRPr lang="en-US"/>
      </a:defPPr>
      <a:lvl1pPr marL="0" algn="l" defTabSz="1018824" rtl="0" eaLnBrk="1" latinLnBrk="0" hangingPunct="1">
        <a:defRPr sz="2000" kern="1200">
          <a:solidFill>
            <a:schemeClr val="tx1"/>
          </a:solidFill>
          <a:latin typeface="+mn-lt"/>
          <a:ea typeface="+mn-ea"/>
          <a:cs typeface="+mn-cs"/>
        </a:defRPr>
      </a:lvl1pPr>
      <a:lvl2pPr marL="509412" algn="l" defTabSz="1018824" rtl="0" eaLnBrk="1" latinLnBrk="0" hangingPunct="1">
        <a:defRPr sz="2000" kern="1200">
          <a:solidFill>
            <a:schemeClr val="tx1"/>
          </a:solidFill>
          <a:latin typeface="+mn-lt"/>
          <a:ea typeface="+mn-ea"/>
          <a:cs typeface="+mn-cs"/>
        </a:defRPr>
      </a:lvl2pPr>
      <a:lvl3pPr marL="1018824" algn="l" defTabSz="1018824" rtl="0" eaLnBrk="1" latinLnBrk="0" hangingPunct="1">
        <a:defRPr sz="2000" kern="1200">
          <a:solidFill>
            <a:schemeClr val="tx1"/>
          </a:solidFill>
          <a:latin typeface="+mn-lt"/>
          <a:ea typeface="+mn-ea"/>
          <a:cs typeface="+mn-cs"/>
        </a:defRPr>
      </a:lvl3pPr>
      <a:lvl4pPr marL="1528237" algn="l" defTabSz="1018824" rtl="0" eaLnBrk="1" latinLnBrk="0" hangingPunct="1">
        <a:defRPr sz="2000" kern="1200">
          <a:solidFill>
            <a:schemeClr val="tx1"/>
          </a:solidFill>
          <a:latin typeface="+mn-lt"/>
          <a:ea typeface="+mn-ea"/>
          <a:cs typeface="+mn-cs"/>
        </a:defRPr>
      </a:lvl4pPr>
      <a:lvl5pPr marL="2037649" algn="l" defTabSz="1018824" rtl="0" eaLnBrk="1" latinLnBrk="0" hangingPunct="1">
        <a:defRPr sz="2000" kern="1200">
          <a:solidFill>
            <a:schemeClr val="tx1"/>
          </a:solidFill>
          <a:latin typeface="+mn-lt"/>
          <a:ea typeface="+mn-ea"/>
          <a:cs typeface="+mn-cs"/>
        </a:defRPr>
      </a:lvl5pPr>
      <a:lvl6pPr marL="2547061" algn="l" defTabSz="1018824" rtl="0" eaLnBrk="1" latinLnBrk="0" hangingPunct="1">
        <a:defRPr sz="2000" kern="1200">
          <a:solidFill>
            <a:schemeClr val="tx1"/>
          </a:solidFill>
          <a:latin typeface="+mn-lt"/>
          <a:ea typeface="+mn-ea"/>
          <a:cs typeface="+mn-cs"/>
        </a:defRPr>
      </a:lvl6pPr>
      <a:lvl7pPr marL="3056473" algn="l" defTabSz="1018824" rtl="0" eaLnBrk="1" latinLnBrk="0" hangingPunct="1">
        <a:defRPr sz="2000" kern="1200">
          <a:solidFill>
            <a:schemeClr val="tx1"/>
          </a:solidFill>
          <a:latin typeface="+mn-lt"/>
          <a:ea typeface="+mn-ea"/>
          <a:cs typeface="+mn-cs"/>
        </a:defRPr>
      </a:lvl7pPr>
      <a:lvl8pPr marL="3565886" algn="l" defTabSz="1018824" rtl="0" eaLnBrk="1" latinLnBrk="0" hangingPunct="1">
        <a:defRPr sz="2000" kern="1200">
          <a:solidFill>
            <a:schemeClr val="tx1"/>
          </a:solidFill>
          <a:latin typeface="+mn-lt"/>
          <a:ea typeface="+mn-ea"/>
          <a:cs typeface="+mn-cs"/>
        </a:defRPr>
      </a:lvl8pPr>
      <a:lvl9pPr marL="4075298" algn="l" defTabSz="1018824" rtl="0" eaLnBrk="1" latinLnBrk="0" hangingPunct="1">
        <a:defRPr sz="2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susanweeksdesign@gmail.com" TargetMode="External"/><Relationship Id="rId13" Type="http://schemas.openxmlformats.org/officeDocument/2006/relationships/image" Target="../media/image9.JPG"/><Relationship Id="rId3" Type="http://schemas.openxmlformats.org/officeDocument/2006/relationships/image" Target="../media/image1.JPG"/><Relationship Id="rId7" Type="http://schemas.openxmlformats.org/officeDocument/2006/relationships/image" Target="../media/image5.JPG"/><Relationship Id="rId12"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G"/><Relationship Id="rId11" Type="http://schemas.openxmlformats.org/officeDocument/2006/relationships/image" Target="../media/image7.gif"/><Relationship Id="rId5" Type="http://schemas.openxmlformats.org/officeDocument/2006/relationships/image" Target="../media/image3.JPG"/><Relationship Id="rId15" Type="http://schemas.openxmlformats.org/officeDocument/2006/relationships/image" Target="../media/image11.JPG"/><Relationship Id="rId10" Type="http://schemas.openxmlformats.org/officeDocument/2006/relationships/image" Target="../media/image6.jpg"/><Relationship Id="rId4" Type="http://schemas.openxmlformats.org/officeDocument/2006/relationships/image" Target="../media/image2.JPG"/><Relationship Id="rId9" Type="http://schemas.openxmlformats.org/officeDocument/2006/relationships/hyperlink" Target="http://www.agentownedrealty.com/" TargetMode="External"/><Relationship Id="rId14"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tx2"/>
            </a:gs>
            <a:gs pos="50000">
              <a:schemeClr val="accent1">
                <a:tint val="44500"/>
                <a:satMod val="160000"/>
              </a:schemeClr>
            </a:gs>
            <a:gs pos="100000">
              <a:schemeClr val="bg1"/>
            </a:gs>
          </a:gsLst>
          <a:lin ang="5400000" scaled="0"/>
        </a:gra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13" t="14773" r="-113" b="18257"/>
          <a:stretch/>
        </p:blipFill>
        <p:spPr>
          <a:xfrm>
            <a:off x="8765" y="990600"/>
            <a:ext cx="7750422" cy="3454318"/>
          </a:xfrm>
          <a:prstGeom prst="rect">
            <a:avLst/>
          </a:prstGeom>
          <a:ln>
            <a:noFill/>
          </a:ln>
          <a:effectLst>
            <a:softEdge rad="112500"/>
          </a:effectLst>
        </p:spPr>
      </p:pic>
      <p:sp>
        <p:nvSpPr>
          <p:cNvPr id="3" name="Subtitle 2"/>
          <p:cNvSpPr>
            <a:spLocks noGrp="1"/>
          </p:cNvSpPr>
          <p:nvPr>
            <p:ph type="subTitle" idx="1"/>
          </p:nvPr>
        </p:nvSpPr>
        <p:spPr>
          <a:xfrm>
            <a:off x="-5823" y="6423192"/>
            <a:ext cx="7779598" cy="3540294"/>
          </a:xfrm>
        </p:spPr>
        <p:txBody>
          <a:bodyPr anchor="ctr">
            <a:noAutofit/>
          </a:bodyPr>
          <a:lstStyle/>
          <a:p>
            <a:r>
              <a:rPr lang="en-US" sz="1300" dirty="0">
                <a:solidFill>
                  <a:schemeClr val="tx1"/>
                </a:solidFill>
                <a:latin typeface="Century Gothic" panose="020B0502020202020204" pitchFamily="34" charset="0"/>
              </a:rPr>
              <a:t>Absolutely stunning Plantation Style home in a lovely setting in Ashley Harbor. When you walk into the Foyer the gorgeous wide plank HEART PINE FLOORS and 10' ceilings will immediately get your attention. Downstairs has a Formal Dining Room and Living Room (LR would make a wonderful study). THREE fireplaces! LR, Family Room and in the DOWNSTAIRS Master Bedroom! The attention to detail in the trim-work and </a:t>
            </a:r>
            <a:r>
              <a:rPr lang="en-US" sz="1300" dirty="0" err="1">
                <a:solidFill>
                  <a:schemeClr val="tx1"/>
                </a:solidFill>
                <a:latin typeface="Century Gothic" panose="020B0502020202020204" pitchFamily="34" charset="0"/>
              </a:rPr>
              <a:t>mouldings</a:t>
            </a:r>
            <a:r>
              <a:rPr lang="en-US" sz="1300" dirty="0">
                <a:solidFill>
                  <a:schemeClr val="tx1"/>
                </a:solidFill>
                <a:latin typeface="Century Gothic" panose="020B0502020202020204" pitchFamily="34" charset="0"/>
              </a:rPr>
              <a:t> is evident when you look around. Built-ins throughout the home. HUGE Maser suite and Master Bathroom. Tons of storage. Large sunny kitchen with an eat-in breakfast area. Powder Room and Large laundry room finishes off the downstairs. Upstairs, you will find 3 more bedrooms and 2 more bathrooms. There is also a FROG (being used as a billiards room) that has access from the front stairway or the back one off the kitchen/laundry. This FROG also has a wet bar, fridge and ice maker so could easily be used as a guest suite, teen hangout or a mother-in-law suite. One of the upstairs baths is very near the FROG for easy access</a:t>
            </a:r>
            <a:r>
              <a:rPr lang="en-US" sz="1300" dirty="0" smtClean="0">
                <a:solidFill>
                  <a:schemeClr val="tx1"/>
                </a:solidFill>
                <a:latin typeface="Century Gothic" panose="020B0502020202020204" pitchFamily="34" charset="0"/>
              </a:rPr>
              <a:t>. There </a:t>
            </a:r>
            <a:r>
              <a:rPr lang="en-US" sz="1300" dirty="0">
                <a:solidFill>
                  <a:schemeClr val="tx1"/>
                </a:solidFill>
                <a:latin typeface="Century Gothic" panose="020B0502020202020204" pitchFamily="34" charset="0"/>
              </a:rPr>
              <a:t>is a nice screened porch right off the Family Room. The fireplace in the Fam Rm is wood burning but plumbed for gas if you want</a:t>
            </a:r>
            <a:r>
              <a:rPr lang="en-US" sz="1300" dirty="0" smtClean="0">
                <a:solidFill>
                  <a:schemeClr val="tx1"/>
                </a:solidFill>
                <a:latin typeface="Century Gothic" panose="020B0502020202020204" pitchFamily="34" charset="0"/>
              </a:rPr>
              <a:t>! The </a:t>
            </a:r>
            <a:r>
              <a:rPr lang="en-US" sz="1300" dirty="0">
                <a:solidFill>
                  <a:schemeClr val="tx1"/>
                </a:solidFill>
                <a:latin typeface="Century Gothic" panose="020B0502020202020204" pitchFamily="34" charset="0"/>
              </a:rPr>
              <a:t>large over-sized double garage is a dream for the handy person. There are cabinets along two walls and a sink for easy clean up. AND still plenty of parking space! The yard is beautifully landscaped and manicured...mature large trees that you don't see as much these days. The large welcoming porches out front will greet you as you come to see this home! The neighborhood has access to a community dock and also has a lighted tennis court.</a:t>
            </a:r>
          </a:p>
        </p:txBody>
      </p:sp>
      <p:pic>
        <p:nvPicPr>
          <p:cNvPr id="6" name="Picture 5"/>
          <p:cNvPicPr>
            <a:picLocks noChangeAspect="1"/>
          </p:cNvPicPr>
          <p:nvPr/>
        </p:nvPicPr>
        <p:blipFill>
          <a:blip r:embed="rId4"/>
          <a:stretch>
            <a:fillRect/>
          </a:stretch>
        </p:blipFill>
        <p:spPr>
          <a:xfrm>
            <a:off x="2007008" y="4419601"/>
            <a:ext cx="1827984" cy="1216532"/>
          </a:xfrm>
          <a:prstGeom prst="rect">
            <a:avLst/>
          </a:prstGeom>
          <a:ln>
            <a:noFill/>
          </a:ln>
          <a:effectLst>
            <a:outerShdw blurRad="190500" algn="tl" rotWithShape="0">
              <a:srgbClr val="000000">
                <a:alpha val="70000"/>
              </a:srgbClr>
            </a:outerShdw>
          </a:effectLst>
        </p:spPr>
      </p:pic>
      <p:pic>
        <p:nvPicPr>
          <p:cNvPr id="7" name="Picture 6"/>
          <p:cNvPicPr>
            <a:picLocks noChangeAspect="1"/>
          </p:cNvPicPr>
          <p:nvPr/>
        </p:nvPicPr>
        <p:blipFill>
          <a:blip r:embed="rId5"/>
          <a:stretch>
            <a:fillRect/>
          </a:stretch>
        </p:blipFill>
        <p:spPr>
          <a:xfrm>
            <a:off x="5867807" y="4419600"/>
            <a:ext cx="1827985" cy="1216533"/>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6"/>
          <a:stretch>
            <a:fillRect/>
          </a:stretch>
        </p:blipFill>
        <p:spPr>
          <a:xfrm>
            <a:off x="3937408" y="4419601"/>
            <a:ext cx="1827984" cy="1216532"/>
          </a:xfrm>
          <a:prstGeom prst="rect">
            <a:avLst/>
          </a:prstGeom>
          <a:ln>
            <a:noFill/>
          </a:ln>
          <a:effectLst>
            <a:outerShdw blurRad="190500" algn="tl" rotWithShape="0">
              <a:srgbClr val="000000">
                <a:alpha val="70000"/>
              </a:srgbClr>
            </a:outerShdw>
          </a:effectLst>
        </p:spPr>
      </p:pic>
      <p:pic>
        <p:nvPicPr>
          <p:cNvPr id="9" name="Picture 8"/>
          <p:cNvPicPr>
            <a:picLocks noChangeAspect="1"/>
          </p:cNvPicPr>
          <p:nvPr/>
        </p:nvPicPr>
        <p:blipFill>
          <a:blip r:embed="rId7"/>
          <a:stretch>
            <a:fillRect/>
          </a:stretch>
        </p:blipFill>
        <p:spPr>
          <a:xfrm>
            <a:off x="76608" y="4419601"/>
            <a:ext cx="1827984" cy="1216532"/>
          </a:xfrm>
          <a:prstGeom prst="rect">
            <a:avLst/>
          </a:prstGeom>
          <a:ln>
            <a:noFill/>
          </a:ln>
          <a:effectLst>
            <a:outerShdw blurRad="190500" algn="tl" rotWithShape="0">
              <a:srgbClr val="000000">
                <a:alpha val="70000"/>
              </a:srgbClr>
            </a:outerShdw>
          </a:effectLst>
        </p:spPr>
      </p:pic>
      <p:sp>
        <p:nvSpPr>
          <p:cNvPr id="13" name="Rectangle 12"/>
          <p:cNvSpPr/>
          <p:nvPr/>
        </p:nvSpPr>
        <p:spPr>
          <a:xfrm>
            <a:off x="2359976" y="11587817"/>
            <a:ext cx="3048000" cy="1169551"/>
          </a:xfrm>
          <a:prstGeom prst="rect">
            <a:avLst/>
          </a:prstGeom>
        </p:spPr>
        <p:txBody>
          <a:bodyPr wrap="square">
            <a:spAutoFit/>
          </a:bodyPr>
          <a:lstStyle/>
          <a:p>
            <a:pPr algn="ctr"/>
            <a:r>
              <a:rPr lang="en-US" sz="1400" b="1" dirty="0" smtClean="0">
                <a:latin typeface="Century Gothic" panose="020B0502020202020204" pitchFamily="34" charset="0"/>
              </a:rPr>
              <a:t>Susan Weeks</a:t>
            </a:r>
          </a:p>
          <a:p>
            <a:pPr algn="ctr"/>
            <a:r>
              <a:rPr lang="en-US" sz="1400" b="1" dirty="0" smtClean="0">
                <a:latin typeface="Century Gothic" panose="020B0502020202020204" pitchFamily="34" charset="0"/>
              </a:rPr>
              <a:t/>
            </a:r>
            <a:br>
              <a:rPr lang="en-US" sz="1400" b="1" dirty="0" smtClean="0">
                <a:latin typeface="Century Gothic" panose="020B0502020202020204" pitchFamily="34" charset="0"/>
              </a:rPr>
            </a:br>
            <a:r>
              <a:rPr lang="en-US" sz="1400" dirty="0" smtClean="0">
                <a:latin typeface="Century Gothic" panose="020B0502020202020204" pitchFamily="34" charset="0"/>
              </a:rPr>
              <a:t>(843</a:t>
            </a:r>
            <a:r>
              <a:rPr lang="en-US" sz="1400" dirty="0">
                <a:latin typeface="Century Gothic" panose="020B0502020202020204" pitchFamily="34" charset="0"/>
              </a:rPr>
              <a:t>) </a:t>
            </a:r>
            <a:r>
              <a:rPr lang="en-US" sz="1400" dirty="0" smtClean="0">
                <a:latin typeface="Century Gothic" panose="020B0502020202020204" pitchFamily="34" charset="0"/>
              </a:rPr>
              <a:t>813-0495</a:t>
            </a:r>
          </a:p>
          <a:p>
            <a:pPr algn="ctr"/>
            <a:r>
              <a:rPr lang="en-US" sz="1400" dirty="0" smtClean="0">
                <a:latin typeface="Century Gothic" panose="020B0502020202020204" pitchFamily="34" charset="0"/>
                <a:hlinkClick r:id="rId8"/>
              </a:rPr>
              <a:t>susanweeksdesign@gmail.com</a:t>
            </a:r>
            <a:r>
              <a:rPr lang="en-US" sz="1400" dirty="0" smtClean="0">
                <a:latin typeface="Century Gothic" panose="020B0502020202020204" pitchFamily="34" charset="0"/>
              </a:rPr>
              <a:t> </a:t>
            </a:r>
            <a:endParaRPr lang="en-US" sz="1400" dirty="0">
              <a:latin typeface="Century Gothic" panose="020B0502020202020204" pitchFamily="34" charset="0"/>
            </a:endParaRPr>
          </a:p>
          <a:p>
            <a:pPr algn="ctr"/>
            <a:r>
              <a:rPr lang="en-US" sz="1400" dirty="0" smtClean="0">
                <a:latin typeface="Century Gothic" panose="020B0502020202020204" pitchFamily="34" charset="0"/>
                <a:hlinkClick r:id="rId9"/>
              </a:rPr>
              <a:t>www.agentownedrealty.com</a:t>
            </a:r>
            <a:r>
              <a:rPr lang="en-US" sz="1400" dirty="0" smtClean="0">
                <a:latin typeface="Century Gothic" panose="020B0502020202020204" pitchFamily="34" charset="0"/>
              </a:rPr>
              <a:t> </a:t>
            </a:r>
            <a:endParaRPr lang="en-US" sz="1400" dirty="0">
              <a:latin typeface="Century Gothic" panose="020B0502020202020204" pitchFamily="34" charset="0"/>
            </a:endParaRPr>
          </a:p>
        </p:txBody>
      </p:sp>
      <p:pic>
        <p:nvPicPr>
          <p:cNvPr id="102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676617" y="11474053"/>
            <a:ext cx="1019175" cy="1273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194129" y="11421258"/>
            <a:ext cx="1809750" cy="828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Rectangle 13"/>
          <p:cNvSpPr/>
          <p:nvPr/>
        </p:nvSpPr>
        <p:spPr>
          <a:xfrm>
            <a:off x="3629" y="12249933"/>
            <a:ext cx="2190750" cy="553998"/>
          </a:xfrm>
          <a:prstGeom prst="rect">
            <a:avLst/>
          </a:prstGeom>
        </p:spPr>
        <p:txBody>
          <a:bodyPr wrap="square">
            <a:spAutoFit/>
          </a:bodyPr>
          <a:lstStyle/>
          <a:p>
            <a:pPr algn="ctr"/>
            <a:r>
              <a:rPr lang="en-US" sz="1000" dirty="0" smtClean="0">
                <a:latin typeface="Century Gothic" panose="020B0502020202020204" pitchFamily="34" charset="0"/>
              </a:rPr>
              <a:t>AgentOwned </a:t>
            </a:r>
            <a:r>
              <a:rPr lang="en-US" sz="1000" dirty="0">
                <a:latin typeface="Century Gothic" panose="020B0502020202020204" pitchFamily="34" charset="0"/>
              </a:rPr>
              <a:t>Charleston </a:t>
            </a:r>
            <a:r>
              <a:rPr lang="en-US" sz="1000" dirty="0" smtClean="0">
                <a:latin typeface="Century Gothic" panose="020B0502020202020204" pitchFamily="34" charset="0"/>
              </a:rPr>
              <a:t>Group</a:t>
            </a:r>
            <a:endParaRPr lang="en-US" sz="1000" dirty="0">
              <a:latin typeface="Century Gothic" panose="020B0502020202020204" pitchFamily="34" charset="0"/>
            </a:endParaRPr>
          </a:p>
          <a:p>
            <a:pPr algn="ctr"/>
            <a:r>
              <a:rPr lang="en-US" sz="1000" dirty="0">
                <a:latin typeface="Century Gothic" panose="020B0502020202020204" pitchFamily="34" charset="0"/>
              </a:rPr>
              <a:t>902 Savannah Hwy</a:t>
            </a:r>
          </a:p>
          <a:p>
            <a:pPr algn="ctr"/>
            <a:r>
              <a:rPr lang="en-US" sz="1000" dirty="0">
                <a:latin typeface="Century Gothic" panose="020B0502020202020204" pitchFamily="34" charset="0"/>
              </a:rPr>
              <a:t>Charleston, SC 29407-7802</a:t>
            </a:r>
          </a:p>
        </p:txBody>
      </p:sp>
      <p:pic>
        <p:nvPicPr>
          <p:cNvPr id="19" name="Picture 18"/>
          <p:cNvPicPr>
            <a:picLocks noChangeAspect="1"/>
          </p:cNvPicPr>
          <p:nvPr/>
        </p:nvPicPr>
        <p:blipFill>
          <a:blip r:embed="rId12"/>
          <a:stretch>
            <a:fillRect/>
          </a:stretch>
        </p:blipFill>
        <p:spPr>
          <a:xfrm>
            <a:off x="3937001" y="10060524"/>
            <a:ext cx="1828798" cy="1217075"/>
          </a:xfrm>
          <a:prstGeom prst="rect">
            <a:avLst/>
          </a:prstGeom>
          <a:ln>
            <a:noFill/>
          </a:ln>
          <a:effectLst>
            <a:outerShdw blurRad="190500" algn="tl" rotWithShape="0">
              <a:srgbClr val="000000">
                <a:alpha val="70000"/>
              </a:srgbClr>
            </a:outerShdw>
          </a:effectLst>
        </p:spPr>
      </p:pic>
      <p:pic>
        <p:nvPicPr>
          <p:cNvPr id="20" name="Picture 19"/>
          <p:cNvPicPr>
            <a:picLocks noChangeAspect="1"/>
          </p:cNvPicPr>
          <p:nvPr/>
        </p:nvPicPr>
        <p:blipFill>
          <a:blip r:embed="rId13"/>
          <a:stretch>
            <a:fillRect/>
          </a:stretch>
        </p:blipFill>
        <p:spPr>
          <a:xfrm>
            <a:off x="76201" y="10060525"/>
            <a:ext cx="1828798" cy="1217075"/>
          </a:xfrm>
          <a:prstGeom prst="rect">
            <a:avLst/>
          </a:prstGeom>
          <a:ln>
            <a:noFill/>
          </a:ln>
          <a:effectLst>
            <a:outerShdw blurRad="190500" algn="tl" rotWithShape="0">
              <a:srgbClr val="000000">
                <a:alpha val="70000"/>
              </a:srgbClr>
            </a:outerShdw>
          </a:effectLst>
        </p:spPr>
      </p:pic>
      <p:pic>
        <p:nvPicPr>
          <p:cNvPr id="21" name="Picture 20"/>
          <p:cNvPicPr>
            <a:picLocks noChangeAspect="1"/>
          </p:cNvPicPr>
          <p:nvPr/>
        </p:nvPicPr>
        <p:blipFill>
          <a:blip r:embed="rId14"/>
          <a:stretch>
            <a:fillRect/>
          </a:stretch>
        </p:blipFill>
        <p:spPr>
          <a:xfrm>
            <a:off x="5867401" y="10060524"/>
            <a:ext cx="1828798" cy="1217075"/>
          </a:xfrm>
          <a:prstGeom prst="rect">
            <a:avLst/>
          </a:prstGeom>
          <a:ln>
            <a:noFill/>
          </a:ln>
          <a:effectLst>
            <a:outerShdw blurRad="190500" algn="tl" rotWithShape="0">
              <a:srgbClr val="000000">
                <a:alpha val="70000"/>
              </a:srgbClr>
            </a:outerShdw>
          </a:effectLst>
        </p:spPr>
      </p:pic>
      <p:pic>
        <p:nvPicPr>
          <p:cNvPr id="22" name="Picture 21"/>
          <p:cNvPicPr>
            <a:picLocks noChangeAspect="1"/>
          </p:cNvPicPr>
          <p:nvPr/>
        </p:nvPicPr>
        <p:blipFill>
          <a:blip r:embed="rId15"/>
          <a:stretch>
            <a:fillRect/>
          </a:stretch>
        </p:blipFill>
        <p:spPr>
          <a:xfrm>
            <a:off x="2006601" y="10060525"/>
            <a:ext cx="1828798" cy="1217075"/>
          </a:xfrm>
          <a:prstGeom prst="rect">
            <a:avLst/>
          </a:prstGeom>
          <a:ln>
            <a:noFill/>
          </a:ln>
          <a:effectLst>
            <a:outerShdw blurRad="190500" algn="tl" rotWithShape="0">
              <a:srgbClr val="000000">
                <a:alpha val="70000"/>
              </a:srgbClr>
            </a:outerShdw>
          </a:effectLst>
        </p:spPr>
      </p:pic>
      <p:sp>
        <p:nvSpPr>
          <p:cNvPr id="5" name="Rectangle 4"/>
          <p:cNvSpPr/>
          <p:nvPr/>
        </p:nvSpPr>
        <p:spPr>
          <a:xfrm>
            <a:off x="-2224" y="5715306"/>
            <a:ext cx="7772400" cy="707886"/>
          </a:xfrm>
          <a:prstGeom prst="rect">
            <a:avLst/>
          </a:prstGeom>
        </p:spPr>
        <p:txBody>
          <a:bodyPr wrap="square">
            <a:spAutoFit/>
          </a:bodyPr>
          <a:lstStyle/>
          <a:p>
            <a:pPr algn="ctr"/>
            <a:r>
              <a:rPr lang="en-US" dirty="0">
                <a:solidFill>
                  <a:schemeClr val="tx2"/>
                </a:solidFill>
                <a:effectLst>
                  <a:outerShdw blurRad="50800" dist="38100" dir="5400000" algn="t" rotWithShape="0">
                    <a:prstClr val="black">
                      <a:alpha val="40000"/>
                    </a:prstClr>
                  </a:outerShdw>
                </a:effectLst>
                <a:latin typeface="Century Gothic" panose="020B0502020202020204" pitchFamily="34" charset="0"/>
              </a:rPr>
              <a:t>2230 Portside Way, Charleston, SC </a:t>
            </a:r>
            <a:r>
              <a:rPr lang="en-US" dirty="0" smtClean="0">
                <a:solidFill>
                  <a:schemeClr val="tx2"/>
                </a:solidFill>
                <a:effectLst>
                  <a:outerShdw blurRad="50800" dist="38100" dir="5400000" algn="t" rotWithShape="0">
                    <a:prstClr val="black">
                      <a:alpha val="40000"/>
                    </a:prstClr>
                  </a:outerShdw>
                </a:effectLst>
                <a:latin typeface="Century Gothic" panose="020B0502020202020204" pitchFamily="34" charset="0"/>
              </a:rPr>
              <a:t>29407</a:t>
            </a:r>
            <a:br>
              <a:rPr lang="en-US" dirty="0" smtClean="0">
                <a:solidFill>
                  <a:schemeClr val="tx2"/>
                </a:solidFill>
                <a:effectLst>
                  <a:outerShdw blurRad="50800" dist="38100" dir="5400000" algn="t" rotWithShape="0">
                    <a:prstClr val="black">
                      <a:alpha val="40000"/>
                    </a:prstClr>
                  </a:outerShdw>
                </a:effectLst>
                <a:latin typeface="Century Gothic" panose="020B0502020202020204" pitchFamily="34" charset="0"/>
              </a:rPr>
            </a:br>
            <a:r>
              <a:rPr lang="en-US" dirty="0" smtClean="0">
                <a:solidFill>
                  <a:schemeClr val="tx2"/>
                </a:solidFill>
                <a:effectLst>
                  <a:outerShdw blurRad="50800" dist="38100" dir="5400000" algn="t" rotWithShape="0">
                    <a:prstClr val="black">
                      <a:alpha val="40000"/>
                    </a:prstClr>
                  </a:outerShdw>
                </a:effectLst>
                <a:latin typeface="Century Gothic" panose="020B0502020202020204" pitchFamily="34" charset="0"/>
              </a:rPr>
              <a:t>MLS</a:t>
            </a:r>
            <a:r>
              <a:rPr lang="en-US" dirty="0">
                <a:solidFill>
                  <a:schemeClr val="tx2"/>
                </a:solidFill>
                <a:effectLst>
                  <a:outerShdw blurRad="50800" dist="38100" dir="5400000" algn="t" rotWithShape="0">
                    <a:prstClr val="black">
                      <a:alpha val="40000"/>
                    </a:prstClr>
                  </a:outerShdw>
                </a:effectLst>
                <a:latin typeface="Century Gothic" panose="020B0502020202020204" pitchFamily="34" charset="0"/>
              </a:rPr>
              <a:t># </a:t>
            </a:r>
            <a:r>
              <a:rPr lang="en-US" dirty="0" smtClean="0">
                <a:solidFill>
                  <a:schemeClr val="tx2"/>
                </a:solidFill>
                <a:effectLst>
                  <a:outerShdw blurRad="50800" dist="38100" dir="5400000" algn="t" rotWithShape="0">
                    <a:prstClr val="black">
                      <a:alpha val="40000"/>
                    </a:prstClr>
                  </a:outerShdw>
                </a:effectLst>
                <a:latin typeface="Century Gothic" panose="020B0502020202020204" pitchFamily="34" charset="0"/>
              </a:rPr>
              <a:t>15021473 | Priced to Sell at $699,000</a:t>
            </a:r>
            <a:endParaRPr lang="en-US" dirty="0">
              <a:solidFill>
                <a:schemeClr val="tx2"/>
              </a:solidFill>
              <a:latin typeface="Century Gothic" panose="020B0502020202020204" pitchFamily="34" charset="0"/>
            </a:endParaRPr>
          </a:p>
        </p:txBody>
      </p:sp>
      <p:sp>
        <p:nvSpPr>
          <p:cNvPr id="23" name="Rectangle 22"/>
          <p:cNvSpPr/>
          <p:nvPr/>
        </p:nvSpPr>
        <p:spPr>
          <a:xfrm>
            <a:off x="3629" y="0"/>
            <a:ext cx="7768771" cy="1015663"/>
          </a:xfrm>
          <a:prstGeom prst="rect">
            <a:avLst/>
          </a:prstGeom>
          <a:effectLst>
            <a:outerShdw blurRad="38100" dist="25400" dir="5400000" algn="ctr" rotWithShape="0">
              <a:schemeClr val="tx1"/>
            </a:outerShdw>
          </a:effectLst>
        </p:spPr>
        <p:txBody>
          <a:bodyPr wrap="square">
            <a:spAutoFit/>
          </a:bodyPr>
          <a:lstStyle/>
          <a:p>
            <a:pPr algn="ctr"/>
            <a:r>
              <a:rPr lang="en-US" sz="3200" b="1" i="1" dirty="0">
                <a:solidFill>
                  <a:srgbClr val="00FF00"/>
                </a:solidFill>
                <a:effectLst>
                  <a:outerShdw blurRad="50800" dist="38100" dir="5400000" algn="t" rotWithShape="0">
                    <a:prstClr val="black">
                      <a:alpha val="40000"/>
                    </a:prstClr>
                  </a:outerShdw>
                </a:effectLst>
                <a:latin typeface="Century Gothic" panose="020B0502020202020204" pitchFamily="34" charset="0"/>
              </a:rPr>
              <a:t>Southern </a:t>
            </a:r>
            <a:r>
              <a:rPr lang="en-US" sz="3200" b="1" i="1" dirty="0" smtClean="0">
                <a:solidFill>
                  <a:srgbClr val="00FF00"/>
                </a:solidFill>
                <a:effectLst>
                  <a:outerShdw blurRad="50800" dist="38100" dir="5400000" algn="t" rotWithShape="0">
                    <a:prstClr val="black">
                      <a:alpha val="40000"/>
                    </a:prstClr>
                  </a:outerShdw>
                </a:effectLst>
                <a:latin typeface="Century Gothic" panose="020B0502020202020204" pitchFamily="34" charset="0"/>
              </a:rPr>
              <a:t>Charm!</a:t>
            </a:r>
          </a:p>
          <a:p>
            <a:pPr algn="ctr"/>
            <a:r>
              <a:rPr lang="en-US" sz="2800" b="1" i="1" dirty="0" smtClean="0">
                <a:solidFill>
                  <a:srgbClr val="00FF00"/>
                </a:solidFill>
                <a:effectLst>
                  <a:outerShdw blurRad="50800" dist="38100" dir="5400000" algn="t" rotWithShape="0">
                    <a:prstClr val="black">
                      <a:alpha val="40000"/>
                    </a:prstClr>
                  </a:outerShdw>
                </a:effectLst>
                <a:latin typeface="Century Gothic" panose="020B0502020202020204" pitchFamily="34" charset="0"/>
              </a:rPr>
              <a:t>Come </a:t>
            </a:r>
            <a:r>
              <a:rPr lang="en-US" sz="2800" b="1" i="1" dirty="0">
                <a:solidFill>
                  <a:srgbClr val="00FF00"/>
                </a:solidFill>
                <a:effectLst>
                  <a:outerShdw blurRad="50800" dist="38100" dir="5400000" algn="t" rotWithShape="0">
                    <a:prstClr val="black">
                      <a:alpha val="40000"/>
                    </a:prstClr>
                  </a:outerShdw>
                </a:effectLst>
                <a:latin typeface="Century Gothic" panose="020B0502020202020204" pitchFamily="34" charset="0"/>
              </a:rPr>
              <a:t>see this beauty today!</a:t>
            </a:r>
            <a:endParaRPr lang="en-US" sz="2800" dirty="0">
              <a:solidFill>
                <a:srgbClr val="00FF00"/>
              </a:solidFill>
              <a:latin typeface="Century Gothic" panose="020B0502020202020204" pitchFamily="34" charset="0"/>
            </a:endParaRPr>
          </a:p>
        </p:txBody>
      </p:sp>
      <p:sp>
        <p:nvSpPr>
          <p:cNvPr id="2" name="Rectangle 1"/>
          <p:cNvSpPr/>
          <p:nvPr/>
        </p:nvSpPr>
        <p:spPr>
          <a:xfrm>
            <a:off x="-5823" y="3579491"/>
            <a:ext cx="7778223" cy="707886"/>
          </a:xfrm>
          <a:prstGeom prst="rect">
            <a:avLst/>
          </a:prstGeom>
        </p:spPr>
        <p:txBody>
          <a:bodyPr wrap="square">
            <a:spAutoFit/>
          </a:bodyPr>
          <a:lstStyle/>
          <a:p>
            <a:pPr algn="ctr"/>
            <a:r>
              <a:rPr lang="en-US" b="1" i="1" dirty="0">
                <a:solidFill>
                  <a:srgbClr val="FFFF00"/>
                </a:solidFill>
                <a:effectLst>
                  <a:outerShdw blurRad="88900" dist="50800" dir="5400000" algn="ctr" rotWithShape="0">
                    <a:schemeClr val="tx1"/>
                  </a:outerShdw>
                </a:effectLst>
                <a:latin typeface="Century Gothic" panose="020B0502020202020204" pitchFamily="34" charset="0"/>
              </a:rPr>
              <a:t>LOWEST Price per SF </a:t>
            </a:r>
            <a:r>
              <a:rPr lang="en-US" b="1" i="1" dirty="0">
                <a:solidFill>
                  <a:srgbClr val="FFFF00"/>
                </a:solidFill>
                <a:effectLst>
                  <a:outerShdw blurRad="88900" dist="50800" dir="5400000" algn="ctr" rotWithShape="0">
                    <a:schemeClr val="tx1"/>
                  </a:outerShdw>
                </a:effectLst>
                <a:latin typeface="Century Gothic" panose="020B0502020202020204" pitchFamily="34" charset="0"/>
              </a:rPr>
              <a:t>in Ashley Harbor!  </a:t>
            </a:r>
            <a:r>
              <a:rPr lang="en-US" b="1" i="1" dirty="0" smtClean="0">
                <a:solidFill>
                  <a:srgbClr val="FFFF00"/>
                </a:solidFill>
                <a:effectLst>
                  <a:outerShdw blurRad="88900" dist="50800" dir="5400000" algn="ctr" rotWithShape="0">
                    <a:schemeClr val="tx1"/>
                  </a:outerShdw>
                </a:effectLst>
                <a:latin typeface="Century Gothic" panose="020B0502020202020204" pitchFamily="34" charset="0"/>
              </a:rPr>
              <a:t>In </a:t>
            </a:r>
            <a:r>
              <a:rPr lang="en-US" b="1" i="1" dirty="0">
                <a:solidFill>
                  <a:srgbClr val="FFFF00"/>
                </a:solidFill>
                <a:effectLst>
                  <a:outerShdw blurRad="88900" dist="50800" dir="5400000" algn="ctr" rotWithShape="0">
                    <a:schemeClr val="tx1"/>
                  </a:outerShdw>
                </a:effectLst>
                <a:latin typeface="Century Gothic" panose="020B0502020202020204" pitchFamily="34" charset="0"/>
              </a:rPr>
              <a:t>an </a:t>
            </a:r>
            <a:r>
              <a:rPr lang="en-US" b="1" i="1" dirty="0" smtClean="0">
                <a:solidFill>
                  <a:srgbClr val="FFFF00"/>
                </a:solidFill>
                <a:effectLst>
                  <a:outerShdw blurRad="88900" dist="50800" dir="5400000" algn="ctr" rotWithShape="0">
                    <a:schemeClr val="tx1"/>
                  </a:outerShdw>
                </a:effectLst>
                <a:latin typeface="Century Gothic" panose="020B0502020202020204" pitchFamily="34" charset="0"/>
              </a:rPr>
              <a:t>X Flood </a:t>
            </a:r>
            <a:r>
              <a:rPr lang="en-US" b="1" i="1" dirty="0">
                <a:solidFill>
                  <a:srgbClr val="FFFF00"/>
                </a:solidFill>
                <a:effectLst>
                  <a:outerShdw blurRad="88900" dist="50800" dir="5400000" algn="ctr" rotWithShape="0">
                    <a:schemeClr val="tx1"/>
                  </a:outerShdw>
                </a:effectLst>
                <a:latin typeface="Century Gothic" panose="020B0502020202020204" pitchFamily="34" charset="0"/>
              </a:rPr>
              <a:t>Zone!</a:t>
            </a:r>
          </a:p>
          <a:p>
            <a:pPr algn="ctr"/>
            <a:r>
              <a:rPr lang="en-US" b="1" i="1" dirty="0">
                <a:solidFill>
                  <a:srgbClr val="FFFF00"/>
                </a:solidFill>
                <a:effectLst>
                  <a:outerShdw blurRad="88900" dist="50800" dir="5400000" algn="ctr" rotWithShape="0">
                    <a:schemeClr val="tx1"/>
                  </a:outerShdw>
                </a:effectLst>
                <a:latin typeface="Century Gothic" panose="020B0502020202020204" pitchFamily="34" charset="0"/>
              </a:rPr>
              <a:t>4-5 </a:t>
            </a:r>
            <a:r>
              <a:rPr lang="en-US" b="1" i="1" dirty="0" smtClean="0">
                <a:solidFill>
                  <a:srgbClr val="FFFF00"/>
                </a:solidFill>
                <a:effectLst>
                  <a:outerShdw blurRad="88900" dist="50800" dir="5400000" algn="ctr" rotWithShape="0">
                    <a:schemeClr val="tx1"/>
                  </a:outerShdw>
                </a:effectLst>
                <a:latin typeface="Century Gothic" panose="020B0502020202020204" pitchFamily="34" charset="0"/>
              </a:rPr>
              <a:t>Bedrooms + 3½  Baths + 3 </a:t>
            </a:r>
            <a:r>
              <a:rPr lang="en-US" b="1" i="1" dirty="0">
                <a:solidFill>
                  <a:srgbClr val="FFFF00"/>
                </a:solidFill>
                <a:effectLst>
                  <a:outerShdw blurRad="88900" dist="50800" dir="5400000" algn="ctr" rotWithShape="0">
                    <a:schemeClr val="tx1"/>
                  </a:outerShdw>
                </a:effectLst>
                <a:latin typeface="Century Gothic" panose="020B0502020202020204" pitchFamily="34" charset="0"/>
              </a:rPr>
              <a:t>Fireplaces</a:t>
            </a:r>
          </a:p>
        </p:txBody>
      </p:sp>
    </p:spTree>
    <p:extLst>
      <p:ext uri="{BB962C8B-B14F-4D97-AF65-F5344CB8AC3E}">
        <p14:creationId xmlns:p14="http://schemas.microsoft.com/office/powerpoint/2010/main" val="270113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TotalTime>
  <Words>372</Words>
  <Application>Microsoft Office PowerPoint</Application>
  <PresentationFormat>Custom</PresentationFormat>
  <Paragraphs>14</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Century Gothic</vt:lpstr>
      <vt:lpstr>Office Theme</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Great Johns Island Location! Hardwood Floors Galore!</dc:title>
  <dc:creator>CVH360</dc:creator>
  <cp:lastModifiedBy>A. Thomas Price</cp:lastModifiedBy>
  <cp:revision>23</cp:revision>
  <dcterms:created xsi:type="dcterms:W3CDTF">2006-08-16T00:00:00Z</dcterms:created>
  <dcterms:modified xsi:type="dcterms:W3CDTF">2016-06-27T20:26:38Z</dcterms:modified>
</cp:coreProperties>
</file>