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2478" y="66"/>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11/11/2015</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11/11/2015</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3" r="93" b="13824"/>
          <a:stretch/>
        </p:blipFill>
        <p:spPr>
          <a:xfrm>
            <a:off x="-7198" y="0"/>
            <a:ext cx="7750422" cy="4444918"/>
          </a:xfrm>
          <a:prstGeom prst="rect">
            <a:avLst/>
          </a:prstGeom>
          <a:ln>
            <a:noFill/>
          </a:ln>
          <a:effectLst>
            <a:softEdge rad="112500"/>
          </a:effectLst>
        </p:spPr>
      </p:pic>
      <p:sp>
        <p:nvSpPr>
          <p:cNvPr id="2" name="Title 1"/>
          <p:cNvSpPr>
            <a:spLocks noGrp="1"/>
          </p:cNvSpPr>
          <p:nvPr>
            <p:ph type="ctrTitle"/>
          </p:nvPr>
        </p:nvSpPr>
        <p:spPr>
          <a:xfrm>
            <a:off x="8153400" y="650775"/>
            <a:ext cx="7772400" cy="1055914"/>
          </a:xfrm>
        </p:spPr>
        <p:txBody>
          <a:bodyPr>
            <a:noAutofit/>
          </a:bodyPr>
          <a:lstStyle/>
          <a:p>
            <a: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t>READY TO BUILD!</a:t>
            </a:r>
            <a:b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br>
            <a:r>
              <a:rPr lang="en-US" sz="2000" dirty="0" smtClean="0">
                <a:solidFill>
                  <a:schemeClr val="bg1"/>
                </a:solidFill>
                <a:effectLst>
                  <a:outerShdw blurRad="50800" dist="38100" dir="5400000" algn="t" rotWithShape="0">
                    <a:prstClr val="black">
                      <a:alpha val="40000"/>
                    </a:prstClr>
                  </a:outerShdw>
                </a:effectLst>
                <a:latin typeface="Georgia" panose="02040502050405020303" pitchFamily="18" charset="0"/>
              </a:rPr>
              <a:t>On The Yacht Harbor At Wild Dunes</a:t>
            </a:r>
            <a:endParaRPr lang="en-US" sz="1100" i="1" dirty="0">
              <a:effectLst>
                <a:outerShdw blurRad="50800" dist="38100" dir="5400000" algn="t" rotWithShape="0">
                  <a:prstClr val="black">
                    <a:alpha val="40000"/>
                  </a:prstClr>
                </a:outerShdw>
              </a:effectLst>
              <a:latin typeface="Georgia" panose="02040502050405020303" pitchFamily="18" charset="0"/>
            </a:endParaRPr>
          </a:p>
        </p:txBody>
      </p:sp>
      <p:sp>
        <p:nvSpPr>
          <p:cNvPr id="3" name="Subtitle 2"/>
          <p:cNvSpPr>
            <a:spLocks noGrp="1"/>
          </p:cNvSpPr>
          <p:nvPr>
            <p:ph type="subTitle" idx="1"/>
          </p:nvPr>
        </p:nvSpPr>
        <p:spPr>
          <a:xfrm>
            <a:off x="-7198" y="6423192"/>
            <a:ext cx="7779598" cy="3540294"/>
          </a:xfrm>
        </p:spPr>
        <p:txBody>
          <a:bodyPr anchor="ctr">
            <a:noAutofit/>
          </a:bodyPr>
          <a:lstStyle/>
          <a:p>
            <a:r>
              <a:rPr lang="en-US" sz="1300" dirty="0">
                <a:solidFill>
                  <a:schemeClr val="tx1"/>
                </a:solidFill>
                <a:latin typeface="Georgia" panose="02040502050405020303" pitchFamily="18"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300" dirty="0" err="1">
                <a:solidFill>
                  <a:schemeClr val="tx1"/>
                </a:solidFill>
                <a:latin typeface="Georgia" panose="02040502050405020303" pitchFamily="18" charset="0"/>
              </a:rPr>
              <a:t>mouldings</a:t>
            </a:r>
            <a:r>
              <a:rPr lang="en-US" sz="1300" dirty="0">
                <a:solidFill>
                  <a:schemeClr val="tx1"/>
                </a:solidFill>
                <a:latin typeface="Georgia" panose="02040502050405020303" pitchFamily="18"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a:t>
            </a:r>
            <a:r>
              <a:rPr lang="en-US" sz="1300" dirty="0" smtClean="0">
                <a:solidFill>
                  <a:schemeClr val="tx1"/>
                </a:solidFill>
                <a:latin typeface="Georgia" panose="02040502050405020303" pitchFamily="18" charset="0"/>
              </a:rPr>
              <a:t>. There </a:t>
            </a:r>
            <a:r>
              <a:rPr lang="en-US" sz="1300" dirty="0">
                <a:solidFill>
                  <a:schemeClr val="tx1"/>
                </a:solidFill>
                <a:latin typeface="Georgia" panose="02040502050405020303" pitchFamily="18" charset="0"/>
              </a:rPr>
              <a:t>is a nice screened porch right off the Family Room. The fireplace in the Fam Rm is wood burning but plumbed for gas if you want</a:t>
            </a:r>
            <a:r>
              <a:rPr lang="en-US" sz="1300" dirty="0" smtClean="0">
                <a:solidFill>
                  <a:schemeClr val="tx1"/>
                </a:solidFill>
                <a:latin typeface="Georgia" panose="02040502050405020303" pitchFamily="18" charset="0"/>
              </a:rPr>
              <a:t>! The </a:t>
            </a:r>
            <a:r>
              <a:rPr lang="en-US" sz="1300" dirty="0">
                <a:solidFill>
                  <a:schemeClr val="tx1"/>
                </a:solidFill>
                <a:latin typeface="Georgia" panose="02040502050405020303" pitchFamily="18" charset="0"/>
              </a:rPr>
              <a:t>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74900"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8"/>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9"/>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2"/>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12700" y="5715306"/>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2230 Portside Way, Charleston, SC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29407</a:t>
            </a:r>
            <a:b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b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MLS</a:t>
            </a: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15021473 | </a:t>
            </a:r>
            <a:r>
              <a:rPr lang="en-US" smtClean="0">
                <a:solidFill>
                  <a:schemeClr val="tx2"/>
                </a:solidFill>
                <a:effectLst>
                  <a:outerShdw blurRad="50800" dist="38100" dir="5400000" algn="t" rotWithShape="0">
                    <a:prstClr val="black">
                      <a:alpha val="40000"/>
                    </a:prstClr>
                  </a:outerShdw>
                </a:effectLst>
                <a:latin typeface="Georgia" panose="02040502050405020303" pitchFamily="18" charset="0"/>
              </a:rPr>
              <a:t>$</a:t>
            </a:r>
            <a:r>
              <a:rPr lang="en-US" smtClean="0">
                <a:solidFill>
                  <a:schemeClr val="tx2"/>
                </a:solidFill>
                <a:effectLst>
                  <a:outerShdw blurRad="50800" dist="38100" dir="5400000" algn="t" rotWithShape="0">
                    <a:prstClr val="black">
                      <a:alpha val="40000"/>
                    </a:prstClr>
                  </a:outerShdw>
                </a:effectLst>
                <a:latin typeface="Georgia" panose="02040502050405020303" pitchFamily="18" charset="0"/>
              </a:rPr>
              <a:t>765,000</a:t>
            </a:r>
            <a:endParaRPr lang="en-US" dirty="0">
              <a:solidFill>
                <a:schemeClr val="tx2"/>
              </a:solidFill>
            </a:endParaRPr>
          </a:p>
        </p:txBody>
      </p:sp>
      <p:sp>
        <p:nvSpPr>
          <p:cNvPr id="10" name="Rectangle 9"/>
          <p:cNvSpPr/>
          <p:nvPr/>
        </p:nvSpPr>
        <p:spPr>
          <a:xfrm>
            <a:off x="58421" y="3436203"/>
            <a:ext cx="7619184" cy="830997"/>
          </a:xfrm>
          <a:prstGeom prst="rect">
            <a:avLst/>
          </a:prstGeom>
          <a:effectLst>
            <a:outerShdw blurRad="38100" dist="25400" dir="5400000" algn="ctr" rotWithShape="0">
              <a:schemeClr val="tx1"/>
            </a:outerShdw>
          </a:effectLst>
        </p:spPr>
        <p:txBody>
          <a:bodyPr wrap="square">
            <a:spAutoFit/>
          </a:bodyPr>
          <a:lstStyle/>
          <a:p>
            <a:pPr algn="ctr"/>
            <a:r>
              <a:rPr lang="en-US" sz="2400" b="1" i="1" dirty="0">
                <a:solidFill>
                  <a:srgbClr val="FFFF00"/>
                </a:solidFill>
                <a:effectLst>
                  <a:outerShdw blurRad="50800" dist="38100" dir="5400000" algn="t" rotWithShape="0">
                    <a:prstClr val="black">
                      <a:alpha val="40000"/>
                    </a:prstClr>
                  </a:outerShdw>
                </a:effectLst>
                <a:latin typeface="Georgia" panose="02040502050405020303" pitchFamily="18" charset="0"/>
              </a:rPr>
              <a:t>$10,000 Price </a:t>
            </a:r>
            <a:r>
              <a:rPr lang="en-US" sz="2400" b="1" i="1" dirty="0" smtClean="0">
                <a:solidFill>
                  <a:srgbClr val="FFFF00"/>
                </a:solidFill>
                <a:effectLst>
                  <a:outerShdw blurRad="50800" dist="38100" dir="5400000" algn="t" rotWithShape="0">
                    <a:prstClr val="black">
                      <a:alpha val="40000"/>
                    </a:prstClr>
                  </a:outerShdw>
                </a:effectLst>
                <a:latin typeface="Georgia" panose="02040502050405020303" pitchFamily="18" charset="0"/>
              </a:rPr>
              <a:t>Reduction</a:t>
            </a:r>
            <a:endParaRPr lang="en-US" sz="2400" b="1" i="1" dirty="0">
              <a:solidFill>
                <a:srgbClr val="FFFF00"/>
              </a:solidFill>
              <a:effectLst>
                <a:outerShdw blurRad="50800" dist="38100" dir="5400000" algn="t" rotWithShape="0">
                  <a:prstClr val="black">
                    <a:alpha val="40000"/>
                  </a:prstClr>
                </a:outerShdw>
              </a:effectLst>
              <a:latin typeface="Georgia" panose="02040502050405020303" pitchFamily="18" charset="0"/>
            </a:endParaRPr>
          </a:p>
          <a:p>
            <a:pPr algn="ctr"/>
            <a:r>
              <a:rPr lang="en-US" sz="2400" b="1" i="1" dirty="0">
                <a:solidFill>
                  <a:srgbClr val="FFFF00"/>
                </a:solidFill>
                <a:effectLst>
                  <a:outerShdw blurRad="50800" dist="38100" dir="5400000" algn="t" rotWithShape="0">
                    <a:prstClr val="black">
                      <a:alpha val="40000"/>
                    </a:prstClr>
                  </a:outerShdw>
                </a:effectLst>
                <a:latin typeface="Georgia" panose="02040502050405020303" pitchFamily="18" charset="0"/>
              </a:rPr>
              <a:t>$2,500 Buyer's Agent Bonus at closing</a:t>
            </a:r>
            <a:endParaRPr lang="en-US" sz="2400" dirty="0">
              <a:solidFill>
                <a:srgbClr val="FFFF00"/>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355</Words>
  <Application>Microsoft Office PowerPoint</Application>
  <PresentationFormat>Custom</PresentationFormat>
  <Paragraphs>13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READY TO BUILD! On The Yacht Harbor At Wild Dunes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17</cp:revision>
  <dcterms:created xsi:type="dcterms:W3CDTF">2006-08-16T00:00:00Z</dcterms:created>
  <dcterms:modified xsi:type="dcterms:W3CDTF">2015-11-11T15:01:48Z</dcterms:modified>
</cp:coreProperties>
</file>