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7772400" cy="12801600"/>
  <p:notesSz cx="6858000" cy="9144000"/>
  <p:defaultTex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32">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2592" y="-582"/>
      </p:cViewPr>
      <p:guideLst>
        <p:guide orient="horz" pos="4032"/>
        <p:guide pos="244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3EF3E1-8C7F-459E-84D7-63196E2CA29B}" type="datetimeFigureOut">
              <a:rPr lang="en-US" smtClean="0"/>
              <a:t>12/14/2016</a:t>
            </a:fld>
            <a:endParaRPr lang="en-US"/>
          </a:p>
        </p:txBody>
      </p:sp>
      <p:sp>
        <p:nvSpPr>
          <p:cNvPr id="4" name="Slide Image Placeholder 3"/>
          <p:cNvSpPr>
            <a:spLocks noGrp="1" noRot="1" noChangeAspect="1"/>
          </p:cNvSpPr>
          <p:nvPr>
            <p:ph type="sldImg" idx="2"/>
          </p:nvPr>
        </p:nvSpPr>
        <p:spPr>
          <a:xfrm>
            <a:off x="2492375" y="1143000"/>
            <a:ext cx="18732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153BA1-8C91-48DD-93E4-AECEBA28A19A}" type="slidenum">
              <a:rPr lang="en-US" smtClean="0"/>
              <a:t>‹#›</a:t>
            </a:fld>
            <a:endParaRPr lang="en-US"/>
          </a:p>
        </p:txBody>
      </p:sp>
    </p:spTree>
    <p:extLst>
      <p:ext uri="{BB962C8B-B14F-4D97-AF65-F5344CB8AC3E}">
        <p14:creationId xmlns:p14="http://schemas.microsoft.com/office/powerpoint/2010/main" val="3438560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153BA1-8C91-48DD-93E4-AECEBA28A19A}" type="slidenum">
              <a:rPr lang="en-US" smtClean="0"/>
              <a:t>1</a:t>
            </a:fld>
            <a:endParaRPr lang="en-US"/>
          </a:p>
        </p:txBody>
      </p:sp>
    </p:spTree>
    <p:extLst>
      <p:ext uri="{BB962C8B-B14F-4D97-AF65-F5344CB8AC3E}">
        <p14:creationId xmlns:p14="http://schemas.microsoft.com/office/powerpoint/2010/main" val="200793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976797"/>
            <a:ext cx="6606540" cy="2744046"/>
          </a:xfrm>
        </p:spPr>
        <p:txBody>
          <a:bodyPr/>
          <a:lstStyle/>
          <a:p>
            <a:r>
              <a:rPr lang="en-US"/>
              <a:t>Click to edit Master title style</a:t>
            </a:r>
          </a:p>
        </p:txBody>
      </p:sp>
      <p:sp>
        <p:nvSpPr>
          <p:cNvPr id="3" name="Subtitle 2"/>
          <p:cNvSpPr>
            <a:spLocks noGrp="1"/>
          </p:cNvSpPr>
          <p:nvPr>
            <p:ph type="subTitle" idx="1"/>
          </p:nvPr>
        </p:nvSpPr>
        <p:spPr>
          <a:xfrm>
            <a:off x="1165860" y="7254240"/>
            <a:ext cx="5440680" cy="3271520"/>
          </a:xfrm>
        </p:spPr>
        <p:txBody>
          <a:bodyPr/>
          <a:lstStyle>
            <a:lvl1pPr marL="0" indent="0" algn="ctr">
              <a:buNone/>
              <a:defRPr>
                <a:solidFill>
                  <a:schemeClr val="tx1">
                    <a:tint val="75000"/>
                  </a:schemeClr>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4990" y="512660"/>
            <a:ext cx="1748790" cy="1092284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8620" y="512660"/>
            <a:ext cx="5116830" cy="1092284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8226214"/>
            <a:ext cx="6606540" cy="2542540"/>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613966" y="5425865"/>
            <a:ext cx="6606540" cy="2800349"/>
          </a:xfrm>
        </p:spPr>
        <p:txBody>
          <a:bodyPr anchor="b"/>
          <a:lstStyle>
            <a:lvl1pPr marL="0" indent="0">
              <a:buNone/>
              <a:defRPr sz="2200">
                <a:solidFill>
                  <a:schemeClr val="tx1">
                    <a:tint val="75000"/>
                  </a:schemeClr>
                </a:solidFill>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8620" y="2987043"/>
            <a:ext cx="3432810" cy="8448464"/>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50970" y="2987043"/>
            <a:ext cx="3432810" cy="8448464"/>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88620" y="2865544"/>
            <a:ext cx="3434160" cy="1194223"/>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4" name="Content Placeholder 3"/>
          <p:cNvSpPr>
            <a:spLocks noGrp="1"/>
          </p:cNvSpPr>
          <p:nvPr>
            <p:ph sz="half" idx="2"/>
          </p:nvPr>
        </p:nvSpPr>
        <p:spPr>
          <a:xfrm>
            <a:off x="388620" y="4059767"/>
            <a:ext cx="3434160" cy="7375737"/>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48272" y="2865544"/>
            <a:ext cx="3435508" cy="1194223"/>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6" name="Content Placeholder 5"/>
          <p:cNvSpPr>
            <a:spLocks noGrp="1"/>
          </p:cNvSpPr>
          <p:nvPr>
            <p:ph sz="quarter" idx="4"/>
          </p:nvPr>
        </p:nvSpPr>
        <p:spPr>
          <a:xfrm>
            <a:off x="3948272" y="4059767"/>
            <a:ext cx="3435508" cy="7375737"/>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1" y="509694"/>
            <a:ext cx="2557066" cy="216916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038793" y="509694"/>
            <a:ext cx="4344988" cy="10925811"/>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88621" y="2678854"/>
            <a:ext cx="2557066" cy="8756651"/>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8961121"/>
            <a:ext cx="4663440" cy="1057911"/>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523445" y="1143846"/>
            <a:ext cx="4663440" cy="768096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endParaRPr lang="en-US"/>
          </a:p>
        </p:txBody>
      </p:sp>
      <p:sp>
        <p:nvSpPr>
          <p:cNvPr id="4" name="Text Placeholder 3"/>
          <p:cNvSpPr>
            <a:spLocks noGrp="1"/>
          </p:cNvSpPr>
          <p:nvPr>
            <p:ph type="body" sz="half" idx="2"/>
          </p:nvPr>
        </p:nvSpPr>
        <p:spPr>
          <a:xfrm>
            <a:off x="1523445" y="10019032"/>
            <a:ext cx="4663440" cy="1502409"/>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512657"/>
            <a:ext cx="6995160" cy="2133600"/>
          </a:xfrm>
          <a:prstGeom prst="rect">
            <a:avLst/>
          </a:prstGeom>
        </p:spPr>
        <p:txBody>
          <a:bodyPr vert="horz" lIns="101882" tIns="50941" rIns="101882" bIns="50941" rtlCol="0" anchor="ctr">
            <a:normAutofit/>
          </a:bodyPr>
          <a:lstStyle/>
          <a:p>
            <a:r>
              <a:rPr lang="en-US"/>
              <a:t>Click to edit Master title style</a:t>
            </a:r>
          </a:p>
        </p:txBody>
      </p:sp>
      <p:sp>
        <p:nvSpPr>
          <p:cNvPr id="3" name="Text Placeholder 2"/>
          <p:cNvSpPr>
            <a:spLocks noGrp="1"/>
          </p:cNvSpPr>
          <p:nvPr>
            <p:ph type="body" idx="1"/>
          </p:nvPr>
        </p:nvSpPr>
        <p:spPr>
          <a:xfrm>
            <a:off x="388620" y="2987043"/>
            <a:ext cx="6995160" cy="8448464"/>
          </a:xfrm>
          <a:prstGeom prst="rect">
            <a:avLst/>
          </a:prstGeom>
        </p:spPr>
        <p:txBody>
          <a:bodyPr vert="horz" lIns="101882" tIns="50941" rIns="101882" bIns="5094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88620" y="11865188"/>
            <a:ext cx="1813560" cy="681566"/>
          </a:xfrm>
          <a:prstGeom prst="rect">
            <a:avLst/>
          </a:prstGeom>
        </p:spPr>
        <p:txBody>
          <a:bodyPr vert="horz" lIns="101882" tIns="50941" rIns="101882" bIns="50941" rtlCol="0" anchor="ctr"/>
          <a:lstStyle>
            <a:lvl1pPr algn="l">
              <a:defRPr sz="1300">
                <a:solidFill>
                  <a:schemeClr val="tx1">
                    <a:tint val="75000"/>
                  </a:schemeClr>
                </a:solidFill>
              </a:defRPr>
            </a:lvl1pPr>
          </a:lstStyle>
          <a:p>
            <a:fld id="{1D8BD707-D9CF-40AE-B4C6-C98DA3205C09}" type="datetimeFigureOut">
              <a:rPr lang="en-US" smtClean="0"/>
              <a:pPr/>
              <a:t>12/14/2016</a:t>
            </a:fld>
            <a:endParaRPr lang="en-US"/>
          </a:p>
        </p:txBody>
      </p:sp>
      <p:sp>
        <p:nvSpPr>
          <p:cNvPr id="5" name="Footer Placeholder 4"/>
          <p:cNvSpPr>
            <a:spLocks noGrp="1"/>
          </p:cNvSpPr>
          <p:nvPr>
            <p:ph type="ftr" sz="quarter" idx="3"/>
          </p:nvPr>
        </p:nvSpPr>
        <p:spPr>
          <a:xfrm>
            <a:off x="2655570" y="11865188"/>
            <a:ext cx="2461260" cy="681566"/>
          </a:xfrm>
          <a:prstGeom prst="rect">
            <a:avLst/>
          </a:prstGeom>
        </p:spPr>
        <p:txBody>
          <a:bodyPr vert="horz" lIns="101882" tIns="50941" rIns="101882" bIns="50941"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570220" y="11865188"/>
            <a:ext cx="1813560" cy="681566"/>
          </a:xfrm>
          <a:prstGeom prst="rect">
            <a:avLst/>
          </a:prstGeom>
        </p:spPr>
        <p:txBody>
          <a:bodyPr vert="horz" lIns="101882" tIns="50941" rIns="101882" bIns="50941" rtlCol="0" anchor="ctr"/>
          <a:lstStyle>
            <a:lvl1pPr algn="r">
              <a:defRPr sz="13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18824" rtl="0" eaLnBrk="1" latinLnBrk="0" hangingPunct="1">
        <a:spcBef>
          <a:spcPct val="0"/>
        </a:spcBef>
        <a:buNone/>
        <a:defRPr sz="4900" kern="1200">
          <a:solidFill>
            <a:schemeClr val="tx1"/>
          </a:solidFill>
          <a:latin typeface="+mj-lt"/>
          <a:ea typeface="+mj-ea"/>
          <a:cs typeface="+mj-cs"/>
        </a:defRPr>
      </a:lvl1pPr>
    </p:titleStyle>
    <p:bodyStyle>
      <a:lvl1pPr marL="382059" indent="-382059" algn="l" defTabSz="1018824"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susanweeksdesign@gmail.com" TargetMode="External"/><Relationship Id="rId13" Type="http://schemas.openxmlformats.org/officeDocument/2006/relationships/image" Target="../media/image9.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7.gif"/><Relationship Id="rId5" Type="http://schemas.openxmlformats.org/officeDocument/2006/relationships/image" Target="../media/image3.JPG"/><Relationship Id="rId15" Type="http://schemas.openxmlformats.org/officeDocument/2006/relationships/image" Target="../media/image11.JPG"/><Relationship Id="rId10" Type="http://schemas.openxmlformats.org/officeDocument/2006/relationships/image" Target="../media/image6.jpg"/><Relationship Id="rId4" Type="http://schemas.openxmlformats.org/officeDocument/2006/relationships/image" Target="../media/image2.JPG"/><Relationship Id="rId9" Type="http://schemas.openxmlformats.org/officeDocument/2006/relationships/hyperlink" Target="http://www.agentownedrealty.com/" TargetMode="External"/><Relationship Id="rId1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50000">
              <a:schemeClr val="accent1">
                <a:tint val="44500"/>
                <a:satMod val="160000"/>
              </a:schemeClr>
            </a:gs>
            <a:gs pos="100000">
              <a:schemeClr val="bg1"/>
            </a:gs>
          </a:gsLst>
          <a:lin ang="5400000" scaled="0"/>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13" t="14773" r="-113" b="18257"/>
          <a:stretch/>
        </p:blipFill>
        <p:spPr>
          <a:xfrm>
            <a:off x="8765" y="26126"/>
            <a:ext cx="7750422" cy="3454318"/>
          </a:xfrm>
          <a:prstGeom prst="rect">
            <a:avLst/>
          </a:prstGeom>
          <a:ln>
            <a:noFill/>
          </a:ln>
          <a:effectLst>
            <a:softEdge rad="112500"/>
          </a:effectLst>
        </p:spPr>
      </p:pic>
      <p:sp>
        <p:nvSpPr>
          <p:cNvPr id="3" name="Subtitle 2"/>
          <p:cNvSpPr>
            <a:spLocks noGrp="1"/>
          </p:cNvSpPr>
          <p:nvPr>
            <p:ph type="subTitle" idx="1"/>
          </p:nvPr>
        </p:nvSpPr>
        <p:spPr>
          <a:xfrm>
            <a:off x="-5823" y="5566113"/>
            <a:ext cx="7779598" cy="4397373"/>
          </a:xfrm>
        </p:spPr>
        <p:txBody>
          <a:bodyPr anchor="ctr">
            <a:noAutofit/>
          </a:bodyPr>
          <a:lstStyle/>
          <a:p>
            <a:r>
              <a:rPr lang="en-US" sz="1150" dirty="0">
                <a:solidFill>
                  <a:schemeClr val="tx1"/>
                </a:solidFill>
                <a:latin typeface="Century Gothic" panose="020B0502020202020204" pitchFamily="34" charset="0"/>
              </a:rPr>
              <a:t>Absolutely stunning Plantation Style home in a lovely setting in Ashley Harbor. When you walk into the Foyer the gorgeous wide plank HEART PINE FLOORS and 10' ceilings will immediately get your attention. Downstairs has a Formal Dining Room and Living Room (LR would make a wonderful study). THREE fireplaces! LR, Family Room and in the DOWNSTAIRS Master Bedroom! The attention to detail in the trim-work and </a:t>
            </a:r>
            <a:r>
              <a:rPr lang="en-US" sz="1150" dirty="0" err="1">
                <a:solidFill>
                  <a:schemeClr val="tx1"/>
                </a:solidFill>
                <a:latin typeface="Century Gothic" panose="020B0502020202020204" pitchFamily="34" charset="0"/>
              </a:rPr>
              <a:t>mouldings</a:t>
            </a:r>
            <a:r>
              <a:rPr lang="en-US" sz="1150" dirty="0">
                <a:solidFill>
                  <a:schemeClr val="tx1"/>
                </a:solidFill>
                <a:latin typeface="Century Gothic" panose="020B0502020202020204" pitchFamily="34" charset="0"/>
              </a:rPr>
              <a:t> is evident when you look around. Built-ins throughout the home. HUGE Master Suite and Master Bathroom. Tons of storage. Large sunny kitchen with an eat-in breakfast area. Powder Room and Large laundry room finishes off the downstairs. Upstairs, you will find 3 more bedrooms and 2 more large bathrooms. There is also a FROG (could be massive 5th Bedroom). The FROG has access from the front stairway OR the back stairs near the kitchen/laundry. This FROG also has a wet bar, fridge and ice maker so could easily be used as a guest suite, teen hangout or a mother-in-law suite. One of the (very large) upstairs baths right outside the door to the FROG for easy access. There are 3 other bedrooms (aside from the FROG) upstairs. Between two of the bedrooms, there is a very large bathroom suite...to include the vanity area, toilet area and tub/shower area. This is a large version of a jack-n-</a:t>
            </a:r>
            <a:r>
              <a:rPr lang="en-US" sz="1150" dirty="0" err="1">
                <a:solidFill>
                  <a:schemeClr val="tx1"/>
                </a:solidFill>
                <a:latin typeface="Century Gothic" panose="020B0502020202020204" pitchFamily="34" charset="0"/>
              </a:rPr>
              <a:t>jill</a:t>
            </a:r>
            <a:r>
              <a:rPr lang="en-US" sz="1150" dirty="0">
                <a:solidFill>
                  <a:schemeClr val="tx1"/>
                </a:solidFill>
                <a:latin typeface="Century Gothic" panose="020B0502020202020204" pitchFamily="34" charset="0"/>
              </a:rPr>
              <a:t> bath setup! Perfect for use by more than one person at a time. Great for kids or multiple guests. The third bedroom is on the side near the FROG and the other large bathroom.</a:t>
            </a:r>
          </a:p>
          <a:p>
            <a:r>
              <a:rPr lang="en-US" sz="1150" dirty="0">
                <a:solidFill>
                  <a:schemeClr val="tx1"/>
                </a:solidFill>
                <a:latin typeface="Century Gothic" panose="020B0502020202020204" pitchFamily="34" charset="0"/>
              </a:rPr>
              <a:t>There is a nice screened porch right off the Family Room. The fireplace in the Fam Rm is wood burning but plumbed for gas if you want!  The large over-sized double garage is a dream for the handy person. There are cabinets along two walls and a sink for easy clean up. AND still plenty of parking space! The yard is beautifully landscaped and manicured...mature large trees that you don't see as much these days. The large welcoming porches out front will greet you as you come to see this home! The neighborhood has access to a community dock and also has a lighted tennis court. Boat storage is available. </a:t>
            </a:r>
            <a:r>
              <a:rPr lang="en-US" sz="1150">
                <a:solidFill>
                  <a:schemeClr val="tx1"/>
                </a:solidFill>
                <a:latin typeface="Century Gothic" panose="020B0502020202020204" pitchFamily="34" charset="0"/>
              </a:rPr>
              <a:t>There </a:t>
            </a:r>
            <a:r>
              <a:rPr lang="en-US" sz="1150" dirty="0">
                <a:solidFill>
                  <a:schemeClr val="tx1"/>
                </a:solidFill>
                <a:latin typeface="Century Gothic" panose="020B0502020202020204" pitchFamily="34" charset="0"/>
              </a:rPr>
              <a:t>is also a swimming dock off the large 'spring fed' lake for residents as well as walking trails....great family fun! This home is in an X FLOOD ZONE!! No Flood Insurance is required. MAJOR PRICE REDUCTION APRIL, 2016 $50k Amazing price for this house! As-Is, Where Is....Come see it today!</a:t>
            </a:r>
          </a:p>
        </p:txBody>
      </p:sp>
      <p:pic>
        <p:nvPicPr>
          <p:cNvPr id="6" name="Picture 5"/>
          <p:cNvPicPr>
            <a:picLocks noChangeAspect="1"/>
          </p:cNvPicPr>
          <p:nvPr/>
        </p:nvPicPr>
        <p:blipFill>
          <a:blip r:embed="rId4"/>
          <a:stretch>
            <a:fillRect/>
          </a:stretch>
        </p:blipFill>
        <p:spPr>
          <a:xfrm>
            <a:off x="2007008" y="3526441"/>
            <a:ext cx="1827984" cy="1216532"/>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5"/>
          <a:stretch>
            <a:fillRect/>
          </a:stretch>
        </p:blipFill>
        <p:spPr>
          <a:xfrm>
            <a:off x="5867807" y="3526440"/>
            <a:ext cx="1827985" cy="1216533"/>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6"/>
          <a:stretch>
            <a:fillRect/>
          </a:stretch>
        </p:blipFill>
        <p:spPr>
          <a:xfrm>
            <a:off x="3937408" y="3526441"/>
            <a:ext cx="1827984" cy="1216532"/>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7"/>
          <a:stretch>
            <a:fillRect/>
          </a:stretch>
        </p:blipFill>
        <p:spPr>
          <a:xfrm>
            <a:off x="76608" y="3526441"/>
            <a:ext cx="1827984" cy="1216532"/>
          </a:xfrm>
          <a:prstGeom prst="rect">
            <a:avLst/>
          </a:prstGeom>
          <a:ln>
            <a:noFill/>
          </a:ln>
          <a:effectLst>
            <a:outerShdw blurRad="190500" algn="tl" rotWithShape="0">
              <a:srgbClr val="000000">
                <a:alpha val="70000"/>
              </a:srgbClr>
            </a:outerShdw>
          </a:effectLst>
        </p:spPr>
      </p:pic>
      <p:sp>
        <p:nvSpPr>
          <p:cNvPr id="13" name="Rectangle 12"/>
          <p:cNvSpPr/>
          <p:nvPr/>
        </p:nvSpPr>
        <p:spPr>
          <a:xfrm>
            <a:off x="2359976" y="11587817"/>
            <a:ext cx="3048000" cy="1169551"/>
          </a:xfrm>
          <a:prstGeom prst="rect">
            <a:avLst/>
          </a:prstGeom>
        </p:spPr>
        <p:txBody>
          <a:bodyPr wrap="square">
            <a:spAutoFit/>
          </a:bodyPr>
          <a:lstStyle/>
          <a:p>
            <a:pPr algn="ctr"/>
            <a:r>
              <a:rPr lang="en-US" sz="1400" b="1" dirty="0">
                <a:latin typeface="Century Gothic" panose="020B0502020202020204" pitchFamily="34" charset="0"/>
              </a:rPr>
              <a:t>Susan Weeks</a:t>
            </a:r>
          </a:p>
          <a:p>
            <a:pPr algn="ctr"/>
            <a:br>
              <a:rPr lang="en-US" sz="1400" b="1" dirty="0">
                <a:latin typeface="Century Gothic" panose="020B0502020202020204" pitchFamily="34" charset="0"/>
              </a:rPr>
            </a:br>
            <a:r>
              <a:rPr lang="en-US" sz="1400" dirty="0">
                <a:latin typeface="Century Gothic" panose="020B0502020202020204" pitchFamily="34" charset="0"/>
              </a:rPr>
              <a:t>(843) 813-0495</a:t>
            </a:r>
          </a:p>
          <a:p>
            <a:pPr algn="ctr"/>
            <a:r>
              <a:rPr lang="en-US" sz="1400" dirty="0">
                <a:latin typeface="Century Gothic" panose="020B0502020202020204" pitchFamily="34" charset="0"/>
                <a:hlinkClick r:id="rId8"/>
              </a:rPr>
              <a:t>susanweeksdesign@gmail.com</a:t>
            </a:r>
            <a:r>
              <a:rPr lang="en-US" sz="1400" dirty="0">
                <a:latin typeface="Century Gothic" panose="020B0502020202020204" pitchFamily="34" charset="0"/>
              </a:rPr>
              <a:t> </a:t>
            </a:r>
          </a:p>
          <a:p>
            <a:pPr algn="ctr"/>
            <a:r>
              <a:rPr lang="en-US" sz="1400" dirty="0">
                <a:latin typeface="Century Gothic" panose="020B0502020202020204" pitchFamily="34" charset="0"/>
                <a:hlinkClick r:id="rId9"/>
              </a:rPr>
              <a:t>www.agentownedrealty.com</a:t>
            </a:r>
            <a:r>
              <a:rPr lang="en-US" sz="1400" dirty="0">
                <a:latin typeface="Century Gothic" panose="020B0502020202020204" pitchFamily="34" charset="0"/>
              </a:rPr>
              <a:t> </a:t>
            </a:r>
          </a:p>
        </p:txBody>
      </p: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676617" y="11474053"/>
            <a:ext cx="1019175" cy="1273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94129" y="11421258"/>
            <a:ext cx="180975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3629" y="12249933"/>
            <a:ext cx="2190750" cy="553998"/>
          </a:xfrm>
          <a:prstGeom prst="rect">
            <a:avLst/>
          </a:prstGeom>
        </p:spPr>
        <p:txBody>
          <a:bodyPr wrap="square">
            <a:spAutoFit/>
          </a:bodyPr>
          <a:lstStyle/>
          <a:p>
            <a:pPr algn="ctr"/>
            <a:r>
              <a:rPr lang="en-US" sz="1000" dirty="0">
                <a:latin typeface="Century Gothic" panose="020B0502020202020204" pitchFamily="34" charset="0"/>
              </a:rPr>
              <a:t>AgentOwned Charleston Group</a:t>
            </a:r>
          </a:p>
          <a:p>
            <a:pPr algn="ctr"/>
            <a:r>
              <a:rPr lang="en-US" sz="1000" dirty="0">
                <a:latin typeface="Century Gothic" panose="020B0502020202020204" pitchFamily="34" charset="0"/>
              </a:rPr>
              <a:t>902 Savannah Hwy</a:t>
            </a:r>
          </a:p>
          <a:p>
            <a:pPr algn="ctr"/>
            <a:r>
              <a:rPr lang="en-US" sz="1000" dirty="0">
                <a:latin typeface="Century Gothic" panose="020B0502020202020204" pitchFamily="34" charset="0"/>
              </a:rPr>
              <a:t>Charleston, SC 29407-7802</a:t>
            </a:r>
          </a:p>
        </p:txBody>
      </p:sp>
      <p:pic>
        <p:nvPicPr>
          <p:cNvPr id="19" name="Picture 18"/>
          <p:cNvPicPr>
            <a:picLocks noChangeAspect="1"/>
          </p:cNvPicPr>
          <p:nvPr/>
        </p:nvPicPr>
        <p:blipFill>
          <a:blip r:embed="rId12"/>
          <a:stretch>
            <a:fillRect/>
          </a:stretch>
        </p:blipFill>
        <p:spPr>
          <a:xfrm>
            <a:off x="3937001" y="10060524"/>
            <a:ext cx="1828798" cy="1217075"/>
          </a:xfrm>
          <a:prstGeom prst="rect">
            <a:avLst/>
          </a:prstGeom>
          <a:ln>
            <a:noFill/>
          </a:ln>
          <a:effectLst>
            <a:outerShdw blurRad="190500" algn="tl" rotWithShape="0">
              <a:srgbClr val="000000">
                <a:alpha val="70000"/>
              </a:srgbClr>
            </a:outerShdw>
          </a:effectLst>
        </p:spPr>
      </p:pic>
      <p:pic>
        <p:nvPicPr>
          <p:cNvPr id="20" name="Picture 19"/>
          <p:cNvPicPr>
            <a:picLocks noChangeAspect="1"/>
          </p:cNvPicPr>
          <p:nvPr/>
        </p:nvPicPr>
        <p:blipFill>
          <a:blip r:embed="rId13"/>
          <a:stretch>
            <a:fillRect/>
          </a:stretch>
        </p:blipFill>
        <p:spPr>
          <a:xfrm>
            <a:off x="76201" y="10060525"/>
            <a:ext cx="1828798" cy="1217075"/>
          </a:xfrm>
          <a:prstGeom prst="rect">
            <a:avLst/>
          </a:prstGeom>
          <a:ln>
            <a:noFill/>
          </a:ln>
          <a:effectLst>
            <a:outerShdw blurRad="190500" algn="tl" rotWithShape="0">
              <a:srgbClr val="000000">
                <a:alpha val="70000"/>
              </a:srgbClr>
            </a:outerShdw>
          </a:effectLst>
        </p:spPr>
      </p:pic>
      <p:pic>
        <p:nvPicPr>
          <p:cNvPr id="21" name="Picture 20"/>
          <p:cNvPicPr>
            <a:picLocks noChangeAspect="1"/>
          </p:cNvPicPr>
          <p:nvPr/>
        </p:nvPicPr>
        <p:blipFill>
          <a:blip r:embed="rId14"/>
          <a:stretch>
            <a:fillRect/>
          </a:stretch>
        </p:blipFill>
        <p:spPr>
          <a:xfrm>
            <a:off x="5867401" y="10060524"/>
            <a:ext cx="1828798" cy="1217075"/>
          </a:xfrm>
          <a:prstGeom prst="rect">
            <a:avLst/>
          </a:prstGeom>
          <a:ln>
            <a:noFill/>
          </a:ln>
          <a:effectLst>
            <a:outerShdw blurRad="190500" algn="tl" rotWithShape="0">
              <a:srgbClr val="000000">
                <a:alpha val="70000"/>
              </a:srgbClr>
            </a:outerShdw>
          </a:effectLst>
        </p:spPr>
      </p:pic>
      <p:pic>
        <p:nvPicPr>
          <p:cNvPr id="22" name="Picture 21"/>
          <p:cNvPicPr>
            <a:picLocks noChangeAspect="1"/>
          </p:cNvPicPr>
          <p:nvPr/>
        </p:nvPicPr>
        <p:blipFill>
          <a:blip r:embed="rId15"/>
          <a:stretch>
            <a:fillRect/>
          </a:stretch>
        </p:blipFill>
        <p:spPr>
          <a:xfrm>
            <a:off x="2006601" y="10060525"/>
            <a:ext cx="1828798" cy="1217075"/>
          </a:xfrm>
          <a:prstGeom prst="rect">
            <a:avLst/>
          </a:prstGeom>
          <a:ln>
            <a:noFill/>
          </a:ln>
          <a:effectLst>
            <a:outerShdw blurRad="190500" algn="tl" rotWithShape="0">
              <a:srgbClr val="000000">
                <a:alpha val="70000"/>
              </a:srgbClr>
            </a:outerShdw>
          </a:effectLst>
        </p:spPr>
      </p:pic>
      <p:sp>
        <p:nvSpPr>
          <p:cNvPr id="5" name="Rectangle 4"/>
          <p:cNvSpPr/>
          <p:nvPr/>
        </p:nvSpPr>
        <p:spPr>
          <a:xfrm>
            <a:off x="3629" y="4800600"/>
            <a:ext cx="7772400" cy="707886"/>
          </a:xfrm>
          <a:prstGeom prst="rect">
            <a:avLst/>
          </a:prstGeom>
        </p:spPr>
        <p:txBody>
          <a:bodyPr wrap="square">
            <a:spAutoFit/>
          </a:bodyPr>
          <a:lstStyle/>
          <a:p>
            <a:pPr algn="ctr"/>
            <a:r>
              <a:rPr lang="en-US" dirty="0">
                <a:solidFill>
                  <a:schemeClr val="tx2"/>
                </a:solidFill>
                <a:effectLst>
                  <a:outerShdw blurRad="50800" dist="38100" dir="5400000" algn="t" rotWithShape="0">
                    <a:prstClr val="black">
                      <a:alpha val="40000"/>
                    </a:prstClr>
                  </a:outerShdw>
                </a:effectLst>
                <a:latin typeface="Century Gothic" panose="020B0502020202020204" pitchFamily="34" charset="0"/>
              </a:rPr>
              <a:t>2230 Portside Way, Charleston, SC 29407</a:t>
            </a:r>
            <a:br>
              <a:rPr lang="en-US" dirty="0">
                <a:solidFill>
                  <a:schemeClr val="tx2"/>
                </a:solidFill>
                <a:effectLst>
                  <a:outerShdw blurRad="50800" dist="38100" dir="5400000" algn="t" rotWithShape="0">
                    <a:prstClr val="black">
                      <a:alpha val="40000"/>
                    </a:prstClr>
                  </a:outerShdw>
                </a:effectLst>
                <a:latin typeface="Century Gothic" panose="020B0502020202020204" pitchFamily="34" charset="0"/>
              </a:rPr>
            </a:br>
            <a:r>
              <a:rPr lang="en-US" dirty="0">
                <a:solidFill>
                  <a:schemeClr val="tx2"/>
                </a:solidFill>
                <a:effectLst>
                  <a:outerShdw blurRad="50800" dist="38100" dir="5400000" algn="t" rotWithShape="0">
                    <a:prstClr val="black">
                      <a:alpha val="40000"/>
                    </a:prstClr>
                  </a:outerShdw>
                </a:effectLst>
                <a:latin typeface="Century Gothic" panose="020B0502020202020204" pitchFamily="34" charset="0"/>
              </a:rPr>
              <a:t>MLS# 15021473 | Priced to Sell at $699,000</a:t>
            </a:r>
            <a:endParaRPr lang="en-US" dirty="0">
              <a:solidFill>
                <a:schemeClr val="tx2"/>
              </a:solidFill>
              <a:latin typeface="Century Gothic" panose="020B0502020202020204" pitchFamily="34" charset="0"/>
            </a:endParaRPr>
          </a:p>
        </p:txBody>
      </p:sp>
      <p:sp>
        <p:nvSpPr>
          <p:cNvPr id="23" name="Rectangle 22"/>
          <p:cNvSpPr/>
          <p:nvPr/>
        </p:nvSpPr>
        <p:spPr>
          <a:xfrm>
            <a:off x="-8077200" y="451991"/>
            <a:ext cx="7768771" cy="1077218"/>
          </a:xfrm>
          <a:prstGeom prst="rect">
            <a:avLst/>
          </a:prstGeom>
          <a:effectLst>
            <a:outerShdw blurRad="38100" dist="25400" dir="5400000" algn="ctr" rotWithShape="0">
              <a:schemeClr val="tx1"/>
            </a:outerShdw>
          </a:effectLst>
        </p:spPr>
        <p:txBody>
          <a:bodyPr wrap="square">
            <a:spAutoFit/>
          </a:bodyPr>
          <a:lstStyle/>
          <a:p>
            <a:pPr algn="ctr"/>
            <a:r>
              <a:rPr lang="en-US" sz="3600" b="1" i="1" dirty="0">
                <a:solidFill>
                  <a:srgbClr val="00FF00"/>
                </a:solidFill>
                <a:effectLst>
                  <a:outerShdw blurRad="50800" dist="38100" dir="5400000" algn="t" rotWithShape="0">
                    <a:prstClr val="black">
                      <a:alpha val="40000"/>
                    </a:prstClr>
                  </a:outerShdw>
                </a:effectLst>
                <a:latin typeface="Century Gothic" panose="020B0502020202020204" pitchFamily="34" charset="0"/>
              </a:rPr>
              <a:t>$2500 Buyer's Agent Bonus</a:t>
            </a:r>
          </a:p>
          <a:p>
            <a:pPr algn="ctr"/>
            <a:r>
              <a:rPr lang="en-US" sz="2800" b="1" i="1" dirty="0">
                <a:solidFill>
                  <a:srgbClr val="00FF00"/>
                </a:solidFill>
                <a:effectLst>
                  <a:outerShdw blurRad="50800" dist="38100" dir="5400000" algn="t" rotWithShape="0">
                    <a:prstClr val="black">
                      <a:alpha val="40000"/>
                    </a:prstClr>
                  </a:outerShdw>
                </a:effectLst>
                <a:latin typeface="Century Gothic" panose="020B0502020202020204" pitchFamily="34" charset="0"/>
              </a:rPr>
              <a:t>For Ratified Contract By 8/31/16</a:t>
            </a:r>
            <a:endParaRPr lang="en-US" sz="2400" dirty="0">
              <a:solidFill>
                <a:srgbClr val="00FF00"/>
              </a:solidFill>
              <a:latin typeface="Century Gothic" panose="020B0502020202020204" pitchFamily="34" charset="0"/>
            </a:endParaRPr>
          </a:p>
        </p:txBody>
      </p:sp>
      <p:sp>
        <p:nvSpPr>
          <p:cNvPr id="2" name="Rectangle 1"/>
          <p:cNvSpPr/>
          <p:nvPr/>
        </p:nvSpPr>
        <p:spPr>
          <a:xfrm>
            <a:off x="-5823" y="2615017"/>
            <a:ext cx="7778223" cy="707886"/>
          </a:xfrm>
          <a:prstGeom prst="rect">
            <a:avLst/>
          </a:prstGeom>
        </p:spPr>
        <p:txBody>
          <a:bodyPr wrap="square">
            <a:spAutoFit/>
          </a:bodyPr>
          <a:lstStyle/>
          <a:p>
            <a:pPr algn="ctr"/>
            <a:r>
              <a:rPr lang="en-US" b="1" i="1" dirty="0">
                <a:solidFill>
                  <a:srgbClr val="FFFF00"/>
                </a:solidFill>
                <a:effectLst>
                  <a:outerShdw blurRad="88900" dist="50800" dir="5400000" algn="ctr" rotWithShape="0">
                    <a:schemeClr val="tx1"/>
                  </a:outerShdw>
                </a:effectLst>
                <a:latin typeface="Century Gothic" panose="020B0502020202020204" pitchFamily="34" charset="0"/>
              </a:rPr>
              <a:t>LOWEST Price per SF in Ashley Harbor!  In an X Flood Zone!</a:t>
            </a:r>
          </a:p>
          <a:p>
            <a:pPr algn="ctr"/>
            <a:r>
              <a:rPr lang="en-US" b="1" i="1" dirty="0">
                <a:solidFill>
                  <a:srgbClr val="FFFF00"/>
                </a:solidFill>
                <a:effectLst>
                  <a:outerShdw blurRad="88900" dist="50800" dir="5400000" algn="ctr" rotWithShape="0">
                    <a:schemeClr val="tx1"/>
                  </a:outerShdw>
                </a:effectLst>
                <a:latin typeface="Century Gothic" panose="020B0502020202020204" pitchFamily="34" charset="0"/>
              </a:rPr>
              <a:t>4-5 Bedrooms + 3½  Baths + 3 Fireplaces</a:t>
            </a:r>
          </a:p>
        </p:txBody>
      </p:sp>
    </p:spTree>
    <p:extLst>
      <p:ext uri="{BB962C8B-B14F-4D97-AF65-F5344CB8AC3E}">
        <p14:creationId xmlns:p14="http://schemas.microsoft.com/office/powerpoint/2010/main" val="2701132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534</Words>
  <Application>Microsoft Office PowerPoint</Application>
  <PresentationFormat>Custom</PresentationFormat>
  <Paragraphs>15</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Century Gothic</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 Johns Island Location! Hardwood Floors Galore!</dc:title>
  <dc:creator>CVH360</dc:creator>
  <cp:lastModifiedBy>A. Thomas Price</cp:lastModifiedBy>
  <cp:revision>25</cp:revision>
  <dcterms:created xsi:type="dcterms:W3CDTF">2006-08-16T00:00:00Z</dcterms:created>
  <dcterms:modified xsi:type="dcterms:W3CDTF">2016-12-14T20:15:38Z</dcterms:modified>
</cp:coreProperties>
</file>