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51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0829" y="5773049"/>
            <a:ext cx="7310743" cy="2061953"/>
          </a:xfrm>
        </p:spPr>
        <p:txBody>
          <a:bodyPr anchor="ctr">
            <a:normAutofit fontScale="32500" lnSpcReduction="20000"/>
          </a:bodyPr>
          <a:lstStyle/>
          <a:p>
            <a:r>
              <a:rPr lang="en-US" dirty="0"/>
              <a:t>Steps to the Beach! Beautiful, spacious 3 bedroom, 2 bath fully furnished condo with 3 balconies and wet bar! 2 balconies are screened in and all 3 have ceiling fans. Washer &amp; Dryer in unit. Sleeps 8. Has 2 bedrooms and 2 bathrooms on 1st level and a wonderful upstairs loft/3rd bedroom with twin beds &amp; extra storage room. Short and long term rentals allowed. Owners are allowed pets. Perfect Beach getaway or a great Investment opportunity with excellent rental history. One of the most desirable condo complexes in the area, it features outdoor AND indoor swimming pools! Also, indoor Jacuzzi, sauna, changing rooms &amp; sundeck. BBQ grills and picnic tables are located throughout the complex along with a clubhouse with a huge deck for entertaining overlooking the marsh facing the ocean. The well maintained landscaping features beautiful trees and flowers. Within walking distance of the beach, several restaurants, bars, stores and the walking/biking path along </a:t>
            </a:r>
            <a:r>
              <a:rPr lang="en-US" dirty="0" err="1"/>
              <a:t>Acradian</a:t>
            </a:r>
            <a:r>
              <a:rPr lang="en-US" dirty="0"/>
              <a:t> Shores Golf course. A quiet location, yet less than a 5 minute drive to Restaurant Row &amp; great shopping at </a:t>
            </a:r>
            <a:r>
              <a:rPr lang="en-US" dirty="0" err="1"/>
              <a:t>Tanger</a:t>
            </a:r>
            <a:r>
              <a:rPr lang="en-US" dirty="0"/>
              <a:t> outlets and the Myrtle Beach Mall. New HVAC 1 year old. Come experience one of the best neighborhoods with the most beautiful beaches along the Grand Strand! </a:t>
            </a:r>
            <a:endParaRPr lang="en-US" dirty="0" smtClean="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3726"/>
          <a:stretch/>
        </p:blipFill>
        <p:spPr bwMode="auto">
          <a:xfrm>
            <a:off x="0" y="0"/>
            <a:ext cx="7772400" cy="502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2819400"/>
            <a:ext cx="7772400" cy="2209800"/>
          </a:xfrm>
          <a:gradFill>
            <a:gsLst>
              <a:gs pos="0">
                <a:schemeClr val="bg1">
                  <a:alpha val="0"/>
                </a:schemeClr>
              </a:gs>
              <a:gs pos="100000">
                <a:schemeClr val="bg1"/>
              </a:gs>
            </a:gsLst>
            <a:lin ang="5400000" scaled="0"/>
          </a:gradFill>
        </p:spPr>
        <p:txBody>
          <a:bodyPr>
            <a:normAutofit/>
          </a:bodyPr>
          <a:lstStyle/>
          <a:p>
            <a:r>
              <a:rPr lang="en-US" sz="3600" i="1" dirty="0" smtClean="0">
                <a:ln>
                  <a:solidFill>
                    <a:srgbClr val="C00000"/>
                  </a:solidFill>
                </a:ln>
                <a:solidFill>
                  <a:srgbClr val="FF0000"/>
                </a:solidFill>
                <a:effectLst>
                  <a:outerShdw blurRad="38100" dist="38100" dir="2700000" algn="tl">
                    <a:srgbClr val="000000">
                      <a:alpha val="43137"/>
                    </a:srgbClr>
                  </a:outerShdw>
                </a:effectLst>
                <a:latin typeface="Adobe Caslon Pro" pitchFamily="18" charset="0"/>
                <a:cs typeface="Times New Roman" panose="02020603050405020304" pitchFamily="18" charset="0"/>
              </a:rPr>
              <a:t>Public Open House</a:t>
            </a:r>
            <a:br>
              <a:rPr lang="en-US" sz="3600" i="1" dirty="0" smtClean="0">
                <a:ln>
                  <a:solidFill>
                    <a:srgbClr val="C00000"/>
                  </a:solidFill>
                </a:ln>
                <a:solidFill>
                  <a:srgbClr val="FF0000"/>
                </a:solidFill>
                <a:effectLst>
                  <a:outerShdw blurRad="38100" dist="38100" dir="2700000" algn="tl">
                    <a:srgbClr val="000000">
                      <a:alpha val="43137"/>
                    </a:srgbClr>
                  </a:outerShdw>
                </a:effectLst>
                <a:latin typeface="Adobe Caslon Pro" pitchFamily="18" charset="0"/>
                <a:cs typeface="Times New Roman" panose="02020603050405020304" pitchFamily="18" charset="0"/>
              </a:rPr>
            </a:br>
            <a:r>
              <a:rPr lang="en-US" sz="3600" i="1" dirty="0" smtClean="0">
                <a:ln>
                  <a:solidFill>
                    <a:srgbClr val="C00000"/>
                  </a:solidFill>
                </a:ln>
                <a:solidFill>
                  <a:srgbClr val="FF0000"/>
                </a:solidFill>
                <a:effectLst>
                  <a:outerShdw blurRad="38100" dist="38100" dir="2700000" algn="tl">
                    <a:srgbClr val="000000">
                      <a:alpha val="43137"/>
                    </a:srgbClr>
                  </a:outerShdw>
                </a:effectLst>
                <a:latin typeface="Adobe Caslon Pro" pitchFamily="18" charset="0"/>
                <a:cs typeface="Times New Roman" panose="02020603050405020304" pitchFamily="18" charset="0"/>
              </a:rPr>
              <a:t>Saturday &amp; Sunday 1-4</a:t>
            </a:r>
            <a:r>
              <a:rPr lang="en-US" sz="3600" i="1" dirty="0" smtClean="0">
                <a:solidFill>
                  <a:srgbClr val="FF0000"/>
                </a:solidFill>
                <a:effectLst>
                  <a:outerShdw blurRad="38100" dist="38100" dir="2700000" algn="tl">
                    <a:srgbClr val="000000">
                      <a:alpha val="43137"/>
                    </a:srgbClr>
                  </a:outerShdw>
                </a:effectLst>
                <a:latin typeface="Adobe Caslon Pro" pitchFamily="18" charset="0"/>
                <a:cs typeface="Times New Roman" panose="02020603050405020304" pitchFamily="18" charset="0"/>
              </a:rPr>
              <a:t/>
            </a:r>
            <a:br>
              <a:rPr lang="en-US" sz="3600" i="1" dirty="0" smtClean="0">
                <a:solidFill>
                  <a:srgbClr val="FF0000"/>
                </a:solidFill>
                <a:effectLst>
                  <a:outerShdw blurRad="38100" dist="38100" dir="2700000" algn="tl">
                    <a:srgbClr val="000000">
                      <a:alpha val="43137"/>
                    </a:srgbClr>
                  </a:outerShdw>
                </a:effectLst>
                <a:latin typeface="Adobe Caslon Pro" pitchFamily="18" charset="0"/>
                <a:cs typeface="Times New Roman" panose="02020603050405020304" pitchFamily="18" charset="0"/>
              </a:rPr>
            </a:br>
            <a:r>
              <a:rPr lang="en-US" sz="2000" i="1" dirty="0">
                <a:effectLst>
                  <a:outerShdw blurRad="38100" dist="38100" dir="2700000" algn="tl">
                    <a:srgbClr val="000000">
                      <a:alpha val="43137"/>
                    </a:srgbClr>
                  </a:outerShdw>
                </a:effectLst>
              </a:rPr>
              <a:t>In the beautiful Arcadian Shores area of Myrtle Beach</a:t>
            </a:r>
            <a:r>
              <a:rPr lang="en-US" sz="2000" i="1" dirty="0" smtClean="0">
                <a:effectLst>
                  <a:outerShdw blurRad="38100" dist="38100" dir="2700000" algn="tl">
                    <a:srgbClr val="000000">
                      <a:alpha val="43137"/>
                    </a:srgbClr>
                  </a:outerShdw>
                </a:effectLst>
              </a:rPr>
              <a:t>.</a:t>
            </a:r>
            <a:br>
              <a:rPr lang="en-US" sz="2000" i="1" dirty="0" smtClean="0">
                <a:effectLst>
                  <a:outerShdw blurRad="38100" dist="38100" dir="2700000" algn="tl">
                    <a:srgbClr val="000000">
                      <a:alpha val="43137"/>
                    </a:srgbClr>
                  </a:outerShdw>
                </a:effectLst>
              </a:rPr>
            </a:br>
            <a:r>
              <a:rPr lang="en-US" sz="2000" i="1" dirty="0">
                <a:effectLst>
                  <a:outerShdw blurRad="38100" dist="38100" dir="2700000" algn="tl">
                    <a:srgbClr val="000000">
                      <a:alpha val="43137"/>
                    </a:srgbClr>
                  </a:outerShdw>
                </a:effectLst>
              </a:rPr>
              <a:t/>
            </a:r>
            <a:br>
              <a:rPr lang="en-US" sz="2000" i="1" dirty="0">
                <a:effectLst>
                  <a:outerShdw blurRad="38100" dist="38100" dir="2700000" algn="tl">
                    <a:srgbClr val="000000">
                      <a:alpha val="43137"/>
                    </a:srgbClr>
                  </a:outerShdw>
                </a:effectLst>
              </a:rPr>
            </a:br>
            <a:endParaRPr lang="en-US" sz="2000" i="1" dirty="0">
              <a:effectLst>
                <a:outerShdw blurRad="38100" dist="38100" dir="2700000" algn="tl">
                  <a:srgbClr val="000000">
                    <a:alpha val="43137"/>
                  </a:srgbClr>
                </a:outerShdw>
              </a:effectLst>
              <a:latin typeface="Adobe Caslon Pro" pitchFamily="18" charset="0"/>
              <a:cs typeface="Times New Roman" panose="02020603050405020304" pitchFamily="18" charset="0"/>
            </a:endParaRPr>
          </a:p>
        </p:txBody>
      </p:sp>
      <p:sp>
        <p:nvSpPr>
          <p:cNvPr id="4" name="Rectangle 3"/>
          <p:cNvSpPr/>
          <p:nvPr/>
        </p:nvSpPr>
        <p:spPr>
          <a:xfrm>
            <a:off x="0" y="1"/>
            <a:ext cx="4419600" cy="1415772"/>
          </a:xfrm>
          <a:prstGeom prst="rect">
            <a:avLst/>
          </a:prstGeom>
        </p:spPr>
        <p:txBody>
          <a:bodyPr wrap="square">
            <a:spAutoFit/>
          </a:bodyPr>
          <a:lstStyle/>
          <a:p>
            <a:r>
              <a:rPr lang="en-US"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223 </a:t>
            </a:r>
            <a:r>
              <a:rPr lang="en-US" dirty="0" err="1">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Maison</a:t>
            </a:r>
            <a:r>
              <a:rPr lang="en-US"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 </a:t>
            </a:r>
            <a:r>
              <a:rPr lang="en-US"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Drive</a:t>
            </a:r>
            <a:br>
              <a:rPr lang="en-US"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br>
            <a:r>
              <a:rPr lang="en-US" sz="18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Units A-11</a:t>
            </a:r>
          </a:p>
          <a:p>
            <a:r>
              <a:rPr lang="en-US" sz="1600"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Heron </a:t>
            </a:r>
            <a:r>
              <a:rPr lang="en-US" sz="16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Pointe</a:t>
            </a:r>
            <a:endParaRPr lang="en-US" sz="1600"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a:p>
            <a:r>
              <a:rPr lang="en-US" sz="1600"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Myrtle Beach, SC </a:t>
            </a:r>
            <a:r>
              <a:rPr lang="en-US" sz="16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29572</a:t>
            </a:r>
          </a:p>
          <a:p>
            <a:r>
              <a:rPr lang="en-US" sz="160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$149,900</a:t>
            </a:r>
            <a:endParaRPr lang="en-US" sz="16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443689118"/>
              </p:ext>
            </p:extLst>
          </p:nvPr>
        </p:nvGraphicFramePr>
        <p:xfrm>
          <a:off x="1093986" y="9316720"/>
          <a:ext cx="5584428" cy="741680"/>
        </p:xfrm>
        <a:graphic>
          <a:graphicData uri="http://schemas.openxmlformats.org/drawingml/2006/table">
            <a:tbl>
              <a:tblPr firstRow="1" bandRow="1">
                <a:tableStyleId>{5C22544A-7EE6-4342-B048-85BDC9FD1C3A}</a:tableStyleId>
              </a:tblPr>
              <a:tblGrid>
                <a:gridCol w="1313983"/>
                <a:gridCol w="2956462"/>
                <a:gridCol w="1313983"/>
              </a:tblGrid>
              <a:tr h="370840">
                <a:tc>
                  <a:txBody>
                    <a:bodyPr/>
                    <a:lstStyle/>
                    <a:p>
                      <a:pPr algn="l"/>
                      <a:r>
                        <a:rPr lang="en-US" sz="1200" b="1" dirty="0" smtClean="0">
                          <a:solidFill>
                            <a:schemeClr val="tx1"/>
                          </a:solidFill>
                        </a:rPr>
                        <a:t>Julie </a:t>
                      </a:r>
                      <a:r>
                        <a:rPr lang="en-US" sz="1200" b="1" dirty="0" err="1" smtClean="0">
                          <a:solidFill>
                            <a:schemeClr val="tx1"/>
                          </a:solidFill>
                        </a:rPr>
                        <a:t>Blethen</a:t>
                      </a:r>
                      <a:endParaRPr lang="en-US" sz="12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algn="ctr"/>
                      <a:r>
                        <a:rPr lang="en-US" sz="1200" b="1" dirty="0" smtClean="0">
                          <a:solidFill>
                            <a:schemeClr val="tx1"/>
                          </a:solidFill>
                        </a:rPr>
                        <a:t>jazblethen@hotmail.com</a:t>
                      </a:r>
                      <a:endParaRPr lang="en-US" sz="12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indent="0" algn="r" defTabSz="1018824" rtl="0" eaLnBrk="1" fontAlgn="auto" latinLnBrk="0" hangingPunct="1">
                        <a:lnSpc>
                          <a:spcPct val="100000"/>
                        </a:lnSpc>
                        <a:spcBef>
                          <a:spcPts val="0"/>
                        </a:spcBef>
                        <a:spcAft>
                          <a:spcPts val="0"/>
                        </a:spcAft>
                        <a:buClrTx/>
                        <a:buSzTx/>
                        <a:buFontTx/>
                        <a:buNone/>
                        <a:tabLst/>
                        <a:defRPr/>
                      </a:pPr>
                      <a:r>
                        <a:rPr lang="en-US" sz="1200" b="1" dirty="0" smtClean="0">
                          <a:solidFill>
                            <a:schemeClr val="tx1"/>
                          </a:solidFill>
                        </a:rPr>
                        <a:t>(843) 564-8539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r>
              <a:tr h="370840">
                <a:tc gridSpan="3">
                  <a:txBody>
                    <a:bodyPr/>
                    <a:lstStyle/>
                    <a:p>
                      <a:pPr marL="0" marR="0" indent="0" algn="ctr" defTabSz="1018824" rtl="0" eaLnBrk="1" fontAlgn="auto" latinLnBrk="0" hangingPunct="1">
                        <a:lnSpc>
                          <a:spcPct val="100000"/>
                        </a:lnSpc>
                        <a:spcBef>
                          <a:spcPts val="0"/>
                        </a:spcBef>
                        <a:spcAft>
                          <a:spcPts val="0"/>
                        </a:spcAft>
                        <a:buClrTx/>
                        <a:buSzTx/>
                        <a:buFontTx/>
                        <a:buNone/>
                        <a:tabLst/>
                        <a:defRPr/>
                      </a:pPr>
                      <a:r>
                        <a:rPr lang="en-US" sz="1000" b="0" i="1" dirty="0" smtClean="0">
                          <a:solidFill>
                            <a:schemeClr val="tx1"/>
                          </a:solidFill>
                        </a:rPr>
                        <a:t>Wilkinson &amp; Associates ERA Powered, 9652 North Kings Highway, Myrtle Beach, SC, 29572</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hMerge="1">
                  <a:txBody>
                    <a:bodyPr/>
                    <a:lstStyle/>
                    <a:p>
                      <a:endParaRPr lang="en-US" sz="1200" dirty="0"/>
                    </a:p>
                  </a:txBody>
                  <a:tcPr/>
                </a:tc>
                <a:tc hMerge="1">
                  <a:txBody>
                    <a:bodyPr/>
                    <a:lstStyle/>
                    <a:p>
                      <a:endParaRPr lang="en-US" sz="1200" dirty="0"/>
                    </a:p>
                  </a:txBody>
                  <a:tcPr/>
                </a:tc>
              </a:tr>
            </a:tbl>
          </a:graphicData>
        </a:graphic>
      </p:graphicFrame>
      <p:pic>
        <p:nvPicPr>
          <p:cNvPr id="17"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774295" y="9724285"/>
            <a:ext cx="914400" cy="2210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7" name="Group 6"/>
          <p:cNvGrpSpPr/>
          <p:nvPr/>
        </p:nvGrpSpPr>
        <p:grpSpPr>
          <a:xfrm>
            <a:off x="230828" y="4539616"/>
            <a:ext cx="7310426" cy="1143000"/>
            <a:chOff x="228599" y="4539616"/>
            <a:chExt cx="7310426" cy="1143000"/>
          </a:xfrm>
        </p:grpSpPr>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28599" y="4540886"/>
              <a:ext cx="1524636" cy="114046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157620" y="4539616"/>
              <a:ext cx="1524000"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086323" y="4539616"/>
              <a:ext cx="1524000"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015025" y="4539616"/>
              <a:ext cx="1524000"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6" name="Group 5"/>
          <p:cNvGrpSpPr/>
          <p:nvPr/>
        </p:nvGrpSpPr>
        <p:grpSpPr>
          <a:xfrm>
            <a:off x="232352" y="7925435"/>
            <a:ext cx="7307696" cy="1143000"/>
            <a:chOff x="230123" y="7925435"/>
            <a:chExt cx="7307696" cy="1143000"/>
          </a:xfrm>
        </p:grpSpPr>
        <p:pic>
          <p:nvPicPr>
            <p:cNvPr id="20" name="Picture 3"/>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30123" y="7925435"/>
              <a:ext cx="1524000"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4"/>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158022" y="7925435"/>
              <a:ext cx="1524000"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084397" y="7925435"/>
              <a:ext cx="1527048"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13819" y="7925435"/>
              <a:ext cx="1524000"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pic>
        <p:nvPicPr>
          <p:cNvPr id="5" name="Picture 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4300" y="9364746"/>
            <a:ext cx="495300" cy="580602"/>
          </a:xfrm>
          <a:prstGeom prst="rect">
            <a:avLst/>
          </a:prstGeom>
        </p:spPr>
      </p:pic>
    </p:spTree>
    <p:extLst>
      <p:ext uri="{BB962C8B-B14F-4D97-AF65-F5344CB8AC3E}">
        <p14:creationId xmlns:p14="http://schemas.microsoft.com/office/powerpoint/2010/main" val="760869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262</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Public Open House Saturday &amp; Sunday 1-4 In the beautiful Arcadian Shores area of Myrtle Beach.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$7,500 Buyer’s Agent Bonus with an accepted contract by June 30, 2014.</dc:title>
  <dc:creator>CVH360</dc:creator>
  <cp:lastModifiedBy>atp1313@gmail.com</cp:lastModifiedBy>
  <cp:revision>13</cp:revision>
  <dcterms:created xsi:type="dcterms:W3CDTF">2006-08-16T00:00:00Z</dcterms:created>
  <dcterms:modified xsi:type="dcterms:W3CDTF">2015-05-15T16:13:24Z</dcterms:modified>
</cp:coreProperties>
</file>