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2383" y="4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8/14/2021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g"/><Relationship Id="rId13" Type="http://schemas.openxmlformats.org/officeDocument/2006/relationships/image" Target="../media/image9.jpg"/><Relationship Id="rId3" Type="http://schemas.openxmlformats.org/officeDocument/2006/relationships/hyperlink" Target="https://vimeo.com/585574709" TargetMode="External"/><Relationship Id="rId7" Type="http://schemas.openxmlformats.org/officeDocument/2006/relationships/hyperlink" Target="http://www.agentownedrealty.com/" TargetMode="External"/><Relationship Id="rId12" Type="http://schemas.openxmlformats.org/officeDocument/2006/relationships/image" Target="../media/image8.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jill@agentowned.com" TargetMode="External"/><Relationship Id="rId11" Type="http://schemas.openxmlformats.org/officeDocument/2006/relationships/image" Target="../media/image7.jpg"/><Relationship Id="rId5" Type="http://schemas.openxmlformats.org/officeDocument/2006/relationships/image" Target="../media/image3.jpeg"/><Relationship Id="rId10" Type="http://schemas.openxmlformats.org/officeDocument/2006/relationships/image" Target="../media/image6.jpg"/><Relationship Id="rId4" Type="http://schemas.openxmlformats.org/officeDocument/2006/relationships/image" Target="../media/image2.jpg"/><Relationship Id="rId9" Type="http://schemas.openxmlformats.org/officeDocument/2006/relationships/image" Target="../media/image5.jpg"/><Relationship Id="rId14"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916" b="916"/>
          <a:stretch/>
        </p:blipFill>
        <p:spPr bwMode="auto">
          <a:xfrm>
            <a:off x="0" y="0"/>
            <a:ext cx="6592822" cy="4348662"/>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0"/>
            <a:ext cx="6592822" cy="523220"/>
          </a:xfrm>
          <a:prstGeom prst="rect">
            <a:avLst/>
          </a:prstGeom>
        </p:spPr>
        <p:txBody>
          <a:bodyPr wrap="square">
            <a:spAutoFit/>
          </a:bodyPr>
          <a:lstStyle/>
          <a:p>
            <a:pPr algn="ctr"/>
            <a:r>
              <a:rPr lang="en-US" sz="2800" b="1" i="1" dirty="0">
                <a:solidFill>
                  <a:schemeClr val="bg1"/>
                </a:solidFill>
                <a:effectLst>
                  <a:outerShdw blurRad="50800" dist="38100" dir="5400000" algn="t" rotWithShape="0">
                    <a:schemeClr val="tx1">
                      <a:alpha val="77000"/>
                    </a:schemeClr>
                  </a:outerShdw>
                </a:effectLst>
                <a:latin typeface="Gabriola" panose="04040605051002020D02" pitchFamily="82" charset="0"/>
              </a:rPr>
              <a:t>Just Listed in Grand Oaks Plantation</a:t>
            </a:r>
          </a:p>
        </p:txBody>
      </p:sp>
      <p:sp>
        <p:nvSpPr>
          <p:cNvPr id="2" name="Title 1"/>
          <p:cNvSpPr>
            <a:spLocks noGrp="1"/>
          </p:cNvSpPr>
          <p:nvPr>
            <p:ph type="ctrTitle"/>
          </p:nvPr>
        </p:nvSpPr>
        <p:spPr>
          <a:xfrm>
            <a:off x="12546" y="4338425"/>
            <a:ext cx="6592823" cy="910797"/>
          </a:xfrm>
        </p:spPr>
        <p:txBody>
          <a:bodyPr anchor="ctr">
            <a:noAutofit/>
          </a:bodyPr>
          <a:lstStyle/>
          <a:p>
            <a:r>
              <a:rPr lang="en-US" sz="2000" b="1" dirty="0">
                <a:ln w="3175">
                  <a:noFill/>
                </a:ln>
                <a:latin typeface="Georgia" panose="02040502050405020303" pitchFamily="18" charset="0"/>
                <a:cs typeface="Microsoft Sans Serif" panose="020B0604020202020204" pitchFamily="34" charset="0"/>
              </a:rPr>
              <a:t>223 Brambling Lane</a:t>
            </a:r>
            <a:br>
              <a:rPr lang="en-US" sz="1800" b="1" dirty="0">
                <a:ln w="3175">
                  <a:noFill/>
                </a:ln>
                <a:latin typeface="Georgia" panose="02040502050405020303" pitchFamily="18" charset="0"/>
                <a:cs typeface="Microsoft Sans Serif" panose="020B0604020202020204" pitchFamily="34" charset="0"/>
              </a:rPr>
            </a:br>
            <a:r>
              <a:rPr lang="en-US" sz="1600" b="1" dirty="0">
                <a:ln w="3175">
                  <a:noFill/>
                </a:ln>
                <a:latin typeface="Georgia" panose="02040502050405020303" pitchFamily="18" charset="0"/>
                <a:cs typeface="Microsoft Sans Serif" panose="020B0604020202020204" pitchFamily="34" charset="0"/>
              </a:rPr>
              <a:t>Grand Oaks Plantation </a:t>
            </a:r>
            <a:r>
              <a:rPr lang="en-US" sz="1600" b="1" dirty="0">
                <a:ln w="3175">
                  <a:noFill/>
                </a:ln>
                <a:latin typeface="Trebuchet MS" panose="020B0603020202020204" pitchFamily="34" charset="0"/>
                <a:cs typeface="Microsoft Sans Serif" panose="020B0604020202020204" pitchFamily="34" charset="0"/>
              </a:rPr>
              <a:t>· </a:t>
            </a:r>
            <a:r>
              <a:rPr lang="en-US" sz="1600" b="1" dirty="0">
                <a:ln w="3175">
                  <a:noFill/>
                </a:ln>
                <a:latin typeface="Georgia" panose="02040502050405020303" pitchFamily="18" charset="0"/>
                <a:cs typeface="Microsoft Sans Serif" panose="020B0604020202020204" pitchFamily="34" charset="0"/>
              </a:rPr>
              <a:t>Charleston, SC 29414</a:t>
            </a:r>
            <a:br>
              <a:rPr lang="en-US" sz="1600" b="1" dirty="0">
                <a:ln w="3175">
                  <a:noFill/>
                </a:ln>
                <a:latin typeface="Georgia" panose="02040502050405020303" pitchFamily="18" charset="0"/>
                <a:cs typeface="Microsoft Sans Serif" panose="020B0604020202020204" pitchFamily="34" charset="0"/>
              </a:rPr>
            </a:br>
            <a:r>
              <a:rPr lang="en-US" sz="1600" b="1" dirty="0">
                <a:ln w="3175">
                  <a:noFill/>
                </a:ln>
                <a:latin typeface="Georgia" panose="02040502050405020303" pitchFamily="18" charset="0"/>
                <a:cs typeface="Microsoft Sans Serif" panose="020B0604020202020204" pitchFamily="34" charset="0"/>
              </a:rPr>
              <a:t>MLS# 21022043 </a:t>
            </a:r>
            <a:r>
              <a:rPr lang="en-US" sz="1600" b="1" dirty="0">
                <a:ln w="3175">
                  <a:noFill/>
                </a:ln>
                <a:latin typeface="Trebuchet MS" panose="020B0603020202020204" pitchFamily="34" charset="0"/>
                <a:cs typeface="Microsoft Sans Serif" panose="020B0604020202020204" pitchFamily="34" charset="0"/>
              </a:rPr>
              <a:t>· </a:t>
            </a:r>
            <a:r>
              <a:rPr lang="en-US" sz="1600" b="1" dirty="0">
                <a:ln w="3175">
                  <a:noFill/>
                </a:ln>
                <a:latin typeface="Georgia" panose="02040502050405020303" pitchFamily="18" charset="0"/>
                <a:cs typeface="Microsoft Sans Serif" panose="020B0604020202020204" pitchFamily="34" charset="0"/>
              </a:rPr>
              <a:t>$370,000</a:t>
            </a:r>
            <a:endParaRPr lang="en-US" sz="1200" b="1" dirty="0">
              <a:ln w="3175">
                <a:noFill/>
              </a:ln>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5249223"/>
            <a:ext cx="6592822" cy="3519960"/>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STUNNING move-in ready 3 bedroom, 2.5 bath townhouse with tons of upgrades and awesome curb appeal. Upon entering you are greeted with gorgeous herringbone tile floors in foyer, and half-bath which offers a custom vanity with vessel sink. </a:t>
            </a:r>
            <a:r>
              <a:rPr lang="en-US" sz="1200" dirty="0" err="1">
                <a:solidFill>
                  <a:schemeClr val="tx1"/>
                </a:solidFill>
                <a:latin typeface="Georgia" panose="02040502050405020303" pitchFamily="18" charset="0"/>
                <a:cs typeface="Microsoft Sans Serif" panose="020B0604020202020204" pitchFamily="34" charset="0"/>
              </a:rPr>
              <a:t>Continueing</a:t>
            </a:r>
            <a:r>
              <a:rPr lang="en-US" sz="1200" dirty="0">
                <a:solidFill>
                  <a:schemeClr val="tx1"/>
                </a:solidFill>
                <a:latin typeface="Georgia" panose="02040502050405020303" pitchFamily="18" charset="0"/>
                <a:cs typeface="Microsoft Sans Serif" panose="020B0604020202020204" pitchFamily="34" charset="0"/>
              </a:rPr>
              <a:t> in there are hardwood floors throughout the great room, kitchen and dining area that opens to a relaxing screened porch. The CHEF INSPIRED GOURMET kitchen includes granite countertops, spectacular HUGE island, stainless steel appliances, gas stove, tile backsplash, 42'' cabinets with pull outs and soft close hinges ...even a mixer shelf! The kitchen is a must see and is perfect for entertaining family and </a:t>
            </a:r>
            <a:r>
              <a:rPr lang="en-US" sz="1200" dirty="0" err="1">
                <a:solidFill>
                  <a:schemeClr val="tx1"/>
                </a:solidFill>
                <a:latin typeface="Georgia" panose="02040502050405020303" pitchFamily="18" charset="0"/>
                <a:cs typeface="Microsoft Sans Serif" panose="020B0604020202020204" pitchFamily="34" charset="0"/>
              </a:rPr>
              <a:t>friends.The</a:t>
            </a:r>
            <a:r>
              <a:rPr lang="en-US" sz="1200" dirty="0">
                <a:solidFill>
                  <a:schemeClr val="tx1"/>
                </a:solidFill>
                <a:latin typeface="Georgia" panose="02040502050405020303" pitchFamily="18" charset="0"/>
                <a:cs typeface="Microsoft Sans Serif" panose="020B0604020202020204" pitchFamily="34" charset="0"/>
              </a:rPr>
              <a:t> grand master bedroom suite is upstairs and features a large sitting/flex room, two large walk-in closets, tray ceiling, and an </a:t>
            </a:r>
            <a:r>
              <a:rPr lang="en-US" sz="1200" dirty="0" err="1">
                <a:solidFill>
                  <a:schemeClr val="tx1"/>
                </a:solidFill>
                <a:latin typeface="Georgia" panose="02040502050405020303" pitchFamily="18" charset="0"/>
                <a:cs typeface="Microsoft Sans Serif" panose="020B0604020202020204" pitchFamily="34" charset="0"/>
              </a:rPr>
              <a:t>ensuite</a:t>
            </a:r>
            <a:r>
              <a:rPr lang="en-US" sz="1200" dirty="0">
                <a:solidFill>
                  <a:schemeClr val="tx1"/>
                </a:solidFill>
                <a:latin typeface="Georgia" panose="02040502050405020303" pitchFamily="18" charset="0"/>
                <a:cs typeface="Microsoft Sans Serif" panose="020B0604020202020204" pitchFamily="34" charset="0"/>
              </a:rPr>
              <a:t> spa-like master bath with dual sink vanity, tile floors, linen closet and oversized walk-in shower. There are two additional nicely sized bedrooms that share a </a:t>
            </a:r>
            <a:r>
              <a:rPr lang="en-US" sz="1200" dirty="0" err="1">
                <a:solidFill>
                  <a:schemeClr val="tx1"/>
                </a:solidFill>
                <a:latin typeface="Georgia" panose="02040502050405020303" pitchFamily="18" charset="0"/>
                <a:cs typeface="Microsoft Sans Serif" panose="020B0604020202020204" pitchFamily="34" charset="0"/>
              </a:rPr>
              <a:t>a</a:t>
            </a:r>
            <a:r>
              <a:rPr lang="en-US" sz="1200" dirty="0">
                <a:solidFill>
                  <a:schemeClr val="tx1"/>
                </a:solidFill>
                <a:latin typeface="Georgia" panose="02040502050405020303" pitchFamily="18" charset="0"/>
                <a:cs typeface="Microsoft Sans Serif" panose="020B0604020202020204" pitchFamily="34" charset="0"/>
              </a:rPr>
              <a:t> full bath upstairs as well. The Landing in Grand Oaks Plantation in West Ashley is a wonderfully landscaped community with a dog park! The neighborhood is close to local shopping and grocery stores and is a short drive to downtown Charleston with 5-star restaurants, world class shopping and iconic history as well as a short drive to the beaches, the airport, Boeing and Volvo.</a:t>
            </a:r>
          </a:p>
          <a:p>
            <a:endParaRPr lang="en-US" sz="1200" b="1" i="1" dirty="0">
              <a:solidFill>
                <a:schemeClr val="tx1"/>
              </a:solidFill>
              <a:latin typeface="Georgia" panose="02040502050405020303" pitchFamily="18" charset="0"/>
              <a:cs typeface="Microsoft Sans Serif" panose="020B0604020202020204" pitchFamily="34" charset="0"/>
            </a:endParaRPr>
          </a:p>
          <a:p>
            <a:r>
              <a:rPr lang="en-US" sz="1200" b="1" i="1" dirty="0">
                <a:solidFill>
                  <a:schemeClr val="tx1"/>
                </a:solidFill>
                <a:latin typeface="Georgia" panose="02040502050405020303" pitchFamily="18" charset="0"/>
                <a:cs typeface="Microsoft Sans Serif" panose="020B0604020202020204" pitchFamily="34" charset="0"/>
              </a:rPr>
              <a:t>Take a video tour: </a:t>
            </a:r>
            <a:r>
              <a:rPr lang="en-US" sz="1200" b="1" i="1" dirty="0">
                <a:solidFill>
                  <a:schemeClr val="tx1"/>
                </a:solidFill>
                <a:latin typeface="Georgia" panose="02040502050405020303" pitchFamily="18" charset="0"/>
                <a:cs typeface="Microsoft Sans Serif" panose="020B0604020202020204" pitchFamily="34" charset="0"/>
                <a:hlinkClick r:id="rId3"/>
              </a:rPr>
              <a:t>https://vimeo.com/585574709</a:t>
            </a:r>
            <a:r>
              <a:rPr lang="en-US" sz="1200" b="1" i="1" dirty="0">
                <a:solidFill>
                  <a:schemeClr val="tx1"/>
                </a:solidFill>
                <a:latin typeface="Georgia" panose="02040502050405020303" pitchFamily="18" charset="0"/>
                <a:cs typeface="Microsoft Sans Serif" panose="020B0604020202020204" pitchFamily="34" charset="0"/>
              </a:rPr>
              <a:t> </a:t>
            </a:r>
          </a:p>
        </p:txBody>
      </p:sp>
      <p:pic>
        <p:nvPicPr>
          <p:cNvPr id="17" name="Picture 5"/>
          <p:cNvPicPr>
            <a:picLocks noChangeArrowheads="1"/>
          </p:cNvPicPr>
          <p:nvPr/>
        </p:nvPicPr>
        <p:blipFill>
          <a:blip r:embed="rId4">
            <a:extLst>
              <a:ext uri="{28A0092B-C50C-407E-A947-70E740481C1C}">
                <a14:useLocalDpi xmlns:a14="http://schemas.microsoft.com/office/drawing/2010/main" val="0"/>
              </a:ext>
            </a:extLst>
          </a:blip>
          <a:srcRect/>
          <a:stretch/>
        </p:blipFill>
        <p:spPr bwMode="auto">
          <a:xfrm>
            <a:off x="6702552" y="1105168"/>
            <a:ext cx="1527048" cy="1033272"/>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702552" y="-1"/>
            <a:ext cx="1527048" cy="1033272"/>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a:latin typeface="Georgia" panose="02040502050405020303" pitchFamily="18" charset="0"/>
                <a:cs typeface="Microsoft Sans Serif" panose="020B0604020202020204" pitchFamily="34" charset="0"/>
              </a:rPr>
              <a:t>Marcacci</a:t>
            </a:r>
            <a:endParaRPr lang="en-US" sz="1600" b="1" dirty="0">
              <a:latin typeface="Georgia" panose="02040502050405020303" pitchFamily="18" charset="0"/>
              <a:cs typeface="Microsoft Sans Serif" panose="020B0604020202020204" pitchFamily="34" charset="0"/>
            </a:endParaRPr>
          </a:p>
          <a:p>
            <a:pPr algn="ctr"/>
            <a:r>
              <a:rPr lang="en-US" sz="1400" dirty="0">
                <a:latin typeface="Georgia" panose="02040502050405020303" pitchFamily="18" charset="0"/>
              </a:rPr>
              <a:t>843-297-5590</a:t>
            </a:r>
            <a:br>
              <a:rPr lang="en-US" sz="1400" dirty="0">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hlinkClick r:id="rId6"/>
              </a:rPr>
              <a:t>jill@agentowned.com</a:t>
            </a:r>
            <a:r>
              <a:rPr lang="en-US" sz="1400" dirty="0">
                <a:latin typeface="Georgia" panose="02040502050405020303" pitchFamily="18" charset="0"/>
                <a:cs typeface="Microsoft Sans Serif" panose="020B0604020202020204" pitchFamily="34" charset="0"/>
              </a:rPr>
              <a:t>   </a:t>
            </a:r>
          </a:p>
        </p:txBody>
      </p:sp>
      <p:sp>
        <p:nvSpPr>
          <p:cNvPr id="20" name="Rectangle 19"/>
          <p:cNvSpPr/>
          <p:nvPr/>
        </p:nvSpPr>
        <p:spPr>
          <a:xfrm>
            <a:off x="228600" y="9812180"/>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Preferred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Stan Huff</a:t>
            </a:r>
          </a:p>
          <a:p>
            <a:pPr algn="ctr"/>
            <a:r>
              <a:rPr lang="en-US" sz="1400" dirty="0">
                <a:latin typeface="Georgia" panose="02040502050405020303" pitchFamily="18" charset="0"/>
              </a:rPr>
              <a:t>843-670-2835</a:t>
            </a:r>
            <a:br>
              <a:rPr lang="en-US" sz="1400" dirty="0">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hlinkClick r:id="rId6"/>
              </a:rPr>
              <a:t>stan.huff@agentowned.com</a:t>
            </a:r>
            <a:r>
              <a:rPr lang="en-US" sz="1400" dirty="0">
                <a:latin typeface="Georgia" panose="02040502050405020303" pitchFamily="18" charset="0"/>
                <a:cs typeface="Microsoft Sans Serif" panose="020B0604020202020204" pitchFamily="34" charset="0"/>
              </a:rPr>
              <a:t>  </a:t>
            </a:r>
          </a:p>
        </p:txBody>
      </p:sp>
      <p:sp>
        <p:nvSpPr>
          <p:cNvPr id="22" name="Rectangle 21"/>
          <p:cNvSpPr/>
          <p:nvPr/>
        </p:nvSpPr>
        <p:spPr>
          <a:xfrm>
            <a:off x="3220164" y="9598645"/>
            <a:ext cx="1789272" cy="246221"/>
          </a:xfrm>
          <a:prstGeom prst="rect">
            <a:avLst/>
          </a:prstGeom>
        </p:spPr>
        <p:txBody>
          <a:bodyPr wrap="none">
            <a:spAutoFit/>
          </a:bodyPr>
          <a:lstStyle/>
          <a:p>
            <a:r>
              <a:rPr lang="en-US" sz="1000" dirty="0">
                <a:latin typeface="Georgia" panose="02040502050405020303" pitchFamily="18" charset="0"/>
                <a:cs typeface="Microsoft Sans Serif" panose="020B0604020202020204" pitchFamily="34" charset="0"/>
                <a:hlinkClick r:id="rId7"/>
              </a:rPr>
              <a:t>www.agentownedrealty.com</a:t>
            </a:r>
            <a:endParaRPr lang="en-US" sz="1000" dirty="0"/>
          </a:p>
        </p:txBody>
      </p:sp>
      <p:pic>
        <p:nvPicPr>
          <p:cNvPr id="23" name="Picture 22"/>
          <p:cNvPicPr>
            <a:picLocks noChangeAspect="1"/>
          </p:cNvPicPr>
          <p:nvPr/>
        </p:nvPicPr>
        <p:blipFill>
          <a:blip r:embed="rId8"/>
          <a:stretch>
            <a:fillRect/>
          </a:stretch>
        </p:blipFill>
        <p:spPr>
          <a:xfrm>
            <a:off x="3606384" y="9037569"/>
            <a:ext cx="1021651" cy="536147"/>
          </a:xfrm>
          <a:prstGeom prst="rect">
            <a:avLst/>
          </a:prstGeom>
        </p:spPr>
      </p:pic>
      <p:pic>
        <p:nvPicPr>
          <p:cNvPr id="16" name="Picture 5"/>
          <p:cNvPicPr>
            <a:picLocks noChangeArrowheads="1"/>
          </p:cNvPicPr>
          <p:nvPr/>
        </p:nvPicPr>
        <p:blipFill>
          <a:blip r:embed="rId9">
            <a:extLst>
              <a:ext uri="{28A0092B-C50C-407E-A947-70E740481C1C}">
                <a14:useLocalDpi xmlns:a14="http://schemas.microsoft.com/office/drawing/2010/main" val="0"/>
              </a:ext>
            </a:extLst>
          </a:blip>
          <a:srcRect/>
          <a:stretch/>
        </p:blipFill>
        <p:spPr bwMode="auto">
          <a:xfrm>
            <a:off x="6702552" y="2210337"/>
            <a:ext cx="1527048" cy="1033272"/>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4" name="Picture 5"/>
          <p:cNvPicPr>
            <a:picLocks noChangeArrowheads="1"/>
          </p:cNvPicPr>
          <p:nvPr/>
        </p:nvPicPr>
        <p:blipFill>
          <a:blip r:embed="rId10">
            <a:extLst>
              <a:ext uri="{28A0092B-C50C-407E-A947-70E740481C1C}">
                <a14:useLocalDpi xmlns:a14="http://schemas.microsoft.com/office/drawing/2010/main" val="0"/>
              </a:ext>
            </a:extLst>
          </a:blip>
          <a:srcRect/>
          <a:stretch/>
        </p:blipFill>
        <p:spPr bwMode="auto">
          <a:xfrm>
            <a:off x="6702552" y="6631013"/>
            <a:ext cx="1527048" cy="1033272"/>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5" name="Picture 5"/>
          <p:cNvPicPr>
            <a:picLocks noChangeArrowheads="1"/>
          </p:cNvPicPr>
          <p:nvPr/>
        </p:nvPicPr>
        <p:blipFill>
          <a:blip r:embed="rId11">
            <a:extLst>
              <a:ext uri="{28A0092B-C50C-407E-A947-70E740481C1C}">
                <a14:useLocalDpi xmlns:a14="http://schemas.microsoft.com/office/drawing/2010/main" val="0"/>
              </a:ext>
            </a:extLst>
          </a:blip>
          <a:srcRect/>
          <a:stretch/>
        </p:blipFill>
        <p:spPr bwMode="auto">
          <a:xfrm>
            <a:off x="6702552" y="5525844"/>
            <a:ext cx="1527048" cy="1033272"/>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6" name="Picture 5"/>
          <p:cNvPicPr>
            <a:picLocks noChangeArrowheads="1"/>
          </p:cNvPicPr>
          <p:nvPr/>
        </p:nvPicPr>
        <p:blipFill>
          <a:blip r:embed="rId12">
            <a:extLst>
              <a:ext uri="{28A0092B-C50C-407E-A947-70E740481C1C}">
                <a14:useLocalDpi xmlns:a14="http://schemas.microsoft.com/office/drawing/2010/main" val="0"/>
              </a:ext>
            </a:extLst>
          </a:blip>
          <a:srcRect/>
          <a:stretch/>
        </p:blipFill>
        <p:spPr bwMode="auto">
          <a:xfrm>
            <a:off x="6702552" y="3315506"/>
            <a:ext cx="1527048" cy="1033272"/>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13">
            <a:extLst>
              <a:ext uri="{28A0092B-C50C-407E-A947-70E740481C1C}">
                <a14:useLocalDpi xmlns:a14="http://schemas.microsoft.com/office/drawing/2010/main" val="0"/>
              </a:ext>
            </a:extLst>
          </a:blip>
          <a:srcRect/>
          <a:stretch/>
        </p:blipFill>
        <p:spPr bwMode="auto">
          <a:xfrm>
            <a:off x="6702552" y="4420675"/>
            <a:ext cx="1527048" cy="1033272"/>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8" name="Picture 5">
            <a:extLst>
              <a:ext uri="{FF2B5EF4-FFF2-40B4-BE49-F238E27FC236}">
                <a16:creationId xmlns:a16="http://schemas.microsoft.com/office/drawing/2014/main" id="{1BEEB63F-83B0-4E54-A2E9-A6F7E82DE0A1}"/>
              </a:ext>
            </a:extLst>
          </p:cNvPr>
          <p:cNvPicPr>
            <a:picLocks noChangeArrowheads="1"/>
          </p:cNvPicPr>
          <p:nvPr/>
        </p:nvPicPr>
        <p:blipFill>
          <a:blip r:embed="rId14">
            <a:extLst>
              <a:ext uri="{28A0092B-C50C-407E-A947-70E740481C1C}">
                <a14:useLocalDpi xmlns:a14="http://schemas.microsoft.com/office/drawing/2010/main" val="0"/>
              </a:ext>
            </a:extLst>
          </a:blip>
          <a:srcRect/>
          <a:stretch/>
        </p:blipFill>
        <p:spPr bwMode="auto">
          <a:xfrm>
            <a:off x="6702552" y="7736182"/>
            <a:ext cx="1527048" cy="1033272"/>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373</TotalTime>
  <Words>327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Trebuchet MS</vt:lpstr>
      <vt:lpstr>Office Theme</vt:lpstr>
      <vt:lpstr>223 Brambling Lane Grand Oaks Plantation · Charleston, SC 29414 MLS# 21022043 · $370,000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78</cp:revision>
  <dcterms:created xsi:type="dcterms:W3CDTF">2006-08-16T00:00:00Z</dcterms:created>
  <dcterms:modified xsi:type="dcterms:W3CDTF">2021-08-14T17:23:44Z</dcterms:modified>
</cp:coreProperties>
</file>