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41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743000" b="-374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8/14/2014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8662" y="655856"/>
            <a:ext cx="3784600" cy="2838450"/>
          </a:xfrm>
          <a:prstGeom prst="rect">
            <a:avLst/>
          </a:prstGeom>
          <a:ln cmpd="thickThin">
            <a:solidFill>
              <a:schemeClr val="bg2">
                <a:lumMod val="75000"/>
              </a:schemeClr>
            </a:solidFill>
          </a:ln>
        </p:spPr>
      </p:pic>
      <p:pic>
        <p:nvPicPr>
          <p:cNvPr id="1026" name="Picture 2" descr="http://www.limehouseproperties.com/images/header-logo_0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2631" y="9296400"/>
            <a:ext cx="3776662" cy="73549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762" y="9906000"/>
            <a:ext cx="7772400" cy="200055"/>
          </a:xfrm>
          <a:prstGeom prst="rect">
            <a:avLst/>
          </a:prstGeom>
        </p:spPr>
        <p:txBody>
          <a:bodyPr wrap="square" anchor="ctr">
            <a:spAutoFit/>
          </a:bodyPr>
          <a:lstStyle/>
          <a:p>
            <a:pPr algn="ctr"/>
            <a:r>
              <a:rPr lang="en-US" sz="700" dirty="0" err="1">
                <a:latin typeface="Trajan Pro" pitchFamily="18" charset="0"/>
                <a:cs typeface="Times New Roman" panose="02020603050405020304" pitchFamily="18" charset="0"/>
              </a:rPr>
              <a:t>Limehouse</a:t>
            </a:r>
            <a:r>
              <a:rPr lang="en-US" sz="700" dirty="0">
                <a:latin typeface="Trajan Pro" pitchFamily="18" charset="0"/>
                <a:cs typeface="Times New Roman" panose="02020603050405020304" pitchFamily="18" charset="0"/>
              </a:rPr>
              <a:t> Properties • 8 Cumberland Street • Charleston, SC 29401</a:t>
            </a:r>
          </a:p>
        </p:txBody>
      </p:sp>
      <p:sp>
        <p:nvSpPr>
          <p:cNvPr id="5" name="Rectangle 4"/>
          <p:cNvSpPr/>
          <p:nvPr/>
        </p:nvSpPr>
        <p:spPr>
          <a:xfrm>
            <a:off x="9525" y="8458200"/>
            <a:ext cx="7762874" cy="954107"/>
          </a:xfrm>
          <a:prstGeom prst="rect">
            <a:avLst/>
          </a:prstGeom>
        </p:spPr>
        <p:txBody>
          <a:bodyPr wrap="square">
            <a:spAutoFit/>
          </a:bodyPr>
          <a:lstStyle/>
          <a:p>
            <a:pPr algn="ctr"/>
            <a:r>
              <a:rPr lang="en-US" sz="1400" b="1" dirty="0">
                <a:latin typeface="Trajan Pro" pitchFamily="18" charset="0"/>
                <a:cs typeface="Times New Roman" panose="02020603050405020304" pitchFamily="18" charset="0"/>
              </a:rPr>
              <a:t>Angela Black </a:t>
            </a:r>
            <a:r>
              <a:rPr lang="en-US" sz="1400" b="1" dirty="0" smtClean="0">
                <a:latin typeface="Trajan Pro" pitchFamily="18" charset="0"/>
                <a:cs typeface="Times New Roman" panose="02020603050405020304" pitchFamily="18" charset="0"/>
              </a:rPr>
              <a:t>Drake</a:t>
            </a:r>
            <a:br>
              <a:rPr lang="en-US" sz="1400" b="1" dirty="0" smtClean="0">
                <a:latin typeface="Trajan Pro" pitchFamily="18" charset="0"/>
                <a:cs typeface="Times New Roman" panose="02020603050405020304" pitchFamily="18" charset="0"/>
              </a:rPr>
            </a:br>
            <a:r>
              <a:rPr lang="en-US" sz="1000" i="1" dirty="0" smtClean="0">
                <a:latin typeface="Trajan Pro" pitchFamily="18" charset="0"/>
                <a:cs typeface="Times New Roman" panose="02020603050405020304" pitchFamily="18" charset="0"/>
              </a:rPr>
              <a:t>Broker Associate</a:t>
            </a:r>
          </a:p>
          <a:p>
            <a:pPr algn="ctr"/>
            <a:r>
              <a:rPr lang="en-US" sz="1000" dirty="0">
                <a:latin typeface="Trajan Pro" pitchFamily="18" charset="0"/>
                <a:cs typeface="Times New Roman" panose="02020603050405020304" pitchFamily="18" charset="0"/>
              </a:rPr>
              <a:t>angela@limehouseproperties.com</a:t>
            </a:r>
          </a:p>
          <a:p>
            <a:pPr algn="ctr"/>
            <a:endParaRPr lang="en-US" sz="1000" dirty="0">
              <a:latin typeface="Trajan Pro" pitchFamily="18" charset="0"/>
              <a:cs typeface="Times New Roman" panose="02020603050405020304" pitchFamily="18" charset="0"/>
            </a:endParaRPr>
          </a:p>
          <a:p>
            <a:pPr algn="ctr"/>
            <a:r>
              <a:rPr lang="en-US" sz="1000" dirty="0">
                <a:latin typeface="Trajan Pro" pitchFamily="18" charset="0"/>
                <a:cs typeface="Times New Roman" panose="02020603050405020304" pitchFamily="18" charset="0"/>
              </a:rPr>
              <a:t>O: (843) </a:t>
            </a:r>
            <a:r>
              <a:rPr lang="en-US" sz="1000" dirty="0" smtClean="0">
                <a:latin typeface="Trajan Pro" pitchFamily="18" charset="0"/>
                <a:cs typeface="Times New Roman" panose="02020603050405020304" pitchFamily="18" charset="0"/>
              </a:rPr>
              <a:t>577-6242 | C</a:t>
            </a:r>
            <a:r>
              <a:rPr lang="en-US" sz="1000" dirty="0">
                <a:latin typeface="Trajan Pro" pitchFamily="18" charset="0"/>
                <a:cs typeface="Times New Roman" panose="02020603050405020304" pitchFamily="18" charset="0"/>
              </a:rPr>
              <a:t>: (843) </a:t>
            </a:r>
            <a:r>
              <a:rPr lang="en-US" sz="1000" dirty="0" smtClean="0">
                <a:latin typeface="Trajan Pro" pitchFamily="18" charset="0"/>
                <a:cs typeface="Times New Roman" panose="02020603050405020304" pitchFamily="18" charset="0"/>
              </a:rPr>
              <a:t>991-0337 | F</a:t>
            </a:r>
            <a:r>
              <a:rPr lang="en-US" sz="1000" dirty="0">
                <a:latin typeface="Trajan Pro" pitchFamily="18" charset="0"/>
                <a:cs typeface="Times New Roman" panose="02020603050405020304" pitchFamily="18" charset="0"/>
              </a:rPr>
              <a:t>: (843) 577-0504</a:t>
            </a:r>
          </a:p>
        </p:txBody>
      </p:sp>
      <p:sp>
        <p:nvSpPr>
          <p:cNvPr id="10" name="Rectangle 9"/>
          <p:cNvSpPr/>
          <p:nvPr/>
        </p:nvSpPr>
        <p:spPr>
          <a:xfrm>
            <a:off x="4762" y="0"/>
            <a:ext cx="7772400" cy="646331"/>
          </a:xfrm>
          <a:prstGeom prst="rect">
            <a:avLst/>
          </a:prstGeom>
        </p:spPr>
        <p:txBody>
          <a:bodyPr wrap="square">
            <a:spAutoFit/>
          </a:bodyPr>
          <a:lstStyle/>
          <a:p>
            <a:pPr algn="ctr"/>
            <a:r>
              <a:rPr lang="en-US" sz="3600" dirty="0">
                <a:solidFill>
                  <a:schemeClr val="bg2">
                    <a:lumMod val="50000"/>
                  </a:schemeClr>
                </a:solidFill>
                <a:effectLst>
                  <a:outerShdw blurRad="38100" dist="38100" dir="2700000" algn="tl">
                    <a:srgbClr val="000000">
                      <a:alpha val="43137"/>
                    </a:srgbClr>
                  </a:outerShdw>
                </a:effectLst>
                <a:latin typeface="IncognitoMeridies" panose="00000400000000000000" pitchFamily="2" charset="0"/>
              </a:rPr>
              <a:t>Beautiful </a:t>
            </a:r>
            <a:r>
              <a:rPr lang="en-US" sz="3600" dirty="0" smtClean="0">
                <a:solidFill>
                  <a:schemeClr val="bg2">
                    <a:lumMod val="50000"/>
                  </a:schemeClr>
                </a:solidFill>
                <a:effectLst>
                  <a:outerShdw blurRad="38100" dist="38100" dir="2700000" algn="tl">
                    <a:srgbClr val="000000">
                      <a:alpha val="43137"/>
                    </a:srgbClr>
                  </a:outerShdw>
                </a:effectLst>
                <a:latin typeface="IncognitoMeridies" panose="00000400000000000000" pitchFamily="2" charset="0"/>
              </a:rPr>
              <a:t>Marsh Home </a:t>
            </a:r>
            <a:r>
              <a:rPr lang="en-US" sz="3600" dirty="0">
                <a:solidFill>
                  <a:schemeClr val="bg2">
                    <a:lumMod val="50000"/>
                  </a:schemeClr>
                </a:solidFill>
                <a:effectLst>
                  <a:outerShdw blurRad="38100" dist="38100" dir="2700000" algn="tl">
                    <a:srgbClr val="000000">
                      <a:alpha val="43137"/>
                    </a:srgbClr>
                  </a:outerShdw>
                </a:effectLst>
                <a:latin typeface="IncognitoMeridies" panose="00000400000000000000" pitchFamily="2" charset="0"/>
              </a:rPr>
              <a:t>in Daniel Island Park</a:t>
            </a:r>
          </a:p>
        </p:txBody>
      </p:sp>
      <p:sp>
        <p:nvSpPr>
          <p:cNvPr id="2" name="Rectangle 1"/>
          <p:cNvSpPr/>
          <p:nvPr/>
        </p:nvSpPr>
        <p:spPr>
          <a:xfrm>
            <a:off x="4762" y="4183490"/>
            <a:ext cx="7772400" cy="2516073"/>
          </a:xfrm>
          <a:prstGeom prst="rect">
            <a:avLst/>
          </a:prstGeom>
        </p:spPr>
        <p:txBody>
          <a:bodyPr wrap="square">
            <a:spAutoFit/>
          </a:bodyPr>
          <a:lstStyle/>
          <a:p>
            <a:pPr algn="ctr"/>
            <a:r>
              <a:rPr lang="en-US" sz="1050" dirty="0">
                <a:latin typeface="Adobe Caslon Pro" pitchFamily="18" charset="0"/>
              </a:rPr>
              <a:t>Located on one of the most established streets in Daniel Island Park. A street lined with stately oaks and palm trees, this southern style home overlooks the marshlands and enjoys views all the way to the Wando River </a:t>
            </a:r>
            <a:r>
              <a:rPr lang="en-US" sz="1050" dirty="0" smtClean="0">
                <a:latin typeface="Arial"/>
                <a:cs typeface="Arial"/>
              </a:rPr>
              <a:t>·</a:t>
            </a:r>
            <a:r>
              <a:rPr lang="en-US" sz="1050" dirty="0" smtClean="0">
                <a:latin typeface="Adobe Caslon Pro" pitchFamily="18" charset="0"/>
              </a:rPr>
              <a:t> </a:t>
            </a:r>
            <a:r>
              <a:rPr lang="en-US" sz="1050" dirty="0">
                <a:latin typeface="Adobe Caslon Pro" pitchFamily="18" charset="0"/>
              </a:rPr>
              <a:t>Luxurious living begins once you step in the front door to the foyer, where you will find stunning crown molding and trim and gleaming hardwood floors </a:t>
            </a:r>
            <a:r>
              <a:rPr lang="en-US" sz="1050" dirty="0" smtClean="0">
                <a:latin typeface="Adobe Caslon Pro" pitchFamily="18" charset="0"/>
              </a:rPr>
              <a:t>· </a:t>
            </a:r>
            <a:r>
              <a:rPr lang="en-US" sz="1050" dirty="0">
                <a:latin typeface="Adobe Caslon Pro" pitchFamily="18" charset="0"/>
              </a:rPr>
              <a:t>Off the foyer is a study with built in bookshelves and cabinets and a striking coffered ceiling </a:t>
            </a:r>
            <a:r>
              <a:rPr lang="en-US" sz="1050" dirty="0" smtClean="0">
                <a:latin typeface="Adobe Caslon Pro" pitchFamily="18" charset="0"/>
              </a:rPr>
              <a:t>· </a:t>
            </a:r>
            <a:r>
              <a:rPr lang="en-US" sz="1050" dirty="0">
                <a:latin typeface="Adobe Caslon Pro" pitchFamily="18" charset="0"/>
              </a:rPr>
              <a:t>Bright and open is the theme in the state of the art kitchen featuring a gourmet kitchen series, granite countertops, a beautiful center island and an adjoining butler's pantry with glass cabinets and a wine cooler </a:t>
            </a:r>
            <a:r>
              <a:rPr lang="en-US" sz="1050" dirty="0" smtClean="0">
                <a:latin typeface="Adobe Caslon Pro" pitchFamily="18" charset="0"/>
              </a:rPr>
              <a:t>· </a:t>
            </a:r>
            <a:r>
              <a:rPr lang="en-US" sz="1050" dirty="0">
                <a:latin typeface="Adobe Caslon Pro" pitchFamily="18" charset="0"/>
              </a:rPr>
              <a:t>Great for entertaining, the kitchen opens to the breakfast room and comfortable family room where you can enjoy the fireplace, access to the screened porch and captivating views of the marsh </a:t>
            </a:r>
            <a:r>
              <a:rPr lang="en-US" sz="1050" dirty="0" smtClean="0">
                <a:latin typeface="Adobe Caslon Pro" pitchFamily="18" charset="0"/>
              </a:rPr>
              <a:t>· </a:t>
            </a:r>
            <a:r>
              <a:rPr lang="en-US" sz="1050" dirty="0">
                <a:latin typeface="Adobe Caslon Pro" pitchFamily="18" charset="0"/>
              </a:rPr>
              <a:t>On the second floor are four bedrooms that each have their own private full bath </a:t>
            </a:r>
            <a:r>
              <a:rPr lang="en-US" sz="1050" dirty="0" smtClean="0">
                <a:latin typeface="Adobe Caslon Pro" pitchFamily="18" charset="0"/>
              </a:rPr>
              <a:t>· </a:t>
            </a:r>
            <a:r>
              <a:rPr lang="en-US" sz="1050" dirty="0">
                <a:latin typeface="Adobe Caslon Pro" pitchFamily="18" charset="0"/>
              </a:rPr>
              <a:t>The expansive master suite is an idyllic retreat with its own screened porch and magnificent views of the marsh. Also featured is a walk in closet and spa tub and large separate shower </a:t>
            </a:r>
            <a:r>
              <a:rPr lang="en-US" sz="1050" dirty="0" smtClean="0">
                <a:latin typeface="Adobe Caslon Pro" pitchFamily="18" charset="0"/>
              </a:rPr>
              <a:t>· </a:t>
            </a:r>
            <a:r>
              <a:rPr lang="en-US" sz="1050" dirty="0">
                <a:latin typeface="Adobe Caslon Pro" pitchFamily="18" charset="0"/>
              </a:rPr>
              <a:t>The third floor boasts a fifth bedroom and full bath, sitting area, game room and numerous built in shelves and cabinets for additional storage space </a:t>
            </a:r>
            <a:r>
              <a:rPr lang="en-US" sz="1050" dirty="0" smtClean="0">
                <a:latin typeface="Adobe Caslon Pro" pitchFamily="18" charset="0"/>
              </a:rPr>
              <a:t>· </a:t>
            </a:r>
            <a:r>
              <a:rPr lang="en-US" sz="1050" dirty="0">
                <a:latin typeface="Adobe Caslon Pro" pitchFamily="18" charset="0"/>
              </a:rPr>
              <a:t>Under the home is ample space for at least two cars, a golf cart as well as lots of storage </a:t>
            </a:r>
            <a:r>
              <a:rPr lang="en-US" sz="1050" dirty="0" smtClean="0">
                <a:latin typeface="Adobe Caslon Pro" pitchFamily="18" charset="0"/>
              </a:rPr>
              <a:t>· </a:t>
            </a:r>
            <a:r>
              <a:rPr lang="en-US" sz="1050" dirty="0">
                <a:latin typeface="Adobe Caslon Pro" pitchFamily="18" charset="0"/>
              </a:rPr>
              <a:t>Enjoy the many birds and wildlife sightings and awe inspiring changing hues of the marsh from the comforts of the double screened porches, rear grilling deck or the lushly landscaped, fenced-in backyard. Plenty of space to build a pool </a:t>
            </a:r>
            <a:r>
              <a:rPr lang="en-US" sz="1050" dirty="0" smtClean="0">
                <a:latin typeface="Adobe Caslon Pro" pitchFamily="18" charset="0"/>
              </a:rPr>
              <a:t>· </a:t>
            </a:r>
            <a:r>
              <a:rPr lang="en-US" sz="1050" dirty="0">
                <a:latin typeface="Adobe Caslon Pro" pitchFamily="18" charset="0"/>
              </a:rPr>
              <a:t>The property includes a Daniel Island Club social club membership, plus the opportunity to upgrade to a transferable, non-recallable golf membership </a:t>
            </a:r>
            <a:r>
              <a:rPr lang="en-US" sz="1050" dirty="0" smtClean="0">
                <a:latin typeface="Adobe Caslon Pro" pitchFamily="18" charset="0"/>
              </a:rPr>
              <a:t>· </a:t>
            </a:r>
            <a:r>
              <a:rPr lang="en-US" sz="1050" dirty="0">
                <a:latin typeface="Adobe Caslon Pro" pitchFamily="18" charset="0"/>
              </a:rPr>
              <a:t>Buyer pays a one-time neighborhood enhancement fee of .5% x sales price to Daniel Island Community Fund at closing </a:t>
            </a:r>
            <a:r>
              <a:rPr lang="en-US" sz="1050" dirty="0" smtClean="0">
                <a:latin typeface="Adobe Caslon Pro" pitchFamily="18" charset="0"/>
              </a:rPr>
              <a:t>· </a:t>
            </a:r>
            <a:r>
              <a:rPr lang="en-US" sz="1050" dirty="0">
                <a:latin typeface="Adobe Caslon Pro" pitchFamily="18" charset="0"/>
              </a:rPr>
              <a:t>Daniel Island resale addendum will be required on offer to purchase </a:t>
            </a:r>
            <a:r>
              <a:rPr lang="en-US" sz="1050" dirty="0" smtClean="0">
                <a:latin typeface="Adobe Caslon Pro" pitchFamily="18" charset="0"/>
              </a:rPr>
              <a:t>· </a:t>
            </a:r>
            <a:r>
              <a:rPr lang="en-US" sz="1050" dirty="0">
                <a:latin typeface="Adobe Caslon Pro" pitchFamily="18" charset="0"/>
              </a:rPr>
              <a:t>Daniel Island resale addendum, property disclosure and community fund disclosure are attached </a:t>
            </a:r>
            <a:r>
              <a:rPr lang="en-US" sz="1050" dirty="0" smtClean="0">
                <a:latin typeface="Adobe Caslon Pro" pitchFamily="18" charset="0"/>
              </a:rPr>
              <a:t>·</a:t>
            </a:r>
            <a:endParaRPr lang="en-US" sz="1050" dirty="0">
              <a:latin typeface="Adobe Caslon Pro" pitchFamily="18" charset="0"/>
            </a:endParaRPr>
          </a:p>
        </p:txBody>
      </p:sp>
      <p:sp>
        <p:nvSpPr>
          <p:cNvPr id="3" name="Rectangle 2"/>
          <p:cNvSpPr/>
          <p:nvPr/>
        </p:nvSpPr>
        <p:spPr>
          <a:xfrm>
            <a:off x="4762" y="3500344"/>
            <a:ext cx="7772400" cy="677108"/>
          </a:xfrm>
          <a:prstGeom prst="rect">
            <a:avLst/>
          </a:prstGeom>
        </p:spPr>
        <p:txBody>
          <a:bodyPr wrap="square">
            <a:spAutoFit/>
          </a:bodyPr>
          <a:lstStyle/>
          <a:p>
            <a:pPr algn="ctr"/>
            <a:r>
              <a:rPr lang="en-US" b="1" dirty="0">
                <a:latin typeface="Trajan Pro" pitchFamily="18" charset="0"/>
                <a:cs typeface="Times New Roman" panose="02020603050405020304" pitchFamily="18" charset="0"/>
              </a:rPr>
              <a:t>225 King George </a:t>
            </a:r>
            <a:r>
              <a:rPr lang="en-US" b="1" dirty="0" smtClean="0">
                <a:latin typeface="Trajan Pro" pitchFamily="18" charset="0"/>
                <a:cs typeface="Times New Roman" panose="02020603050405020304" pitchFamily="18" charset="0"/>
              </a:rPr>
              <a:t>St – Charleston, SC</a:t>
            </a:r>
          </a:p>
          <a:p>
            <a:pPr algn="ctr"/>
            <a:r>
              <a:rPr lang="en-US" sz="1800" b="1" dirty="0">
                <a:solidFill>
                  <a:schemeClr val="bg2">
                    <a:lumMod val="50000"/>
                  </a:schemeClr>
                </a:solidFill>
                <a:latin typeface="Trajan Pro" pitchFamily="18" charset="0"/>
                <a:cs typeface="Times New Roman" panose="02020603050405020304" pitchFamily="18" charset="0"/>
              </a:rPr>
              <a:t>MLS# </a:t>
            </a:r>
            <a:r>
              <a:rPr lang="en-US" sz="1800" b="1" dirty="0" smtClean="0">
                <a:solidFill>
                  <a:schemeClr val="bg2">
                    <a:lumMod val="50000"/>
                  </a:schemeClr>
                </a:solidFill>
                <a:latin typeface="Trajan Pro" pitchFamily="18" charset="0"/>
                <a:cs typeface="Times New Roman" panose="02020603050405020304" pitchFamily="18" charset="0"/>
              </a:rPr>
              <a:t>1412550 - $1,450,000</a:t>
            </a:r>
            <a:endParaRPr lang="en-US" dirty="0">
              <a:solidFill>
                <a:schemeClr val="bg2">
                  <a:lumMod val="50000"/>
                </a:schemeClr>
              </a:solidFill>
            </a:endParaRPr>
          </a:p>
        </p:txBody>
      </p:sp>
      <p:grpSp>
        <p:nvGrpSpPr>
          <p:cNvPr id="8" name="Group 7"/>
          <p:cNvGrpSpPr/>
          <p:nvPr/>
        </p:nvGrpSpPr>
        <p:grpSpPr>
          <a:xfrm>
            <a:off x="55562" y="6705600"/>
            <a:ext cx="7670800" cy="1676400"/>
            <a:chOff x="50800" y="6477000"/>
            <a:chExt cx="7670800" cy="1676400"/>
          </a:xfrm>
        </p:grpSpPr>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800" y="6477000"/>
              <a:ext cx="2235200" cy="1676400"/>
            </a:xfrm>
            <a:prstGeom prst="rect">
              <a:avLst/>
            </a:prstGeom>
            <a:ln>
              <a:solidFill>
                <a:schemeClr val="bg2">
                  <a:lumMod val="75000"/>
                </a:schemeClr>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68600" y="6477000"/>
              <a:ext cx="2235200" cy="1676400"/>
            </a:xfrm>
            <a:prstGeom prst="rect">
              <a:avLst/>
            </a:prstGeom>
            <a:ln>
              <a:solidFill>
                <a:schemeClr val="bg2">
                  <a:lumMod val="75000"/>
                </a:schemeClr>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86400" y="6477000"/>
              <a:ext cx="2235200" cy="1676400"/>
            </a:xfrm>
            <a:prstGeom prst="rect">
              <a:avLst/>
            </a:prstGeom>
            <a:ln>
              <a:solidFill>
                <a:schemeClr val="bg2">
                  <a:lumMod val="75000"/>
                </a:schemeClr>
              </a:solidFill>
            </a:ln>
          </p:spPr>
        </p:pic>
      </p:grpSp>
    </p:spTree>
    <p:extLst>
      <p:ext uri="{BB962C8B-B14F-4D97-AF65-F5344CB8AC3E}">
        <p14:creationId xmlns:p14="http://schemas.microsoft.com/office/powerpoint/2010/main" val="19834513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411</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5</cp:revision>
  <dcterms:created xsi:type="dcterms:W3CDTF">2006-08-16T00:00:00Z</dcterms:created>
  <dcterms:modified xsi:type="dcterms:W3CDTF">2014-08-14T18:29:24Z</dcterms:modified>
</cp:coreProperties>
</file>