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62" y="-13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1"/>
            <a:ext cx="7772400" cy="5181600"/>
          </a:xfrm>
          <a:prstGeom prst="rect">
            <a:avLst/>
          </a:prstGeom>
        </p:spPr>
      </p:pic>
      <p:sp>
        <p:nvSpPr>
          <p:cNvPr id="8" name="Rectangle 7"/>
          <p:cNvSpPr/>
          <p:nvPr/>
        </p:nvSpPr>
        <p:spPr>
          <a:xfrm>
            <a:off x="1371600" y="304800"/>
            <a:ext cx="6334125" cy="584775"/>
          </a:xfrm>
          <a:prstGeom prst="rect">
            <a:avLst/>
          </a:prstGeom>
        </p:spPr>
        <p:txBody>
          <a:bodyPr wrap="square" anchor="t">
            <a:spAutoFit/>
          </a:bodyPr>
          <a:lstStyle/>
          <a:p>
            <a:pPr algn="r"/>
            <a:r>
              <a:rPr lang="en-US" sz="3200" b="1" i="1" dirty="0">
                <a:solidFill>
                  <a:schemeClr val="tx2">
                    <a:lumMod val="20000"/>
                    <a:lumOff val="80000"/>
                  </a:schemeClr>
                </a:solidFill>
                <a:effectLst>
                  <a:outerShdw blurRad="38100" dist="38100" dir="2700000" algn="tl">
                    <a:srgbClr val="000000">
                      <a:alpha val="43137"/>
                    </a:srgbClr>
                  </a:outerShdw>
                </a:effectLst>
                <a:latin typeface="Gabriola" panose="04040605051002020D02" pitchFamily="82" charset="0"/>
              </a:rPr>
              <a:t>Beautiful Listing on Daniel Island</a:t>
            </a:r>
          </a:p>
        </p:txBody>
      </p:sp>
      <p:sp>
        <p:nvSpPr>
          <p:cNvPr id="2" name="Title 1"/>
          <p:cNvSpPr>
            <a:spLocks noGrp="1"/>
          </p:cNvSpPr>
          <p:nvPr>
            <p:ph type="ctrTitle"/>
          </p:nvPr>
        </p:nvSpPr>
        <p:spPr>
          <a:xfrm>
            <a:off x="1" y="4231191"/>
            <a:ext cx="7772400" cy="950560"/>
          </a:xfrm>
          <a:gradFill flip="none" rotWithShape="1">
            <a:gsLst>
              <a:gs pos="29200">
                <a:srgbClr val="F3F2EA">
                  <a:alpha val="50000"/>
                </a:srgbClr>
              </a:gs>
              <a:gs pos="0">
                <a:schemeClr val="bg2">
                  <a:alpha val="0"/>
                </a:schemeClr>
              </a:gs>
              <a:gs pos="100000">
                <a:schemeClr val="bg1"/>
              </a:gs>
            </a:gsLst>
            <a:lin ang="5400000" scaled="1"/>
            <a:tileRect/>
          </a:gradFill>
        </p:spPr>
        <p:txBody>
          <a:bodyPr anchor="ctr">
            <a:noAutofit/>
          </a:bodyPr>
          <a:lstStyle/>
          <a:p>
            <a:pPr algn="r"/>
            <a:r>
              <a:rPr lang="en-US" sz="1500" b="1" dirty="0">
                <a:latin typeface="Georgia" panose="02040502050405020303" pitchFamily="18" charset="0"/>
                <a:cs typeface="Microsoft Sans Serif" panose="020B0604020202020204" pitchFamily="34" charset="0"/>
              </a:rPr>
              <a:t> </a:t>
            </a:r>
          </a:p>
        </p:txBody>
      </p:sp>
      <p:sp>
        <p:nvSpPr>
          <p:cNvPr id="3" name="Subtitle 2"/>
          <p:cNvSpPr>
            <a:spLocks noGrp="1"/>
          </p:cNvSpPr>
          <p:nvPr>
            <p:ph type="subTitle" idx="1"/>
          </p:nvPr>
        </p:nvSpPr>
        <p:spPr>
          <a:xfrm>
            <a:off x="1438275" y="5181600"/>
            <a:ext cx="6334125" cy="4094051"/>
          </a:xfrm>
          <a:noFill/>
        </p:spPr>
        <p:txBody>
          <a:bodyPr anchor="ctr">
            <a:noAutofit/>
          </a:bodyPr>
          <a:lstStyle/>
          <a:p>
            <a:r>
              <a:rPr lang="en-US" sz="1200" b="1" i="1" dirty="0">
                <a:solidFill>
                  <a:schemeClr val="bg1">
                    <a:lumMod val="50000"/>
                  </a:schemeClr>
                </a:solidFill>
                <a:latin typeface="Georgia" panose="02040502050405020303" pitchFamily="18" charset="0"/>
                <a:cs typeface="Microsoft Sans Serif" panose="020B0604020202020204" pitchFamily="34" charset="0"/>
              </a:rPr>
              <a:t>Easily one of the most recognized homes on Daniel Island! </a:t>
            </a:r>
          </a:p>
          <a:p>
            <a:endParaRPr lang="en-US" sz="1200" b="1" i="1" dirty="0">
              <a:solidFill>
                <a:schemeClr val="bg1">
                  <a:lumMod val="50000"/>
                </a:schemeClr>
              </a:solidFill>
              <a:latin typeface="Georgia" panose="02040502050405020303" pitchFamily="18" charset="0"/>
              <a:cs typeface="Microsoft Sans Serif" panose="020B0604020202020204" pitchFamily="34" charset="0"/>
            </a:endParaRPr>
          </a:p>
          <a:p>
            <a:r>
              <a:rPr lang="en-US" sz="1100" dirty="0">
                <a:solidFill>
                  <a:schemeClr val="bg1">
                    <a:lumMod val="50000"/>
                  </a:schemeClr>
                </a:solidFill>
                <a:latin typeface="Georgia" panose="02040502050405020303" pitchFamily="18" charset="0"/>
                <a:cs typeface="Microsoft Sans Serif" panose="020B0604020202020204" pitchFamily="34" charset="0"/>
              </a:rPr>
              <a:t>This charming coastal cottage nestled in a grove of mature trees defines curb appeal. Enjoy pond views from the large front porch and private screened-in porch. Attention to detail and custom features of the highest quality are found throughout the open floorplan which is perfect for easy living and entertaining. No expense was spared in the gourmet kitchen which includes Viking appliances, stainless steel pot rack with LED lighting, large island with Parisian fire-clay under mount sink and </a:t>
            </a:r>
            <a:r>
              <a:rPr lang="en-US" sz="1100" dirty="0" err="1">
                <a:solidFill>
                  <a:schemeClr val="bg1">
                    <a:lumMod val="50000"/>
                  </a:schemeClr>
                </a:solidFill>
                <a:latin typeface="Georgia" panose="02040502050405020303" pitchFamily="18" charset="0"/>
                <a:cs typeface="Microsoft Sans Serif" panose="020B0604020202020204" pitchFamily="34" charset="0"/>
              </a:rPr>
              <a:t>Rohl</a:t>
            </a:r>
            <a:r>
              <a:rPr lang="en-US" sz="1100" dirty="0">
                <a:solidFill>
                  <a:schemeClr val="bg1">
                    <a:lumMod val="50000"/>
                  </a:schemeClr>
                </a:solidFill>
                <a:latin typeface="Georgia" panose="02040502050405020303" pitchFamily="18" charset="0"/>
                <a:cs typeface="Microsoft Sans Serif" panose="020B0604020202020204" pitchFamily="34" charset="0"/>
              </a:rPr>
              <a:t> brass bridge faucet. Just off the family room, the enclosed sunroom provides additional room for a play area or home office. The included Murphy bed offers a great solution when extra space is needed for guests.</a:t>
            </a:r>
          </a:p>
          <a:p>
            <a:endParaRPr lang="en-US" sz="1100" dirty="0">
              <a:solidFill>
                <a:schemeClr val="bg1">
                  <a:lumMod val="50000"/>
                </a:schemeClr>
              </a:solidFill>
              <a:latin typeface="Georgia" panose="02040502050405020303" pitchFamily="18" charset="0"/>
              <a:cs typeface="Microsoft Sans Serif" panose="020B0604020202020204" pitchFamily="34" charset="0"/>
            </a:endParaRPr>
          </a:p>
          <a:p>
            <a:r>
              <a:rPr lang="en-US" sz="1100" dirty="0">
                <a:solidFill>
                  <a:schemeClr val="bg1">
                    <a:lumMod val="50000"/>
                  </a:schemeClr>
                </a:solidFill>
                <a:latin typeface="Georgia" panose="02040502050405020303" pitchFamily="18" charset="0"/>
                <a:cs typeface="Microsoft Sans Serif" panose="020B0604020202020204" pitchFamily="34" charset="0"/>
              </a:rPr>
              <a:t>Conveniently located on the first floor, the spacious master suite is complimented by a beautifully remodeled bathroom with an impressive walk-in shower. A wrapping staircase with wrought-iron balusters and vaulted ceiling leads to the second floor which includes 2 bedrooms and a full bath. The finished FROG (apartment) over the detached garage features a deck with pond view, screened porch, built-in queen bed, full kitchen, full bath and storage. This offers an additional guest suite or potential rental income. The garage also includes stunning solid wood carriage style doors, epoxy sealed concrete floor and washer/dryer for the apartment. Outdoor living is essential in the </a:t>
            </a:r>
            <a:r>
              <a:rPr lang="en-US" sz="1100" dirty="0" err="1">
                <a:solidFill>
                  <a:schemeClr val="bg1">
                    <a:lumMod val="50000"/>
                  </a:schemeClr>
                </a:solidFill>
                <a:latin typeface="Georgia" panose="02040502050405020303" pitchFamily="18" charset="0"/>
                <a:cs typeface="Microsoft Sans Serif" panose="020B0604020202020204" pitchFamily="34" charset="0"/>
              </a:rPr>
              <a:t>lowcountry</a:t>
            </a:r>
            <a:r>
              <a:rPr lang="en-US" sz="1100" dirty="0">
                <a:solidFill>
                  <a:schemeClr val="bg1">
                    <a:lumMod val="50000"/>
                  </a:schemeClr>
                </a:solidFill>
                <a:latin typeface="Georgia" panose="02040502050405020303" pitchFamily="18" charset="0"/>
                <a:cs typeface="Microsoft Sans Serif" panose="020B0604020202020204" pitchFamily="34" charset="0"/>
              </a:rPr>
              <a:t> and this home offers the perfect backyard oasis. A magazine worthy outdoor fireplace and patio is surrounded by an aluminum fence, landscape lighting and most importantly, a built-in mosquito misting system. The list of upgrades and sustainable features in this exceptional home goes on and on. Great location just a short walk or bike ride to so much of what Daniel Island has to offer. This opportunity is not to be missed!</a:t>
            </a:r>
            <a:endParaRPr lang="en-US" sz="1100" u="sng" dirty="0">
              <a:solidFill>
                <a:schemeClr val="bg1">
                  <a:lumMod val="50000"/>
                </a:schemeClr>
              </a:solidFill>
              <a:latin typeface="Georgia" panose="02040502050405020303" pitchFamily="18" charset="0"/>
              <a:cs typeface="Microsoft Sans Serif" panose="020B0604020202020204" pitchFamily="34" charset="0"/>
            </a:endParaRPr>
          </a:p>
        </p:txBody>
      </p:sp>
      <p:sp>
        <p:nvSpPr>
          <p:cNvPr id="10" name="Down Ribbon 9"/>
          <p:cNvSpPr/>
          <p:nvPr/>
        </p:nvSpPr>
        <p:spPr>
          <a:xfrm>
            <a:off x="7620000" y="-735061"/>
            <a:ext cx="4461510"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Just Listed on Daniel Island</a:t>
            </a:r>
          </a:p>
        </p:txBody>
      </p:sp>
      <p:sp>
        <p:nvSpPr>
          <p:cNvPr id="20" name="Rectangle 19"/>
          <p:cNvSpPr/>
          <p:nvPr/>
        </p:nvSpPr>
        <p:spPr>
          <a:xfrm>
            <a:off x="1438275" y="9812179"/>
            <a:ext cx="6334125"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Dodds Blvd | Mt Pleasant, SC 29464</a:t>
            </a:r>
          </a:p>
        </p:txBody>
      </p:sp>
      <p:sp>
        <p:nvSpPr>
          <p:cNvPr id="21" name="Rectangle 20"/>
          <p:cNvSpPr/>
          <p:nvPr/>
        </p:nvSpPr>
        <p:spPr>
          <a:xfrm>
            <a:off x="1438275" y="9275802"/>
            <a:ext cx="6334125"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Kimberly Jackson</a:t>
            </a:r>
          </a:p>
          <a:p>
            <a:pPr algn="ctr"/>
            <a:r>
              <a:rPr lang="en-US" sz="1400" dirty="0">
                <a:latin typeface="Georgia" panose="02040502050405020303" pitchFamily="18" charset="0"/>
              </a:rPr>
              <a:t>(843) 276-9771 | kimberly.jackson@agentownedrealty.com</a:t>
            </a:r>
            <a:endParaRPr lang="en-US" sz="1400" dirty="0">
              <a:latin typeface="Georgia" panose="02040502050405020303" pitchFamily="18" charset="0"/>
              <a:cs typeface="Microsoft Sans Serif" panose="020B0604020202020204"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675" y="76200"/>
            <a:ext cx="1371600" cy="914400"/>
          </a:xfrm>
          <a:prstGeom prst="rect">
            <a:avLst/>
          </a:prstGeom>
          <a:ln w="6350">
            <a:solidFill>
              <a:schemeClr val="bg1"/>
            </a:solidFill>
          </a:ln>
        </p:spPr>
      </p:pic>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675" y="1062567"/>
            <a:ext cx="1371600" cy="914400"/>
          </a:xfrm>
          <a:prstGeom prst="rect">
            <a:avLst/>
          </a:prstGeom>
          <a:ln w="6350">
            <a:solidFill>
              <a:schemeClr val="bg1"/>
            </a:solidFill>
          </a:ln>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6675" y="2048934"/>
            <a:ext cx="1371600" cy="914400"/>
          </a:xfrm>
          <a:prstGeom prst="rect">
            <a:avLst/>
          </a:prstGeom>
          <a:ln w="6350">
            <a:solidFill>
              <a:schemeClr val="bg1"/>
            </a:solidFill>
          </a:ln>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675" y="3035301"/>
            <a:ext cx="1371600" cy="914400"/>
          </a:xfrm>
          <a:prstGeom prst="rect">
            <a:avLst/>
          </a:prstGeom>
          <a:ln w="6350">
            <a:solidFill>
              <a:schemeClr val="bg1"/>
            </a:solidFill>
          </a:ln>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6675" y="4021668"/>
            <a:ext cx="1371600" cy="914400"/>
          </a:xfrm>
          <a:prstGeom prst="rect">
            <a:avLst/>
          </a:prstGeom>
          <a:ln w="6350">
            <a:solidFill>
              <a:schemeClr val="bg1"/>
            </a:solidFill>
          </a:ln>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6675" y="5008035"/>
            <a:ext cx="1371600" cy="914400"/>
          </a:xfrm>
          <a:prstGeom prst="rect">
            <a:avLst/>
          </a:prstGeom>
          <a:ln w="6350">
            <a:solidFill>
              <a:schemeClr val="bg1"/>
            </a:solidFill>
          </a:ln>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675" y="6980769"/>
            <a:ext cx="1371600" cy="914400"/>
          </a:xfrm>
          <a:prstGeom prst="rect">
            <a:avLst/>
          </a:prstGeom>
          <a:ln w="6350">
            <a:solidFill>
              <a:schemeClr val="bg1"/>
            </a:solidFill>
          </a:ln>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675" y="7967136"/>
            <a:ext cx="1371600" cy="914400"/>
          </a:xfrm>
          <a:prstGeom prst="rect">
            <a:avLst/>
          </a:prstGeom>
          <a:ln w="6350">
            <a:solidFill>
              <a:schemeClr val="bg1"/>
            </a:solidFill>
          </a:ln>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675" y="5994402"/>
            <a:ext cx="1371600" cy="914400"/>
          </a:xfrm>
          <a:prstGeom prst="rect">
            <a:avLst/>
          </a:prstGeom>
          <a:ln w="6350">
            <a:solidFill>
              <a:schemeClr val="bg1"/>
            </a:solidFill>
          </a:ln>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675" y="8953500"/>
            <a:ext cx="1371600" cy="1028700"/>
          </a:xfrm>
          <a:prstGeom prst="rect">
            <a:avLst/>
          </a:prstGeom>
          <a:ln w="6350">
            <a:solidFill>
              <a:schemeClr val="bg1"/>
            </a:solidFill>
          </a:ln>
        </p:spPr>
      </p:pic>
      <p:sp>
        <p:nvSpPr>
          <p:cNvPr id="4" name="Rectangle 3"/>
          <p:cNvSpPr/>
          <p:nvPr/>
        </p:nvSpPr>
        <p:spPr>
          <a:xfrm>
            <a:off x="1438275" y="4397514"/>
            <a:ext cx="6334124" cy="707886"/>
          </a:xfrm>
          <a:prstGeom prst="rect">
            <a:avLst/>
          </a:prstGeom>
        </p:spPr>
        <p:txBody>
          <a:bodyPr wrap="square">
            <a:spAutoFit/>
          </a:bodyPr>
          <a:lstStyle/>
          <a:p>
            <a:pPr algn="ctr"/>
            <a:r>
              <a:rPr lang="en-US" sz="2400" b="1" dirty="0">
                <a:latin typeface="Georgia" panose="02040502050405020303" pitchFamily="18" charset="0"/>
                <a:cs typeface="Microsoft Sans Serif" panose="020B0604020202020204" pitchFamily="34" charset="0"/>
              </a:rPr>
              <a:t>2281 Daniel Island Drive</a:t>
            </a:r>
            <a:br>
              <a:rPr lang="en-US" b="1" dirty="0">
                <a:latin typeface="Georgia" panose="02040502050405020303" pitchFamily="18" charset="0"/>
                <a:cs typeface="Microsoft Sans Serif" panose="020B0604020202020204" pitchFamily="34" charset="0"/>
              </a:rPr>
            </a:br>
            <a:r>
              <a:rPr lang="en-US" sz="1600" b="1" dirty="0">
                <a:latin typeface="Georgia" panose="02040502050405020303" pitchFamily="18" charset="0"/>
                <a:cs typeface="Microsoft Sans Serif" panose="020B0604020202020204" pitchFamily="34" charset="0"/>
              </a:rPr>
              <a:t>Charleston, SC 29492 ~ MLS# 17026648 ~ $759,900</a:t>
            </a:r>
            <a:endParaRPr lang="en-US" sz="1600" dirty="0"/>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TotalTime>
  <Words>369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2017-11-15T19:56:44Z</dcterms:modified>
</cp:coreProperties>
</file>