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74" autoAdjust="0"/>
    <p:restoredTop sz="94660"/>
  </p:normalViewPr>
  <p:slideViewPr>
    <p:cSldViewPr>
      <p:cViewPr varScale="1">
        <p:scale>
          <a:sx n="54" d="100"/>
          <a:sy n="54" d="100"/>
        </p:scale>
        <p:origin x="280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4/12/2023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4/12/2023</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t="6320" b="6320"/>
          <a:stretch/>
        </p:blipFill>
        <p:spPr>
          <a:xfrm>
            <a:off x="1573007" y="0"/>
            <a:ext cx="6656593" cy="4356107"/>
          </a:xfrm>
          <a:prstGeom prst="rect">
            <a:avLst/>
          </a:prstGeom>
          <a:ln>
            <a:noFill/>
          </a:ln>
          <a:effectLst>
            <a:softEdge rad="112500"/>
          </a:effectLst>
        </p:spPr>
      </p:pic>
      <p:sp>
        <p:nvSpPr>
          <p:cNvPr id="2" name="Title 1"/>
          <p:cNvSpPr>
            <a:spLocks noGrp="1"/>
          </p:cNvSpPr>
          <p:nvPr>
            <p:ph type="ctrTitle"/>
          </p:nvPr>
        </p:nvSpPr>
        <p:spPr>
          <a:xfrm>
            <a:off x="1573007" y="4595942"/>
            <a:ext cx="6656593" cy="726824"/>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latin typeface="Trebuchet MS" panose="020B0603020202020204" pitchFamily="34" charset="0"/>
              </a:rPr>
              <a:t>2281 Clubhouse Road</a:t>
            </a:r>
            <a:br>
              <a:rPr lang="en-US" sz="2400" cap="none" dirty="0">
                <a:ln w="10541" cmpd="sng">
                  <a:noFill/>
                  <a:prstDash val="solid"/>
                </a:ln>
                <a:solidFill>
                  <a:schemeClr val="tx1"/>
                </a:solidFill>
                <a:effectLst/>
                <a:latin typeface="Trebuchet MS" panose="020B0603020202020204" pitchFamily="34" charset="0"/>
              </a:rPr>
            </a:br>
            <a:r>
              <a:rPr lang="en-US" sz="1800" cap="none" dirty="0">
                <a:ln w="10541" cmpd="sng">
                  <a:noFill/>
                  <a:prstDash val="solid"/>
                </a:ln>
                <a:solidFill>
                  <a:schemeClr val="tx1"/>
                </a:solidFill>
                <a:effectLst/>
                <a:latin typeface="Trebuchet MS" panose="020B0603020202020204" pitchFamily="34" charset="0"/>
              </a:rPr>
              <a:t>Summerton, SC 29148 | MLS# 23003085 | $539,900</a:t>
            </a:r>
          </a:p>
        </p:txBody>
      </p:sp>
      <p:sp>
        <p:nvSpPr>
          <p:cNvPr id="17" name="Rectangle 16"/>
          <p:cNvSpPr/>
          <p:nvPr/>
        </p:nvSpPr>
        <p:spPr>
          <a:xfrm>
            <a:off x="2546985" y="8859411"/>
            <a:ext cx="3137694" cy="1077218"/>
          </a:xfrm>
          <a:prstGeom prst="rect">
            <a:avLst/>
          </a:prstGeom>
        </p:spPr>
        <p:txBody>
          <a:bodyPr wrap="square">
            <a:spAutoFit/>
          </a:bodyPr>
          <a:lstStyle/>
          <a:p>
            <a:pPr algn="ctr"/>
            <a:r>
              <a:rPr lang="en-US" dirty="0">
                <a:latin typeface="Trebuchet MS" panose="020B0603020202020204" pitchFamily="34" charset="0"/>
              </a:rPr>
              <a:t>Brandon Ray</a:t>
            </a:r>
          </a:p>
          <a:p>
            <a:pPr algn="ctr"/>
            <a:endParaRPr lang="en-US" sz="1100" dirty="0">
              <a:latin typeface="Trebuchet MS" panose="020B0603020202020204" pitchFamily="34" charset="0"/>
            </a:endParaRPr>
          </a:p>
          <a:p>
            <a:pPr algn="ctr"/>
            <a:r>
              <a:rPr lang="en-US" sz="1100" dirty="0">
                <a:latin typeface="Trebuchet MS" panose="020B0603020202020204" pitchFamily="34" charset="0"/>
              </a:rPr>
              <a:t>(843) 499-1928</a:t>
            </a:r>
          </a:p>
          <a:p>
            <a:pPr algn="ctr"/>
            <a:r>
              <a:rPr lang="en-US" sz="1100" dirty="0">
                <a:latin typeface="Trebuchet MS" panose="020B0603020202020204" pitchFamily="34" charset="0"/>
              </a:rPr>
              <a:t>brandon.ray@carolinaone.com</a:t>
            </a:r>
          </a:p>
          <a:p>
            <a:pPr algn="ctr"/>
            <a:r>
              <a:rPr lang="en-US" sz="1100" dirty="0">
                <a:latin typeface="Trebuchet MS" panose="020B0603020202020204" pitchFamily="34" charset="0"/>
              </a:rPr>
              <a:t>www.therightrayhome.com</a:t>
            </a:r>
          </a:p>
        </p:txBody>
      </p:sp>
      <p:grpSp>
        <p:nvGrpSpPr>
          <p:cNvPr id="23" name="Group 22"/>
          <p:cNvGrpSpPr/>
          <p:nvPr/>
        </p:nvGrpSpPr>
        <p:grpSpPr>
          <a:xfrm>
            <a:off x="317636" y="8965408"/>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dirty="0">
                  <a:latin typeface="Trebuchet MS" panose="020B0603020202020204" pitchFamily="34" charset="0"/>
                </a:rPr>
                <a:t>Summerville, SC 29483</a:t>
              </a:r>
            </a:p>
          </p:txBody>
        </p:sp>
      </p:grpSp>
      <p:sp>
        <p:nvSpPr>
          <p:cNvPr id="21" name="Rectangle 20"/>
          <p:cNvSpPr/>
          <p:nvPr/>
        </p:nvSpPr>
        <p:spPr>
          <a:xfrm>
            <a:off x="8429224" y="3067464"/>
            <a:ext cx="2539041" cy="1015663"/>
          </a:xfrm>
          <a:prstGeom prst="rect">
            <a:avLst/>
          </a:prstGeom>
          <a:noFill/>
          <a:effectLst/>
        </p:spPr>
        <p:txBody>
          <a:bodyPr wrap="square">
            <a:spAutoFit/>
          </a:bodyPr>
          <a:lstStyle/>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Open House</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Wednesday, 7/20</a:t>
            </a:r>
          </a:p>
          <a:p>
            <a:r>
              <a:rPr lang="en-US" b="1" i="1" dirty="0">
                <a:ln w="3175">
                  <a:solidFill>
                    <a:schemeClr val="tx1"/>
                  </a:solidFill>
                </a:ln>
                <a:solidFill>
                  <a:schemeClr val="bg1"/>
                </a:solidFill>
                <a:effectLst>
                  <a:outerShdw blurRad="38100" dist="38100" dir="2700000" algn="tl">
                    <a:srgbClr val="000000">
                      <a:alpha val="43137"/>
                    </a:srgbClr>
                  </a:outerShdw>
                </a:effectLst>
                <a:latin typeface="Trajan Pro" pitchFamily="18" charset="0"/>
              </a:rPr>
              <a:t>3-5PM</a:t>
            </a:r>
          </a:p>
        </p:txBody>
      </p:sp>
      <p:pic>
        <p:nvPicPr>
          <p:cNvPr id="25" name="Picture 24"/>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55460" y="4142322"/>
            <a:ext cx="1188720" cy="792866"/>
          </a:xfrm>
          <a:prstGeom prst="rect">
            <a:avLst/>
          </a:prstGeom>
          <a:ln>
            <a:noFill/>
          </a:ln>
          <a:effectLst/>
        </p:spPr>
      </p:pic>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55459" y="186270"/>
            <a:ext cx="1188720" cy="890454"/>
          </a:xfrm>
          <a:prstGeom prst="rect">
            <a:avLst/>
          </a:prstGeom>
          <a:ln>
            <a:noFill/>
          </a:ln>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55460" y="2213090"/>
            <a:ext cx="1188720" cy="792866"/>
          </a:xfrm>
          <a:prstGeom prst="rect">
            <a:avLst/>
          </a:prstGeom>
          <a:ln>
            <a:noFill/>
          </a:ln>
          <a:effectLst/>
        </p:spPr>
      </p:pic>
      <p:pic>
        <p:nvPicPr>
          <p:cNvPr id="29" name="Picture 28"/>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5460" y="1248474"/>
            <a:ext cx="1188720" cy="792866"/>
          </a:xfrm>
          <a:prstGeom prst="rect">
            <a:avLst/>
          </a:prstGeom>
          <a:ln>
            <a:noFill/>
          </a:ln>
          <a:effectLst/>
        </p:spPr>
      </p:pic>
      <p:sp>
        <p:nvSpPr>
          <p:cNvPr id="5" name="Rectangle 4"/>
          <p:cNvSpPr/>
          <p:nvPr/>
        </p:nvSpPr>
        <p:spPr>
          <a:xfrm>
            <a:off x="1700966" y="3200400"/>
            <a:ext cx="6400675" cy="1015663"/>
          </a:xfrm>
          <a:prstGeom prst="rect">
            <a:avLst/>
          </a:prstGeom>
        </p:spPr>
        <p:txBody>
          <a:bodyPr wrap="square">
            <a:spAutoFit/>
          </a:bodyPr>
          <a:lstStyle/>
          <a:p>
            <a: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t>Upgraded</a:t>
            </a:r>
            <a:b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br>
            <a: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t>Waterfront Home</a:t>
            </a:r>
            <a:b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br>
            <a:r>
              <a:rPr lang="en-US" b="1" i="1" dirty="0">
                <a:solidFill>
                  <a:schemeClr val="bg1"/>
                </a:solidFill>
                <a:effectLst>
                  <a:outerShdw blurRad="38100" dist="38100" dir="2700000" algn="tl">
                    <a:srgbClr val="000000">
                      <a:alpha val="43137"/>
                    </a:srgbClr>
                  </a:outerShdw>
                </a:effectLst>
                <a:latin typeface="Trajan Pro" panose="02020502050506020301" pitchFamily="18" charset="0"/>
              </a:rPr>
              <a:t>on Lake Marion! Pool!</a:t>
            </a:r>
            <a:endParaRPr lang="en-US" sz="1600" b="1" i="1" dirty="0">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11" name="Picture 10"/>
          <p:cNvPicPr>
            <a:picLocks noChangeAspect="1"/>
          </p:cNvPicPr>
          <p:nvPr/>
        </p:nvPicPr>
        <p:blipFill rotWithShape="1">
          <a:blip r:embed="rId8" cstate="print">
            <a:extLst>
              <a:ext uri="{28A0092B-C50C-407E-A947-70E740481C1C}">
                <a14:useLocalDpi xmlns:a14="http://schemas.microsoft.com/office/drawing/2010/main" val="0"/>
              </a:ext>
            </a:extLst>
          </a:blip>
          <a:srcRect l="8069" r="14086"/>
          <a:stretch/>
        </p:blipFill>
        <p:spPr>
          <a:xfrm>
            <a:off x="6787053" y="8859411"/>
            <a:ext cx="1066800" cy="978408"/>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5460" y="6071555"/>
            <a:ext cx="1188720" cy="792867"/>
          </a:xfrm>
          <a:prstGeom prst="rect">
            <a:avLst/>
          </a:prstGeom>
          <a:ln>
            <a:noFill/>
          </a:ln>
          <a:effectLst/>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55460" y="7036172"/>
            <a:ext cx="1188720" cy="792867"/>
          </a:xfrm>
          <a:prstGeom prst="rect">
            <a:avLst/>
          </a:prstGeom>
          <a:ln>
            <a:noFill/>
          </a:ln>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55460" y="8000789"/>
            <a:ext cx="1188720" cy="792867"/>
          </a:xfrm>
          <a:prstGeom prst="rect">
            <a:avLst/>
          </a:prstGeom>
          <a:ln>
            <a:noFill/>
          </a:ln>
          <a:effectLst/>
        </p:spPr>
      </p:pic>
      <p:pic>
        <p:nvPicPr>
          <p:cNvPr id="20" name="Picture 19">
            <a:extLst>
              <a:ext uri="{FF2B5EF4-FFF2-40B4-BE49-F238E27FC236}">
                <a16:creationId xmlns:a16="http://schemas.microsoft.com/office/drawing/2014/main" id="{8655F83D-A36D-4128-BF05-2A4E47B52BC5}"/>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5460" y="5106938"/>
            <a:ext cx="1188720" cy="792867"/>
          </a:xfrm>
          <a:prstGeom prst="rect">
            <a:avLst/>
          </a:prstGeom>
          <a:ln>
            <a:noFill/>
          </a:ln>
          <a:effectLst/>
        </p:spPr>
      </p:pic>
      <p:sp>
        <p:nvSpPr>
          <p:cNvPr id="3" name="Subtitle 2"/>
          <p:cNvSpPr>
            <a:spLocks noGrp="1"/>
          </p:cNvSpPr>
          <p:nvPr>
            <p:ph type="subTitle" idx="1"/>
          </p:nvPr>
        </p:nvSpPr>
        <p:spPr>
          <a:xfrm>
            <a:off x="1573007" y="5562600"/>
            <a:ext cx="6656594" cy="3200343"/>
          </a:xfrm>
        </p:spPr>
        <p:txBody>
          <a:bodyPr anchor="ctr">
            <a:noAutofit/>
          </a:bodyPr>
          <a:lstStyle/>
          <a:p>
            <a:r>
              <a:rPr lang="en-US" sz="1100" dirty="0">
                <a:latin typeface="Trebuchet MS" panose="020B0603020202020204" pitchFamily="34" charset="0"/>
              </a:rPr>
              <a:t>This stunning lakefront property is a true gem, with its spacious living areas and breathtaking views of the lake. The .91-acre lot offers plenty of space for outdoor activities, and the in-ground pool is perfect for those hot summer days. The sunroom, with its three sets of sliding doors, is the perfect place to relax and take in the stunning views of the lake. The recently updated home features a new roof, flooring, HVAC, wiring, insulation, tankless water heater, and more making it not only beautiful but energy-efficient as well. The interior of the home is just as impressive as the exterior, with its open floor plan and plenty of natural light. The living area is spacious and inviting, perfect for entertaining guests or simply relaxing after a long day. The kitchen is a cook's dream with its kitchen island, granite countertops, ample cabinet space, and eat-in area. Each of the three master bedrooms has its own </a:t>
            </a:r>
            <a:r>
              <a:rPr lang="en-US" sz="1100" dirty="0" err="1">
                <a:latin typeface="Trebuchet MS" panose="020B0603020202020204" pitchFamily="34" charset="0"/>
              </a:rPr>
              <a:t>en</a:t>
            </a:r>
            <a:r>
              <a:rPr lang="en-US" sz="1100" dirty="0">
                <a:latin typeface="Trebuchet MS" panose="020B0603020202020204" pitchFamily="34" charset="0"/>
              </a:rPr>
              <a:t>-suite, ensuring privacy and comfort for each resident.</a:t>
            </a:r>
          </a:p>
          <a:p>
            <a:endParaRPr lang="en-US" sz="1100" dirty="0">
              <a:latin typeface="Trebuchet MS" panose="020B0603020202020204" pitchFamily="34" charset="0"/>
            </a:endParaRPr>
          </a:p>
          <a:p>
            <a:r>
              <a:rPr lang="en-US" sz="1100" dirty="0">
                <a:latin typeface="Trebuchet MS" panose="020B0603020202020204" pitchFamily="34" charset="0"/>
              </a:rPr>
              <a:t>This home is perfect for a family looking for a main home, a vacation home, or even an Airbnb investment. The outdoor area is perfect for entertaining guests or just enjoying the lake views. With access to a shared dock there's plenty of opportunities for swimming, fishing, and boating.</a:t>
            </a:r>
          </a:p>
          <a:p>
            <a:endParaRPr lang="en-US" sz="1100" dirty="0">
              <a:latin typeface="Trebuchet MS" panose="020B0603020202020204" pitchFamily="34" charset="0"/>
            </a:endParaRPr>
          </a:p>
          <a:p>
            <a:r>
              <a:rPr lang="en-US" sz="1100" dirty="0">
                <a:latin typeface="Trebuchet MS" panose="020B0603020202020204" pitchFamily="34" charset="0"/>
              </a:rPr>
              <a:t>In conclusion, this lakefront property offers the perfect combination of luxury and convenience. Don't miss your chance to own this one-of-a-kind home and experience lakefront living at its finest!</a:t>
            </a:r>
          </a:p>
        </p:txBody>
      </p:sp>
      <p:pic>
        <p:nvPicPr>
          <p:cNvPr id="22" name="Picture 21">
            <a:extLst>
              <a:ext uri="{FF2B5EF4-FFF2-40B4-BE49-F238E27FC236}">
                <a16:creationId xmlns:a16="http://schemas.microsoft.com/office/drawing/2014/main" id="{E663D299-70E4-584F-6F7D-2BB15B6CD477}"/>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55460" y="3177706"/>
            <a:ext cx="1188720" cy="792866"/>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TotalTime>
  <Words>340</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2281 Clubhouse Road Summerton, SC 29148 | MLS# 23003085 | $539,900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2023-04-12T14:04:10Z</dcterms:modified>
</cp:coreProperties>
</file>