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8.jpg" ContentType="image/jpeg"/>
  <Override PartName="/ppt/media/image9.jpg" ContentType="image/jpeg"/>
  <Override PartName="/ppt/media/image10.jpg" ContentType="image/jpeg"/>
  <Override PartName="/ppt/media/image11.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Lst>
  <p:sldSz cx="7772400" cy="10064750"/>
  <p:notesSz cx="7772400" cy="100647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3036"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3406" y="3120072"/>
            <a:ext cx="6611937" cy="211359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6812" y="5636260"/>
            <a:ext cx="5445125" cy="251618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88937" y="2314892"/>
            <a:ext cx="3383756" cy="6642735"/>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6056" y="2314892"/>
            <a:ext cx="3383756" cy="6642735"/>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jpg"/><Relationship Id="rId3" Type="http://schemas.openxmlformats.org/officeDocument/2006/relationships/slideLayout" Target="../slideLayouts/slideLayout3.xml"/><Relationship Id="rId7" Type="http://schemas.openxmlformats.org/officeDocument/2006/relationships/image" Target="../media/image1.jpg"/><Relationship Id="rId12"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jpg"/><Relationship Id="rId5" Type="http://schemas.openxmlformats.org/officeDocument/2006/relationships/slideLayout" Target="../slideLayouts/slideLayout5.xml"/><Relationship Id="rId10" Type="http://schemas.openxmlformats.org/officeDocument/2006/relationships/image" Target="../media/image4.jp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97515" y="0"/>
            <a:ext cx="7679324" cy="10064318"/>
          </a:xfrm>
          <a:prstGeom prst="rect">
            <a:avLst/>
          </a:prstGeom>
        </p:spPr>
      </p:pic>
      <p:pic>
        <p:nvPicPr>
          <p:cNvPr id="17" name="bg object 17"/>
          <p:cNvPicPr/>
          <p:nvPr/>
        </p:nvPicPr>
        <p:blipFill>
          <a:blip r:embed="rId8" cstate="print"/>
          <a:stretch>
            <a:fillRect/>
          </a:stretch>
        </p:blipFill>
        <p:spPr>
          <a:xfrm>
            <a:off x="3376548" y="0"/>
            <a:ext cx="2408732" cy="1731086"/>
          </a:xfrm>
          <a:prstGeom prst="rect">
            <a:avLst/>
          </a:prstGeom>
        </p:spPr>
      </p:pic>
      <p:pic>
        <p:nvPicPr>
          <p:cNvPr id="18" name="bg object 18"/>
          <p:cNvPicPr/>
          <p:nvPr/>
        </p:nvPicPr>
        <p:blipFill>
          <a:blip r:embed="rId9" cstate="print"/>
          <a:stretch>
            <a:fillRect/>
          </a:stretch>
        </p:blipFill>
        <p:spPr>
          <a:xfrm>
            <a:off x="296036" y="2062581"/>
            <a:ext cx="7193762" cy="4104360"/>
          </a:xfrm>
          <a:prstGeom prst="rect">
            <a:avLst/>
          </a:prstGeom>
        </p:spPr>
      </p:pic>
      <p:pic>
        <p:nvPicPr>
          <p:cNvPr id="19" name="bg object 19"/>
          <p:cNvPicPr/>
          <p:nvPr/>
        </p:nvPicPr>
        <p:blipFill>
          <a:blip r:embed="rId10" cstate="print"/>
          <a:stretch>
            <a:fillRect/>
          </a:stretch>
        </p:blipFill>
        <p:spPr>
          <a:xfrm>
            <a:off x="1151254" y="6309012"/>
            <a:ext cx="443884" cy="426128"/>
          </a:xfrm>
          <a:prstGeom prst="rect">
            <a:avLst/>
          </a:prstGeom>
        </p:spPr>
      </p:pic>
      <p:pic>
        <p:nvPicPr>
          <p:cNvPr id="20" name="bg object 20"/>
          <p:cNvPicPr/>
          <p:nvPr/>
        </p:nvPicPr>
        <p:blipFill>
          <a:blip r:embed="rId11" cstate="print"/>
          <a:stretch>
            <a:fillRect/>
          </a:stretch>
        </p:blipFill>
        <p:spPr>
          <a:xfrm>
            <a:off x="2355596" y="6382918"/>
            <a:ext cx="411332" cy="298881"/>
          </a:xfrm>
          <a:prstGeom prst="rect">
            <a:avLst/>
          </a:prstGeom>
        </p:spPr>
      </p:pic>
      <p:pic>
        <p:nvPicPr>
          <p:cNvPr id="21" name="bg object 21"/>
          <p:cNvPicPr/>
          <p:nvPr/>
        </p:nvPicPr>
        <p:blipFill>
          <a:blip r:embed="rId12" cstate="print"/>
          <a:stretch>
            <a:fillRect/>
          </a:stretch>
        </p:blipFill>
        <p:spPr>
          <a:xfrm>
            <a:off x="6116828" y="6359354"/>
            <a:ext cx="337352" cy="402455"/>
          </a:xfrm>
          <a:prstGeom prst="rect">
            <a:avLst/>
          </a:prstGeom>
        </p:spPr>
      </p:pic>
      <p:pic>
        <p:nvPicPr>
          <p:cNvPr id="22" name="bg object 22"/>
          <p:cNvPicPr/>
          <p:nvPr/>
        </p:nvPicPr>
        <p:blipFill>
          <a:blip r:embed="rId13" cstate="print"/>
          <a:stretch>
            <a:fillRect/>
          </a:stretch>
        </p:blipFill>
        <p:spPr>
          <a:xfrm>
            <a:off x="5196459" y="7806410"/>
            <a:ext cx="2394012" cy="1816963"/>
          </a:xfrm>
          <a:prstGeom prst="rect">
            <a:avLst/>
          </a:prstGeom>
        </p:spPr>
      </p:pic>
      <p:sp>
        <p:nvSpPr>
          <p:cNvPr id="23" name="bg object 23"/>
          <p:cNvSpPr/>
          <p:nvPr/>
        </p:nvSpPr>
        <p:spPr>
          <a:xfrm>
            <a:off x="4955219" y="7904078"/>
            <a:ext cx="0" cy="1979930"/>
          </a:xfrm>
          <a:custGeom>
            <a:avLst/>
            <a:gdLst/>
            <a:ahLst/>
            <a:cxnLst/>
            <a:rect l="l" t="t" r="r" b="b"/>
            <a:pathLst>
              <a:path h="1979929">
                <a:moveTo>
                  <a:pt x="0" y="1979726"/>
                </a:moveTo>
                <a:lnTo>
                  <a:pt x="0" y="0"/>
                </a:lnTo>
              </a:path>
            </a:pathLst>
          </a:custGeom>
          <a:ln w="8877">
            <a:solidFill>
              <a:srgbClr val="202020"/>
            </a:solidFill>
          </a:ln>
        </p:spPr>
        <p:txBody>
          <a:bodyPr wrap="square" lIns="0" tIns="0" rIns="0" bIns="0" rtlCol="0"/>
          <a:lstStyle/>
          <a:p>
            <a:endParaRPr/>
          </a:p>
        </p:txBody>
      </p:sp>
      <p:sp>
        <p:nvSpPr>
          <p:cNvPr id="2" name="Holder 2"/>
          <p:cNvSpPr>
            <a:spLocks noGrp="1"/>
          </p:cNvSpPr>
          <p:nvPr>
            <p:ph type="title"/>
          </p:nvPr>
        </p:nvSpPr>
        <p:spPr>
          <a:xfrm>
            <a:off x="388937" y="402590"/>
            <a:ext cx="7000875" cy="161036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88937" y="2314892"/>
            <a:ext cx="7000875" cy="664273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644775" y="9360218"/>
            <a:ext cx="2489200" cy="50323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937" y="9360218"/>
            <a:ext cx="1789112" cy="50323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1/18/2025</a:t>
            </a:fld>
            <a:endParaRPr lang="en-US"/>
          </a:p>
        </p:txBody>
      </p:sp>
      <p:sp>
        <p:nvSpPr>
          <p:cNvPr id="6" name="Holder 6"/>
          <p:cNvSpPr>
            <a:spLocks noGrp="1"/>
          </p:cNvSpPr>
          <p:nvPr>
            <p:ph type="sldNum" sz="quarter" idx="7"/>
          </p:nvPr>
        </p:nvSpPr>
        <p:spPr>
          <a:xfrm>
            <a:off x="5600700" y="9360218"/>
            <a:ext cx="1789112" cy="50323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5.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CB91858-0C8F-539F-2035-DF28DC55EDBB}"/>
              </a:ext>
            </a:extLst>
          </p:cNvPr>
          <p:cNvSpPr/>
          <p:nvPr/>
        </p:nvSpPr>
        <p:spPr>
          <a:xfrm>
            <a:off x="0" y="6982155"/>
            <a:ext cx="7772400" cy="30825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p:nvPr/>
        </p:nvSpPr>
        <p:spPr>
          <a:xfrm>
            <a:off x="1907920" y="-184544"/>
            <a:ext cx="3123565" cy="3712210"/>
          </a:xfrm>
          <a:prstGeom prst="rect">
            <a:avLst/>
          </a:prstGeom>
        </p:spPr>
        <p:txBody>
          <a:bodyPr vert="horz" wrap="square" lIns="0" tIns="499745" rIns="0" bIns="0" rtlCol="0">
            <a:spAutoFit/>
          </a:bodyPr>
          <a:lstStyle/>
          <a:p>
            <a:pPr marL="264160">
              <a:lnSpc>
                <a:spcPct val="100000"/>
              </a:lnSpc>
              <a:spcBef>
                <a:spcPts val="3935"/>
              </a:spcBef>
            </a:pPr>
            <a:r>
              <a:rPr lang="en-US" sz="6300" b="1" spc="-730" dirty="0">
                <a:solidFill>
                  <a:srgbClr val="232424"/>
                </a:solidFill>
                <a:latin typeface="Times New Roman"/>
                <a:cs typeface="Times New Roman"/>
              </a:rPr>
              <a:t>JUS</a:t>
            </a:r>
            <a:endParaRPr lang="en-US" sz="6300" dirty="0">
              <a:latin typeface="Times New Roman"/>
              <a:cs typeface="Times New Roman"/>
            </a:endParaRPr>
          </a:p>
          <a:p>
            <a:pPr marL="12700">
              <a:lnSpc>
                <a:spcPct val="100000"/>
              </a:lnSpc>
              <a:spcBef>
                <a:spcPts val="1220"/>
              </a:spcBef>
            </a:pPr>
            <a:r>
              <a:rPr sz="2000" b="1" spc="-60" dirty="0">
                <a:solidFill>
                  <a:srgbClr val="161616"/>
                </a:solidFill>
                <a:latin typeface="Times New Roman"/>
                <a:cs typeface="Times New Roman"/>
              </a:rPr>
              <a:t>9714</a:t>
            </a:r>
            <a:r>
              <a:rPr sz="2000" b="1" spc="-35" dirty="0">
                <a:solidFill>
                  <a:srgbClr val="161616"/>
                </a:solidFill>
                <a:latin typeface="Times New Roman"/>
                <a:cs typeface="Times New Roman"/>
              </a:rPr>
              <a:t> </a:t>
            </a:r>
            <a:r>
              <a:rPr sz="1750" b="1" spc="-60" dirty="0">
                <a:solidFill>
                  <a:srgbClr val="161616"/>
                </a:solidFill>
                <a:latin typeface="Times New Roman"/>
                <a:cs typeface="Times New Roman"/>
              </a:rPr>
              <a:t>ROSEBERRY</a:t>
            </a:r>
            <a:r>
              <a:rPr sz="1750" b="1" spc="-25" dirty="0">
                <a:solidFill>
                  <a:srgbClr val="161616"/>
                </a:solidFill>
                <a:latin typeface="Times New Roman"/>
                <a:cs typeface="Times New Roman"/>
              </a:rPr>
              <a:t> </a:t>
            </a:r>
            <a:r>
              <a:rPr sz="1750" b="1" spc="-10" dirty="0">
                <a:solidFill>
                  <a:srgbClr val="161616"/>
                </a:solidFill>
                <a:latin typeface="Times New Roman"/>
                <a:cs typeface="Times New Roman"/>
              </a:rPr>
              <a:t>STREE</a:t>
            </a:r>
            <a:endParaRPr sz="1750" dirty="0">
              <a:latin typeface="Times New Roman"/>
              <a:cs typeface="Times New Roman"/>
            </a:endParaRPr>
          </a:p>
          <a:p>
            <a:pPr marL="755015">
              <a:lnSpc>
                <a:spcPct val="100000"/>
              </a:lnSpc>
              <a:spcBef>
                <a:spcPts val="575"/>
              </a:spcBef>
            </a:pPr>
            <a:r>
              <a:rPr sz="1650" b="1" spc="140" dirty="0">
                <a:solidFill>
                  <a:srgbClr val="1E1E1E"/>
                </a:solidFill>
                <a:latin typeface="Arial"/>
                <a:cs typeface="Arial"/>
              </a:rPr>
              <a:t>MOTIVATED</a:t>
            </a:r>
            <a:r>
              <a:rPr sz="1650" b="1" spc="105" dirty="0">
                <a:solidFill>
                  <a:srgbClr val="1E1E1E"/>
                </a:solidFill>
                <a:latin typeface="Arial"/>
                <a:cs typeface="Arial"/>
              </a:rPr>
              <a:t> </a:t>
            </a:r>
            <a:r>
              <a:rPr sz="1650" b="1" spc="-10" dirty="0">
                <a:solidFill>
                  <a:srgbClr val="1E1E1E"/>
                </a:solidFill>
                <a:latin typeface="Arial"/>
                <a:cs typeface="Arial"/>
              </a:rPr>
              <a:t>SELLER!</a:t>
            </a:r>
            <a:endParaRPr sz="1650" dirty="0">
              <a:latin typeface="Arial"/>
              <a:cs typeface="Arial"/>
            </a:endParaRPr>
          </a:p>
          <a:p>
            <a:pPr marL="283845" algn="ctr">
              <a:lnSpc>
                <a:spcPct val="100000"/>
              </a:lnSpc>
              <a:spcBef>
                <a:spcPts val="430"/>
              </a:spcBef>
            </a:pPr>
            <a:r>
              <a:rPr sz="850" i="1" spc="570" dirty="0">
                <a:solidFill>
                  <a:srgbClr val="5C5F63"/>
                </a:solidFill>
                <a:latin typeface="Times New Roman"/>
                <a:cs typeface="Times New Roman"/>
              </a:rPr>
              <a:t>/</a:t>
            </a:r>
            <a:endParaRPr sz="850" dirty="0">
              <a:latin typeface="Times New Roman"/>
              <a:cs typeface="Times New Roman"/>
            </a:endParaRPr>
          </a:p>
          <a:p>
            <a:pPr marR="426720" algn="ctr">
              <a:lnSpc>
                <a:spcPct val="100000"/>
              </a:lnSpc>
              <a:spcBef>
                <a:spcPts val="355"/>
              </a:spcBef>
            </a:pPr>
            <a:r>
              <a:rPr sz="850" i="1" spc="360" dirty="0">
                <a:solidFill>
                  <a:srgbClr val="5C5F63"/>
                </a:solidFill>
                <a:latin typeface="Times New Roman"/>
                <a:cs typeface="Times New Roman"/>
              </a:rPr>
              <a:t>7</a:t>
            </a:r>
            <a:endParaRPr sz="850" dirty="0">
              <a:latin typeface="Times New Roman"/>
              <a:cs typeface="Times New Roman"/>
            </a:endParaRPr>
          </a:p>
          <a:p>
            <a:pPr marL="995044">
              <a:lnSpc>
                <a:spcPct val="100000"/>
              </a:lnSpc>
              <a:spcBef>
                <a:spcPts val="525"/>
              </a:spcBef>
            </a:pPr>
            <a:r>
              <a:rPr sz="400" spc="295" dirty="0">
                <a:solidFill>
                  <a:srgbClr val="68685F"/>
                </a:solidFill>
                <a:latin typeface="Times New Roman"/>
                <a:cs typeface="Times New Roman"/>
              </a:rPr>
              <a:t>1/</a:t>
            </a:r>
            <a:endParaRPr sz="400" dirty="0">
              <a:latin typeface="Times New Roman"/>
              <a:cs typeface="Times New Roman"/>
            </a:endParaRPr>
          </a:p>
          <a:p>
            <a:pPr>
              <a:lnSpc>
                <a:spcPct val="100000"/>
              </a:lnSpc>
              <a:spcBef>
                <a:spcPts val="85"/>
              </a:spcBef>
            </a:pPr>
            <a:endParaRPr sz="400" dirty="0">
              <a:latin typeface="Times New Roman"/>
              <a:cs typeface="Times New Roman"/>
            </a:endParaRPr>
          </a:p>
          <a:p>
            <a:pPr marL="848994" algn="ctr">
              <a:lnSpc>
                <a:spcPct val="100000"/>
              </a:lnSpc>
            </a:pPr>
            <a:r>
              <a:rPr sz="5900" b="1" spc="665" dirty="0">
                <a:solidFill>
                  <a:srgbClr val="717778"/>
                </a:solidFill>
                <a:latin typeface="Agency FB"/>
                <a:cs typeface="Agency FB"/>
              </a:rPr>
              <a:t>ii</a:t>
            </a:r>
            <a:endParaRPr sz="5900" dirty="0">
              <a:latin typeface="Agency FB"/>
              <a:cs typeface="Agency FB"/>
            </a:endParaRPr>
          </a:p>
        </p:txBody>
      </p:sp>
      <p:sp>
        <p:nvSpPr>
          <p:cNvPr id="3" name="object 3"/>
          <p:cNvSpPr txBox="1"/>
          <p:nvPr/>
        </p:nvSpPr>
        <p:spPr>
          <a:xfrm>
            <a:off x="3615309" y="4861382"/>
            <a:ext cx="250825" cy="177800"/>
          </a:xfrm>
          <a:prstGeom prst="rect">
            <a:avLst/>
          </a:prstGeom>
        </p:spPr>
        <p:txBody>
          <a:bodyPr vert="horz" wrap="square" lIns="0" tIns="12700" rIns="0" bIns="0" rtlCol="0">
            <a:spAutoFit/>
          </a:bodyPr>
          <a:lstStyle/>
          <a:p>
            <a:pPr marL="12700">
              <a:lnSpc>
                <a:spcPct val="100000"/>
              </a:lnSpc>
              <a:spcBef>
                <a:spcPts val="100"/>
              </a:spcBef>
            </a:pPr>
            <a:r>
              <a:rPr sz="1000" spc="825" dirty="0">
                <a:solidFill>
                  <a:srgbClr val="6F6B6B"/>
                </a:solidFill>
                <a:latin typeface="Times New Roman"/>
                <a:cs typeface="Times New Roman"/>
              </a:rPr>
              <a:t>�</a:t>
            </a:r>
            <a:endParaRPr sz="1000">
              <a:latin typeface="Times New Roman"/>
              <a:cs typeface="Times New Roman"/>
            </a:endParaRPr>
          </a:p>
        </p:txBody>
      </p:sp>
      <p:sp>
        <p:nvSpPr>
          <p:cNvPr id="4" name="object 4"/>
          <p:cNvSpPr txBox="1"/>
          <p:nvPr/>
        </p:nvSpPr>
        <p:spPr>
          <a:xfrm>
            <a:off x="972819" y="6982155"/>
            <a:ext cx="805180" cy="197490"/>
          </a:xfrm>
          <a:prstGeom prst="rect">
            <a:avLst/>
          </a:prstGeom>
        </p:spPr>
        <p:txBody>
          <a:bodyPr vert="horz" wrap="square" lIns="0" tIns="12700" rIns="0" bIns="0" rtlCol="0">
            <a:spAutoFit/>
          </a:bodyPr>
          <a:lstStyle/>
          <a:p>
            <a:pPr marL="12700" algn="ctr">
              <a:lnSpc>
                <a:spcPct val="100000"/>
              </a:lnSpc>
              <a:spcBef>
                <a:spcPts val="100"/>
              </a:spcBef>
            </a:pPr>
            <a:r>
              <a:rPr lang="en-US" sz="1200" spc="-45" dirty="0">
                <a:solidFill>
                  <a:srgbClr val="1C1C1C"/>
                </a:solidFill>
                <a:latin typeface="Avenir Next LT Pro" panose="020B0504020202020204" pitchFamily="34" charset="0"/>
                <a:cs typeface="Cambria"/>
              </a:rPr>
              <a:t>$1,950,000</a:t>
            </a:r>
          </a:p>
        </p:txBody>
      </p:sp>
      <p:sp>
        <p:nvSpPr>
          <p:cNvPr id="5" name="object 5"/>
          <p:cNvSpPr txBox="1"/>
          <p:nvPr/>
        </p:nvSpPr>
        <p:spPr>
          <a:xfrm>
            <a:off x="2310383" y="6982155"/>
            <a:ext cx="514350" cy="197490"/>
          </a:xfrm>
          <a:prstGeom prst="rect">
            <a:avLst/>
          </a:prstGeom>
        </p:spPr>
        <p:txBody>
          <a:bodyPr vert="horz" wrap="square" lIns="0" tIns="12700" rIns="0" bIns="0" rtlCol="0">
            <a:spAutoFit/>
          </a:bodyPr>
          <a:lstStyle/>
          <a:p>
            <a:pPr marL="12700" algn="ctr">
              <a:lnSpc>
                <a:spcPct val="100000"/>
              </a:lnSpc>
              <a:spcBef>
                <a:spcPts val="100"/>
              </a:spcBef>
            </a:pPr>
            <a:r>
              <a:rPr lang="en-US" sz="1200" dirty="0">
                <a:solidFill>
                  <a:srgbClr val="1C1C1C"/>
                </a:solidFill>
                <a:latin typeface="Avenir Next LT Pro" panose="020B0504020202020204" pitchFamily="34" charset="0"/>
                <a:cs typeface="Myriad Pro Cond"/>
              </a:rPr>
              <a:t>5</a:t>
            </a:r>
            <a:r>
              <a:rPr sz="1200" spc="215" dirty="0">
                <a:solidFill>
                  <a:srgbClr val="1C1C1C"/>
                </a:solidFill>
                <a:latin typeface="Avenir Next LT Pro" panose="020B0504020202020204" pitchFamily="34" charset="0"/>
                <a:cs typeface="Myriad Pro Cond"/>
              </a:rPr>
              <a:t> </a:t>
            </a:r>
            <a:r>
              <a:rPr sz="1200" spc="-60" dirty="0">
                <a:solidFill>
                  <a:srgbClr val="1C1C1C"/>
                </a:solidFill>
                <a:latin typeface="Avenir Next LT Pro" panose="020B0504020202020204" pitchFamily="34" charset="0"/>
                <a:cs typeface="Cambria"/>
              </a:rPr>
              <a:t>BED</a:t>
            </a:r>
            <a:endParaRPr sz="1200" dirty="0">
              <a:latin typeface="Avenir Next LT Pro" panose="020B0504020202020204" pitchFamily="34" charset="0"/>
              <a:cs typeface="Cambria"/>
            </a:endParaRPr>
          </a:p>
        </p:txBody>
      </p:sp>
      <p:sp>
        <p:nvSpPr>
          <p:cNvPr id="6" name="object 6"/>
          <p:cNvSpPr txBox="1"/>
          <p:nvPr/>
        </p:nvSpPr>
        <p:spPr>
          <a:xfrm>
            <a:off x="3412324" y="6982155"/>
            <a:ext cx="805180" cy="197490"/>
          </a:xfrm>
          <a:prstGeom prst="rect">
            <a:avLst/>
          </a:prstGeom>
        </p:spPr>
        <p:txBody>
          <a:bodyPr vert="horz" wrap="square" lIns="0" tIns="12700" rIns="0" bIns="0" rtlCol="0">
            <a:spAutoFit/>
          </a:bodyPr>
          <a:lstStyle/>
          <a:p>
            <a:pPr marL="12700" algn="ctr">
              <a:lnSpc>
                <a:spcPct val="100000"/>
              </a:lnSpc>
              <a:spcBef>
                <a:spcPts val="100"/>
              </a:spcBef>
            </a:pPr>
            <a:r>
              <a:rPr lang="en-US" sz="1200" spc="-10" dirty="0">
                <a:solidFill>
                  <a:srgbClr val="1D1D1D"/>
                </a:solidFill>
                <a:latin typeface="Avenir Next LT Pro" panose="020B0504020202020204" pitchFamily="34" charset="0"/>
                <a:cs typeface="Verdana"/>
              </a:rPr>
              <a:t>3/2 </a:t>
            </a:r>
            <a:r>
              <a:rPr sz="1200" spc="-10" dirty="0">
                <a:solidFill>
                  <a:srgbClr val="1D1D1D"/>
                </a:solidFill>
                <a:latin typeface="Avenir Next LT Pro" panose="020B0504020202020204" pitchFamily="34" charset="0"/>
                <a:cs typeface="Verdana"/>
              </a:rPr>
              <a:t>BATH</a:t>
            </a:r>
            <a:endParaRPr sz="1200" dirty="0">
              <a:latin typeface="Avenir Next LT Pro" panose="020B0504020202020204" pitchFamily="34" charset="0"/>
              <a:cs typeface="Verdana"/>
            </a:endParaRPr>
          </a:p>
        </p:txBody>
      </p:sp>
      <p:sp>
        <p:nvSpPr>
          <p:cNvPr id="7" name="object 7"/>
          <p:cNvSpPr txBox="1"/>
          <p:nvPr/>
        </p:nvSpPr>
        <p:spPr>
          <a:xfrm>
            <a:off x="4522304" y="6982155"/>
            <a:ext cx="1040130" cy="197490"/>
          </a:xfrm>
          <a:prstGeom prst="rect">
            <a:avLst/>
          </a:prstGeom>
        </p:spPr>
        <p:txBody>
          <a:bodyPr vert="horz" wrap="square" lIns="0" tIns="12700" rIns="0" bIns="0" rtlCol="0">
            <a:spAutoFit/>
          </a:bodyPr>
          <a:lstStyle/>
          <a:p>
            <a:pPr marL="12700" algn="ctr">
              <a:lnSpc>
                <a:spcPct val="100000"/>
              </a:lnSpc>
              <a:spcBef>
                <a:spcPts val="100"/>
              </a:spcBef>
            </a:pPr>
            <a:r>
              <a:rPr lang="en-US" sz="1200" spc="-15" dirty="0">
                <a:solidFill>
                  <a:srgbClr val="1B1C1C"/>
                </a:solidFill>
                <a:latin typeface="Avenir Next LT Pro" panose="020B0504020202020204" pitchFamily="34" charset="0"/>
                <a:cs typeface="Cambria"/>
              </a:rPr>
              <a:t>4,418</a:t>
            </a:r>
            <a:r>
              <a:rPr sz="1200" spc="-65" dirty="0">
                <a:solidFill>
                  <a:srgbClr val="1B1C1C"/>
                </a:solidFill>
                <a:latin typeface="Avenir Next LT Pro" panose="020B0504020202020204" pitchFamily="34" charset="0"/>
                <a:cs typeface="Cambria"/>
              </a:rPr>
              <a:t> </a:t>
            </a:r>
            <a:r>
              <a:rPr sz="1200" spc="-45" dirty="0">
                <a:solidFill>
                  <a:srgbClr val="1B1C1C"/>
                </a:solidFill>
                <a:latin typeface="Avenir Next LT Pro" panose="020B0504020202020204" pitchFamily="34" charset="0"/>
                <a:cs typeface="Cambria"/>
              </a:rPr>
              <a:t>SQ_FT</a:t>
            </a:r>
            <a:endParaRPr sz="1200" dirty="0">
              <a:latin typeface="Avenir Next LT Pro" panose="020B0504020202020204" pitchFamily="34" charset="0"/>
              <a:cs typeface="Cambria"/>
            </a:endParaRPr>
          </a:p>
        </p:txBody>
      </p:sp>
      <p:sp>
        <p:nvSpPr>
          <p:cNvPr id="8" name="object 8"/>
          <p:cNvSpPr txBox="1"/>
          <p:nvPr/>
        </p:nvSpPr>
        <p:spPr>
          <a:xfrm>
            <a:off x="5815457" y="6982155"/>
            <a:ext cx="949960" cy="197490"/>
          </a:xfrm>
          <a:prstGeom prst="rect">
            <a:avLst/>
          </a:prstGeom>
        </p:spPr>
        <p:txBody>
          <a:bodyPr vert="horz" wrap="square" lIns="0" tIns="12700" rIns="0" bIns="0" rtlCol="0">
            <a:spAutoFit/>
          </a:bodyPr>
          <a:lstStyle/>
          <a:p>
            <a:pPr marL="12700" algn="ctr">
              <a:lnSpc>
                <a:spcPct val="100000"/>
              </a:lnSpc>
              <a:spcBef>
                <a:spcPts val="100"/>
              </a:spcBef>
            </a:pPr>
            <a:r>
              <a:rPr sz="1200" spc="-114" dirty="0">
                <a:solidFill>
                  <a:srgbClr val="1B1C1C"/>
                </a:solidFill>
                <a:latin typeface="Avenir Next LT Pro" panose="020B0504020202020204" pitchFamily="34" charset="0"/>
                <a:cs typeface="Cambria"/>
              </a:rPr>
              <a:t>0.</a:t>
            </a:r>
            <a:r>
              <a:rPr lang="en-US" sz="1200" spc="-114" dirty="0">
                <a:solidFill>
                  <a:srgbClr val="1B1C1C"/>
                </a:solidFill>
                <a:latin typeface="Avenir Next LT Pro" panose="020B0504020202020204" pitchFamily="34" charset="0"/>
                <a:cs typeface="Cambria"/>
              </a:rPr>
              <a:t>77</a:t>
            </a:r>
            <a:r>
              <a:rPr sz="1200" spc="30" dirty="0">
                <a:solidFill>
                  <a:srgbClr val="1B1C1C"/>
                </a:solidFill>
                <a:latin typeface="Avenir Next LT Pro" panose="020B0504020202020204" pitchFamily="34" charset="0"/>
                <a:cs typeface="Cambria"/>
              </a:rPr>
              <a:t> </a:t>
            </a:r>
            <a:r>
              <a:rPr sz="1200" spc="-20" dirty="0">
                <a:solidFill>
                  <a:srgbClr val="1B1C1C"/>
                </a:solidFill>
                <a:latin typeface="Avenir Next LT Pro" panose="020B0504020202020204" pitchFamily="34" charset="0"/>
                <a:cs typeface="Cambria"/>
              </a:rPr>
              <a:t>ACRES</a:t>
            </a:r>
            <a:endParaRPr sz="1200" dirty="0">
              <a:latin typeface="Avenir Next LT Pro" panose="020B0504020202020204" pitchFamily="34" charset="0"/>
              <a:cs typeface="Cambria"/>
            </a:endParaRPr>
          </a:p>
        </p:txBody>
      </p:sp>
      <p:sp>
        <p:nvSpPr>
          <p:cNvPr id="9" name="object 9"/>
          <p:cNvSpPr txBox="1"/>
          <p:nvPr/>
        </p:nvSpPr>
        <p:spPr>
          <a:xfrm>
            <a:off x="97281" y="7342708"/>
            <a:ext cx="4996815" cy="2623795"/>
          </a:xfrm>
          <a:prstGeom prst="rect">
            <a:avLst/>
          </a:prstGeom>
        </p:spPr>
        <p:txBody>
          <a:bodyPr vert="horz" wrap="square" lIns="0" tIns="12700" rIns="0" bIns="0" rtlCol="0">
            <a:spAutoFit/>
          </a:bodyPr>
          <a:lstStyle/>
          <a:p>
            <a:pPr algn="ctr">
              <a:lnSpc>
                <a:spcPct val="100000"/>
              </a:lnSpc>
              <a:spcBef>
                <a:spcPts val="100"/>
              </a:spcBef>
            </a:pPr>
            <a:r>
              <a:rPr lang="en-US" sz="800" spc="85" dirty="0">
                <a:solidFill>
                  <a:srgbClr val="1D1D1D"/>
                </a:solidFill>
                <a:latin typeface="Avenir Next LT Pro Light" panose="020B0304020202020204" pitchFamily="34" charset="0"/>
                <a:ea typeface="Calibri" panose="020F0502020204030204" pitchFamily="34" charset="0"/>
                <a:cs typeface="Calibri" panose="020F0502020204030204" pitchFamily="34" charset="0"/>
              </a:rPr>
              <a:t>Exceptional Lakefront Estate in Exclusive Ashley Harbor: Nestled in the highly sought-after, guard-gated community of Ashley Harbor, this stunning estate offers privacy, luxury, and breathtaking lakefront views. Set on one of the largest lots in the neighborhood, the property boasts lush, mature landscaping, a new dock, and serene lake access—all framed by towering grand oak trees. This completely transformed masterpiece features over 4,400 sq. ft. of living space, with 4 bedrooms plus a bonus room, 3 full baths, and 2 half baths on ¾ of an acre. Enter through a charming brick paver walkway to a welcoming front porch, where you're greeted by soaring cathedral ceilings and impeccable craftsmanship. The home showcases elegant 7.5” Chesapeake hardwood floors, a striking floor-to-ceiling stone fireplace, polished nickel hardware, and an abundance of natural light.</a:t>
            </a:r>
          </a:p>
          <a:p>
            <a:pPr algn="ctr">
              <a:lnSpc>
                <a:spcPct val="100000"/>
              </a:lnSpc>
              <a:spcBef>
                <a:spcPts val="100"/>
              </a:spcBef>
            </a:pPr>
            <a:r>
              <a:rPr lang="en-US" sz="800" spc="85" dirty="0">
                <a:solidFill>
                  <a:srgbClr val="1D1D1D"/>
                </a:solidFill>
                <a:latin typeface="Avenir Next LT Pro Light" panose="020B0304020202020204" pitchFamily="34" charset="0"/>
                <a:ea typeface="Calibri" panose="020F0502020204030204" pitchFamily="34" charset="0"/>
                <a:cs typeface="Calibri" panose="020F0502020204030204" pitchFamily="34" charset="0"/>
              </a:rPr>
              <a:t>The outdoor space is an absolute highlight, with a spacious deck extending across the entire second floor, perfect for enjoying the picturesque landscaping and tranquil lake views. Neighborhood amenities include tennis courts, a playground, kayak launches, trails, and convenient boat storage and community boat ramp provides quick access to the Ashley River, just a short golf cart ride away.</a:t>
            </a:r>
          </a:p>
          <a:p>
            <a:pPr algn="ctr">
              <a:lnSpc>
                <a:spcPct val="100000"/>
              </a:lnSpc>
              <a:spcBef>
                <a:spcPts val="100"/>
              </a:spcBef>
            </a:pPr>
            <a:r>
              <a:rPr lang="en-US" sz="800" spc="85" dirty="0">
                <a:solidFill>
                  <a:srgbClr val="1D1D1D"/>
                </a:solidFill>
                <a:latin typeface="Avenir Next LT Pro Light" panose="020B0304020202020204" pitchFamily="34" charset="0"/>
                <a:ea typeface="Calibri" panose="020F0502020204030204" pitchFamily="34" charset="0"/>
                <a:cs typeface="Calibri" panose="020F0502020204030204" pitchFamily="34" charset="0"/>
              </a:rPr>
              <a:t>This home offers the rare opportunity to own a one-of-a-kind estate in a private, tranquil setting while being just 10 minutes from downtown Charleston and the Charleston International Airport. Located within the Orange Grove Charter school preferred district, this home provides unparalleled luxury living with easy access to everything West Ashley has to </a:t>
            </a:r>
            <a:r>
              <a:rPr lang="en-US" sz="800" spc="85">
                <a:solidFill>
                  <a:srgbClr val="1D1D1D"/>
                </a:solidFill>
                <a:latin typeface="Avenir Next LT Pro Light" panose="020B0304020202020204" pitchFamily="34" charset="0"/>
                <a:ea typeface="Calibri" panose="020F0502020204030204" pitchFamily="34" charset="0"/>
                <a:cs typeface="Calibri" panose="020F0502020204030204" pitchFamily="34" charset="0"/>
              </a:rPr>
              <a:t>offer.</a:t>
            </a:r>
            <a:endParaRPr lang="en-US" sz="800" spc="85" dirty="0">
              <a:solidFill>
                <a:srgbClr val="1D1D1D"/>
              </a:solidFill>
              <a:latin typeface="Avenir Next LT Pro Light" panose="020B0304020202020204" pitchFamily="34" charset="0"/>
              <a:ea typeface="Calibri" panose="020F0502020204030204" pitchFamily="34" charset="0"/>
              <a:cs typeface="Calibri" panose="020F0502020204030204" pitchFamily="34" charset="0"/>
            </a:endParaRPr>
          </a:p>
        </p:txBody>
      </p:sp>
      <p:sp>
        <p:nvSpPr>
          <p:cNvPr id="10" name="object 10"/>
          <p:cNvSpPr txBox="1"/>
          <p:nvPr/>
        </p:nvSpPr>
        <p:spPr>
          <a:xfrm>
            <a:off x="5692775" y="9644583"/>
            <a:ext cx="1383665" cy="170180"/>
          </a:xfrm>
          <a:prstGeom prst="rect">
            <a:avLst/>
          </a:prstGeom>
        </p:spPr>
        <p:txBody>
          <a:bodyPr vert="horz" wrap="square" lIns="0" tIns="12700" rIns="0" bIns="0" rtlCol="0">
            <a:spAutoFit/>
          </a:bodyPr>
          <a:lstStyle/>
          <a:p>
            <a:pPr marL="12700">
              <a:lnSpc>
                <a:spcPct val="100000"/>
              </a:lnSpc>
              <a:spcBef>
                <a:spcPts val="100"/>
              </a:spcBef>
            </a:pPr>
            <a:r>
              <a:rPr sz="950" spc="175" dirty="0">
                <a:solidFill>
                  <a:srgbClr val="2B2B2B"/>
                </a:solidFill>
                <a:latin typeface="Calibri"/>
                <a:cs typeface="Calibri"/>
              </a:rPr>
              <a:t>SCOTT</a:t>
            </a:r>
            <a:r>
              <a:rPr sz="950" spc="140" dirty="0">
                <a:solidFill>
                  <a:srgbClr val="2B2B2B"/>
                </a:solidFill>
                <a:latin typeface="Calibri"/>
                <a:cs typeface="Calibri"/>
              </a:rPr>
              <a:t> </a:t>
            </a:r>
            <a:r>
              <a:rPr sz="950" spc="125" dirty="0">
                <a:solidFill>
                  <a:srgbClr val="2B2B2B"/>
                </a:solidFill>
                <a:latin typeface="Calibri"/>
                <a:cs typeface="Calibri"/>
              </a:rPr>
              <a:t>BASKIN</a:t>
            </a:r>
            <a:r>
              <a:rPr sz="950" spc="105" dirty="0">
                <a:solidFill>
                  <a:srgbClr val="2B2B2B"/>
                </a:solidFill>
                <a:latin typeface="Calibri"/>
                <a:cs typeface="Calibri"/>
              </a:rPr>
              <a:t> </a:t>
            </a:r>
            <a:r>
              <a:rPr sz="950" spc="145" dirty="0">
                <a:solidFill>
                  <a:srgbClr val="2B2B2B"/>
                </a:solidFill>
                <a:latin typeface="Calibri"/>
                <a:cs typeface="Calibri"/>
              </a:rPr>
              <a:t>TEAM</a:t>
            </a:r>
            <a:endParaRPr sz="950">
              <a:latin typeface="Calibri"/>
              <a:cs typeface="Calibri"/>
            </a:endParaRPr>
          </a:p>
        </p:txBody>
      </p:sp>
      <p:sp>
        <p:nvSpPr>
          <p:cNvPr id="14" name="Rectangle 13">
            <a:extLst>
              <a:ext uri="{FF2B5EF4-FFF2-40B4-BE49-F238E27FC236}">
                <a16:creationId xmlns:a16="http://schemas.microsoft.com/office/drawing/2014/main" id="{E5065A8D-C081-2EAE-7E44-87FC868F26D5}"/>
              </a:ext>
            </a:extLst>
          </p:cNvPr>
          <p:cNvSpPr/>
          <p:nvPr/>
        </p:nvSpPr>
        <p:spPr>
          <a:xfrm>
            <a:off x="0" y="0"/>
            <a:ext cx="7772400" cy="61597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0F77512-AD66-5D29-F840-7C09AA8FB26D}"/>
              </a:ext>
            </a:extLst>
          </p:cNvPr>
          <p:cNvSpPr txBox="1"/>
          <p:nvPr/>
        </p:nvSpPr>
        <p:spPr>
          <a:xfrm>
            <a:off x="1025484" y="1468356"/>
            <a:ext cx="5721438" cy="369332"/>
          </a:xfrm>
          <a:prstGeom prst="rect">
            <a:avLst/>
          </a:prstGeom>
          <a:noFill/>
        </p:spPr>
        <p:txBody>
          <a:bodyPr wrap="none" rtlCol="0">
            <a:spAutoFit/>
          </a:bodyPr>
          <a:lstStyle/>
          <a:p>
            <a:pPr algn="ctr"/>
            <a:r>
              <a:rPr lang="en-US" dirty="0">
                <a:latin typeface="Avenir Next LT Pro" panose="020B0504020202020204" pitchFamily="34" charset="0"/>
              </a:rPr>
              <a:t>2281 Portside Way | Ashley Harbor | MLS# 25001394</a:t>
            </a:r>
          </a:p>
        </p:txBody>
      </p:sp>
      <p:sp>
        <p:nvSpPr>
          <p:cNvPr id="13" name="TextBox 12">
            <a:extLst>
              <a:ext uri="{FF2B5EF4-FFF2-40B4-BE49-F238E27FC236}">
                <a16:creationId xmlns:a16="http://schemas.microsoft.com/office/drawing/2014/main" id="{03E0B940-AF1D-8DEC-DAED-824AA5D261BD}"/>
              </a:ext>
            </a:extLst>
          </p:cNvPr>
          <p:cNvSpPr txBox="1"/>
          <p:nvPr/>
        </p:nvSpPr>
        <p:spPr>
          <a:xfrm>
            <a:off x="746559" y="-101182"/>
            <a:ext cx="6279283" cy="1569660"/>
          </a:xfrm>
          <a:prstGeom prst="rect">
            <a:avLst/>
          </a:prstGeom>
          <a:noFill/>
        </p:spPr>
        <p:txBody>
          <a:bodyPr wrap="none" rtlCol="0">
            <a:spAutoFit/>
          </a:bodyPr>
          <a:lstStyle/>
          <a:p>
            <a:r>
              <a:rPr lang="en-US" sz="9600" dirty="0">
                <a:latin typeface="P22 Marcel Script Pro" panose="02000000000000000000" pitchFamily="50" charset="0"/>
              </a:rPr>
              <a:t>New Luxury Listing</a:t>
            </a:r>
          </a:p>
        </p:txBody>
      </p:sp>
      <p:pic>
        <p:nvPicPr>
          <p:cNvPr id="16" name="Picture 15">
            <a:extLst>
              <a:ext uri="{FF2B5EF4-FFF2-40B4-BE49-F238E27FC236}">
                <a16:creationId xmlns:a16="http://schemas.microsoft.com/office/drawing/2014/main" id="{0BB338C7-2BE5-A6C4-9C54-5EF42D11576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692775" y="7342708"/>
            <a:ext cx="1383665" cy="1355992"/>
          </a:xfrm>
          <a:prstGeom prst="ellipse">
            <a:avLst/>
          </a:prstGeom>
        </p:spPr>
      </p:pic>
      <p:pic>
        <p:nvPicPr>
          <p:cNvPr id="18" name="Picture 17">
            <a:extLst>
              <a:ext uri="{FF2B5EF4-FFF2-40B4-BE49-F238E27FC236}">
                <a16:creationId xmlns:a16="http://schemas.microsoft.com/office/drawing/2014/main" id="{9A0BA4D6-1048-23EE-315A-36DF33180EAA}"/>
              </a:ext>
            </a:extLst>
          </p:cNvPr>
          <p:cNvPicPr>
            <a:picLocks noChangeAspect="1"/>
          </p:cNvPicPr>
          <p:nvPr/>
        </p:nvPicPr>
        <p:blipFill>
          <a:blip r:embed="rId3">
            <a:extLst>
              <a:ext uri="{28A0092B-C50C-407E-A947-70E740481C1C}">
                <a14:useLocalDpi xmlns:a14="http://schemas.microsoft.com/office/drawing/2010/main" val="0"/>
              </a:ext>
            </a:extLst>
          </a:blip>
          <a:srcRect l="81" t="31756" r="-81" b="12038"/>
          <a:stretch/>
        </p:blipFill>
        <p:spPr>
          <a:xfrm>
            <a:off x="310609" y="2060574"/>
            <a:ext cx="7162831" cy="2683995"/>
          </a:xfrm>
          <a:prstGeom prst="rect">
            <a:avLst/>
          </a:prstGeom>
        </p:spPr>
      </p:pic>
      <p:pic>
        <p:nvPicPr>
          <p:cNvPr id="20" name="Picture 19">
            <a:extLst>
              <a:ext uri="{FF2B5EF4-FFF2-40B4-BE49-F238E27FC236}">
                <a16:creationId xmlns:a16="http://schemas.microsoft.com/office/drawing/2014/main" id="{52944B89-E416-EDC3-3BB9-717E67B395F6}"/>
              </a:ext>
            </a:extLst>
          </p:cNvPr>
          <p:cNvPicPr>
            <a:picLocks noChangeAspect="1"/>
          </p:cNvPicPr>
          <p:nvPr/>
        </p:nvPicPr>
        <p:blipFill>
          <a:blip r:embed="rId4" cstate="print">
            <a:extLst>
              <a:ext uri="{28A0092B-C50C-407E-A947-70E740481C1C}">
                <a14:useLocalDpi xmlns:a14="http://schemas.microsoft.com/office/drawing/2010/main" val="0"/>
              </a:ext>
            </a:extLst>
          </a:blip>
          <a:srcRect t="21350" b="21350"/>
          <a:stretch/>
        </p:blipFill>
        <p:spPr>
          <a:xfrm>
            <a:off x="310610" y="4803776"/>
            <a:ext cx="3549682" cy="1355992"/>
          </a:xfrm>
          <a:prstGeom prst="rect">
            <a:avLst/>
          </a:prstGeom>
        </p:spPr>
      </p:pic>
      <p:pic>
        <p:nvPicPr>
          <p:cNvPr id="22" name="Picture 21">
            <a:extLst>
              <a:ext uri="{FF2B5EF4-FFF2-40B4-BE49-F238E27FC236}">
                <a16:creationId xmlns:a16="http://schemas.microsoft.com/office/drawing/2014/main" id="{6CD57CCC-2883-41E4-0FA4-1994BCA4D9F5}"/>
              </a:ext>
            </a:extLst>
          </p:cNvPr>
          <p:cNvPicPr>
            <a:picLocks noChangeAspect="1"/>
          </p:cNvPicPr>
          <p:nvPr/>
        </p:nvPicPr>
        <p:blipFill>
          <a:blip r:embed="rId5" cstate="print">
            <a:extLst>
              <a:ext uri="{28A0092B-C50C-407E-A947-70E740481C1C}">
                <a14:useLocalDpi xmlns:a14="http://schemas.microsoft.com/office/drawing/2010/main" val="0"/>
              </a:ext>
            </a:extLst>
          </a:blip>
          <a:srcRect l="-251" t="29767" r="251" b="13119"/>
          <a:stretch/>
        </p:blipFill>
        <p:spPr>
          <a:xfrm>
            <a:off x="3912109" y="4803776"/>
            <a:ext cx="3561332" cy="1355992"/>
          </a:xfrm>
          <a:prstGeom prst="rect">
            <a:avLst/>
          </a:prstGeom>
        </p:spPr>
      </p:pic>
      <p:sp>
        <p:nvSpPr>
          <p:cNvPr id="23" name="TextBox 22">
            <a:extLst>
              <a:ext uri="{FF2B5EF4-FFF2-40B4-BE49-F238E27FC236}">
                <a16:creationId xmlns:a16="http://schemas.microsoft.com/office/drawing/2014/main" id="{8E963D94-297E-692C-B7CC-F9E87F5D3506}"/>
              </a:ext>
            </a:extLst>
          </p:cNvPr>
          <p:cNvSpPr txBox="1"/>
          <p:nvPr/>
        </p:nvSpPr>
        <p:spPr>
          <a:xfrm>
            <a:off x="5181601" y="8842375"/>
            <a:ext cx="2493518" cy="1046440"/>
          </a:xfrm>
          <a:prstGeom prst="rect">
            <a:avLst/>
          </a:prstGeom>
          <a:solidFill>
            <a:schemeClr val="bg1"/>
          </a:solidFill>
        </p:spPr>
        <p:txBody>
          <a:bodyPr wrap="square" rtlCol="0">
            <a:spAutoFit/>
          </a:bodyPr>
          <a:lstStyle/>
          <a:p>
            <a:pPr algn="ctr"/>
            <a:r>
              <a:rPr lang="en-US" sz="2800" b="1" dirty="0">
                <a:latin typeface="Rastanty Cortez" panose="02000506000000020003" pitchFamily="2" charset="0"/>
              </a:rPr>
              <a:t>Scott Baskin</a:t>
            </a:r>
          </a:p>
          <a:p>
            <a:pPr algn="ctr"/>
            <a:r>
              <a:rPr lang="en-US" sz="1400" dirty="0">
                <a:latin typeface="Avenir Next LT Pro Light" panose="020B0304020202020204" pitchFamily="34" charset="0"/>
                <a:ea typeface="Calibri" panose="020F0502020204030204" pitchFamily="34" charset="0"/>
                <a:cs typeface="Calibri" panose="020F0502020204030204" pitchFamily="34" charset="0"/>
              </a:rPr>
              <a:t>THE SCOTT BASKIN TEAM</a:t>
            </a:r>
          </a:p>
          <a:p>
            <a:pPr algn="ctr"/>
            <a:r>
              <a:rPr lang="en-US" sz="1000" dirty="0">
                <a:latin typeface="Avenir Next LT Pro" panose="020B0504020202020204" pitchFamily="34" charset="0"/>
                <a:ea typeface="Calibri" panose="020F0502020204030204" pitchFamily="34" charset="0"/>
                <a:cs typeface="Calibri" panose="020F0502020204030204" pitchFamily="34" charset="0"/>
              </a:rPr>
              <a:t>843-324-4139</a:t>
            </a:r>
          </a:p>
          <a:p>
            <a:pPr algn="ctr"/>
            <a:r>
              <a:rPr lang="en-US" sz="1000" dirty="0">
                <a:latin typeface="Avenir Next LT Pro" panose="020B0504020202020204" pitchFamily="34" charset="0"/>
                <a:ea typeface="Calibri" panose="020F0502020204030204" pitchFamily="34" charset="0"/>
                <a:cs typeface="Calibri" panose="020F0502020204030204" pitchFamily="34" charset="0"/>
              </a:rPr>
              <a:t>scott@explorecharlestonrealestate.com</a:t>
            </a:r>
          </a:p>
        </p:txBody>
      </p:sp>
      <p:cxnSp>
        <p:nvCxnSpPr>
          <p:cNvPr id="26" name="Straight Connector 25">
            <a:extLst>
              <a:ext uri="{FF2B5EF4-FFF2-40B4-BE49-F238E27FC236}">
                <a16:creationId xmlns:a16="http://schemas.microsoft.com/office/drawing/2014/main" id="{82185992-597A-6177-4678-57D8EF2E316D}"/>
              </a:ext>
            </a:extLst>
          </p:cNvPr>
          <p:cNvCxnSpPr/>
          <p:nvPr/>
        </p:nvCxnSpPr>
        <p:spPr>
          <a:xfrm>
            <a:off x="5181600" y="7562637"/>
            <a:ext cx="0" cy="2304623"/>
          </a:xfrm>
          <a:prstGeom prst="line">
            <a:avLst/>
          </a:prstGeom>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8C116436-65F9-7B6E-0ABD-E389E40F9B70}"/>
              </a:ext>
            </a:extLst>
          </p:cNvPr>
          <p:cNvSpPr txBox="1"/>
          <p:nvPr/>
        </p:nvSpPr>
        <p:spPr>
          <a:xfrm>
            <a:off x="1771677" y="1884639"/>
            <a:ext cx="4229043" cy="307777"/>
          </a:xfrm>
          <a:prstGeom prst="rect">
            <a:avLst/>
          </a:prstGeom>
          <a:solidFill>
            <a:schemeClr val="accent5"/>
          </a:solidFill>
        </p:spPr>
        <p:txBody>
          <a:bodyPr wrap="none" rtlCol="0">
            <a:spAutoFit/>
          </a:bodyPr>
          <a:lstStyle/>
          <a:p>
            <a:pPr algn="ctr"/>
            <a:r>
              <a:rPr lang="en-US" sz="1400" b="1" dirty="0">
                <a:solidFill>
                  <a:schemeClr val="bg1"/>
                </a:solidFill>
                <a:latin typeface="Avenir Next LT Pro" panose="020B0504020202020204" pitchFamily="34" charset="0"/>
              </a:rPr>
              <a:t>SCHEDULE YOUR PRIVATE SHOWING TODAY!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TotalTime>
  <Words>343</Words>
  <Application>Microsoft Office PowerPoint</Application>
  <PresentationFormat>Custom</PresentationFormat>
  <Paragraphs>25</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Agency FB</vt:lpstr>
      <vt:lpstr>Arial</vt:lpstr>
      <vt:lpstr>Avenir Next LT Pro</vt:lpstr>
      <vt:lpstr>Avenir Next LT Pro Light</vt:lpstr>
      <vt:lpstr>Calibri</vt:lpstr>
      <vt:lpstr>P22 Marcel Script Pro</vt:lpstr>
      <vt:lpstr>Rastanty Cortez</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 Thomas Price</cp:lastModifiedBy>
  <cp:revision>9</cp:revision>
  <dcterms:created xsi:type="dcterms:W3CDTF">2024-10-10T14:14:31Z</dcterms:created>
  <dcterms:modified xsi:type="dcterms:W3CDTF">2025-01-18T16:16:14Z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2022-07-25T00:00:00Z</vt:filetime>
  </property>
  <property fmtid="{D5CDD505-2E9C-101B-9397-08002B2CF9AE}" pid="3" name="Creator">
    <vt:lpwstr>Adobe Acrobat 22.1</vt:lpwstr>
  </property>
  <property fmtid="{D5CDD505-2E9C-101B-9397-08002B2CF9AE}" pid="4" name="LastSaved">
    <vt:filetime>2024-10-10T00:00:00Z</vt:filetime>
  </property>
  <property fmtid="{D5CDD505-2E9C-101B-9397-08002B2CF9AE}" pid="5" name="Producer">
    <vt:lpwstr>Adobe Acrobat 22.1 Image Conversion Plug-in</vt:lpwstr>
  </property>
</Properties>
</file>