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336" y="27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500"/>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500"/>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3/10/2020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jpeg"/><Relationship Id="rId3" Type="http://schemas.openxmlformats.org/officeDocument/2006/relationships/hyperlink" Target="mailto:paige@mattoneillteam.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mailto:ben@mattoneillteam.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39575"/>
            <a:ext cx="8229600" cy="463095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1061357" y="0"/>
            <a:ext cx="6106886" cy="6585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14" dirty="0">
              <a:solidFill>
                <a:schemeClr val="bg2">
                  <a:lumMod val="50000"/>
                </a:schemeClr>
              </a:solidFill>
              <a:latin typeface="Palatino Linotype" panose="02040502050505030304" pitchFamily="18" charset="0"/>
            </a:endParaRPr>
          </a:p>
        </p:txBody>
      </p:sp>
      <p:sp>
        <p:nvSpPr>
          <p:cNvPr id="4" name="Rectangle 3"/>
          <p:cNvSpPr/>
          <p:nvPr/>
        </p:nvSpPr>
        <p:spPr>
          <a:xfrm>
            <a:off x="0" y="3756133"/>
            <a:ext cx="8229600" cy="9144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800" dirty="0">
                <a:solidFill>
                  <a:schemeClr val="bg2">
                    <a:lumMod val="50000"/>
                  </a:schemeClr>
                </a:solidFill>
                <a:latin typeface="Palatino Linotype" panose="02040502050505030304" pitchFamily="18" charset="0"/>
              </a:rPr>
              <a:t>228 Furman Farm Place</a:t>
            </a:r>
            <a:br>
              <a:rPr lang="en-US" sz="2400" dirty="0">
                <a:solidFill>
                  <a:schemeClr val="bg2">
                    <a:lumMod val="50000"/>
                  </a:schemeClr>
                </a:solidFill>
                <a:latin typeface="Palatino Linotype" panose="02040502050505030304" pitchFamily="18" charset="0"/>
              </a:rPr>
            </a:br>
            <a:r>
              <a:rPr lang="de-DE" sz="1800" dirty="0">
                <a:solidFill>
                  <a:schemeClr val="bg2">
                    <a:lumMod val="50000"/>
                  </a:schemeClr>
                </a:solidFill>
                <a:latin typeface="Palatino Linotype" panose="02040502050505030304" pitchFamily="18" charset="0"/>
              </a:rPr>
              <a:t>Daniel Island, SC 29492 ~ MLS# 20006300 ~ $1,750,000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1061357" y="-419100"/>
            <a:ext cx="6106886" cy="394595"/>
          </a:xfrm>
          <a:prstGeom prst="rect">
            <a:avLst/>
          </a:prstGeom>
        </p:spPr>
        <p:txBody>
          <a:bodyPr wrap="square">
            <a:spAutoFit/>
          </a:bodyPr>
          <a:lstStyle/>
          <a:p>
            <a:pPr algn="ctr"/>
            <a:r>
              <a:rPr lang="en-US" sz="1964"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1964"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692207" y="1391851"/>
            <a:ext cx="179614" cy="282971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238126" y="9543408"/>
            <a:ext cx="3427639"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1790700" y="96188"/>
            <a:ext cx="6210300" cy="479234"/>
          </a:xfrm>
          <a:prstGeom prst="rect">
            <a:avLst/>
          </a:prstGeom>
        </p:spPr>
        <p:txBody>
          <a:bodyPr wrap="square">
            <a:spAutoFit/>
          </a:bodyPr>
          <a:lstStyle/>
          <a:p>
            <a:pPr algn="r"/>
            <a:r>
              <a:rPr lang="en-US" sz="2514" b="1" i="1" dirty="0">
                <a:ln w="3175">
                  <a:noFill/>
                </a:ln>
                <a:solidFill>
                  <a:schemeClr val="bg1"/>
                </a:solidFill>
                <a:latin typeface="Palatino Linotype" panose="02040502050505030304" pitchFamily="18" charset="0"/>
                <a:cs typeface="Times New Roman" panose="02020603050405020304" pitchFamily="18" charset="0"/>
              </a:rPr>
              <a:t>Custom Golf Course Beauty</a:t>
            </a:r>
          </a:p>
        </p:txBody>
      </p:sp>
      <p:sp>
        <p:nvSpPr>
          <p:cNvPr id="8" name="Rectangle 7"/>
          <p:cNvSpPr/>
          <p:nvPr/>
        </p:nvSpPr>
        <p:spPr>
          <a:xfrm>
            <a:off x="238125" y="6085915"/>
            <a:ext cx="7754713" cy="2123658"/>
          </a:xfrm>
          <a:prstGeom prst="rect">
            <a:avLst/>
          </a:prstGeom>
        </p:spPr>
        <p:txBody>
          <a:bodyPr wrap="square" numCol="1" anchor="ctr">
            <a:spAutoFit/>
          </a:bodyPr>
          <a:lstStyle/>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This stunning custom home, with unobstructed views of the Ralston Golf Course on Daniel Island, is truly a sight to be seen! Mature landscaping and a full front porch welcome you to this magnificent home. The home's layout is the perfect blend of form and function lending itself to luxurious, comfortable living for everyday, while also the perfect home for entertaining. Inside you'll find gorgeous walnut floors, an abundance of natural light, custom trim work &amp; moldings throughout the home, and an elevator that services 2 floors and garage. The perfectly designed chef's kitchen includes stainless steel appliances, quartz counter tops, walk-in pantry, Butler's pantry with wine fridge &amp; ice maker, center island with breakfast bar seating, and eat-in breakfast room. The master suite on the main floor boasts two oversized walk-in closets, and an </a:t>
            </a:r>
            <a:r>
              <a:rPr lang="en-US" sz="1200" dirty="0" err="1">
                <a:solidFill>
                  <a:schemeClr val="bg2">
                    <a:lumMod val="25000"/>
                  </a:schemeClr>
                </a:solidFill>
                <a:latin typeface="Palatino Linotype" panose="02040502050505030304" pitchFamily="18" charset="0"/>
                <a:cs typeface="Times New Roman" panose="02020603050405020304" pitchFamily="18" charset="0"/>
              </a:rPr>
              <a:t>ensuite</a:t>
            </a:r>
            <a:r>
              <a:rPr lang="en-US" sz="1200" dirty="0">
                <a:solidFill>
                  <a:schemeClr val="bg2">
                    <a:lumMod val="25000"/>
                  </a:schemeClr>
                </a:solidFill>
                <a:latin typeface="Palatino Linotype" panose="02040502050505030304" pitchFamily="18" charset="0"/>
                <a:cs typeface="Times New Roman" panose="02020603050405020304" pitchFamily="18" charset="0"/>
              </a:rPr>
              <a:t> bath with dual vanities, oversized walk-in shower, soaking tub, and heated floors. Upstairs you'll find 3 large bedrooms, a media room/office, and an oversized walk-in storage area. Two exterior rear porches and a patio overlooking the golf course complete this spectacular home!</a:t>
            </a:r>
            <a:endParaRPr lang="en-US" sz="1200" u="sng"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6" name="Rectangle 5"/>
          <p:cNvSpPr/>
          <p:nvPr/>
        </p:nvSpPr>
        <p:spPr>
          <a:xfrm>
            <a:off x="8409214" y="7711112"/>
            <a:ext cx="3053443" cy="285784"/>
          </a:xfrm>
          <a:prstGeom prst="rect">
            <a:avLst/>
          </a:prstGeom>
        </p:spPr>
        <p:txBody>
          <a:bodyPr>
            <a:spAutoFit/>
          </a:bodyPr>
          <a:lstStyle/>
          <a:p>
            <a:pPr algn="ctr"/>
            <a:r>
              <a:rPr lang="en-US" sz="1257" b="1" i="1" dirty="0">
                <a:latin typeface="Palatino Linotype" panose="02040502050505030304" pitchFamily="18" charset="0"/>
              </a:rPr>
              <a:t>Book your viewing today!</a:t>
            </a:r>
          </a:p>
        </p:txBody>
      </p:sp>
      <p:sp>
        <p:nvSpPr>
          <p:cNvPr id="11" name="Rectangle 10"/>
          <p:cNvSpPr/>
          <p:nvPr/>
        </p:nvSpPr>
        <p:spPr>
          <a:xfrm>
            <a:off x="4563838" y="9479622"/>
            <a:ext cx="3429000" cy="584775"/>
          </a:xfrm>
          <a:prstGeom prst="rect">
            <a:avLst/>
          </a:prstGeom>
        </p:spPr>
        <p:txBody>
          <a:bodyPr wrap="square" anchor="ctr">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4"/>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9" name="Picture 18">
            <a:extLst>
              <a:ext uri="{FF2B5EF4-FFF2-40B4-BE49-F238E27FC236}">
                <a16:creationId xmlns:a16="http://schemas.microsoft.com/office/drawing/2014/main" id="{5BD691C0-4436-431A-8904-93921F2411D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266744" y="4899149"/>
            <a:ext cx="1674743" cy="1124303"/>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04801" y="4902273"/>
            <a:ext cx="1681768" cy="1121179"/>
          </a:xfrm>
          <a:prstGeom prst="rect">
            <a:avLst/>
          </a:prstGeom>
        </p:spPr>
      </p:pic>
      <p:pic>
        <p:nvPicPr>
          <p:cNvPr id="18" name="Picture 17">
            <a:extLst>
              <a:ext uri="{FF2B5EF4-FFF2-40B4-BE49-F238E27FC236}">
                <a16:creationId xmlns:a16="http://schemas.microsoft.com/office/drawing/2014/main" id="{AF41B3CF-0EC9-4A63-9576-5525C3362A04}"/>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95141" y="4899149"/>
            <a:ext cx="1658346" cy="1124303"/>
          </a:xfrm>
          <a:prstGeom prst="rect">
            <a:avLst/>
          </a:prstGeom>
        </p:spPr>
      </p:pic>
      <p:sp>
        <p:nvSpPr>
          <p:cNvPr id="3" name="Rectangle 2">
            <a:extLst>
              <a:ext uri="{FF2B5EF4-FFF2-40B4-BE49-F238E27FC236}">
                <a16:creationId xmlns:a16="http://schemas.microsoft.com/office/drawing/2014/main" id="{075C918B-C164-407B-AABD-964136220A38}"/>
              </a:ext>
            </a:extLst>
          </p:cNvPr>
          <p:cNvSpPr/>
          <p:nvPr/>
        </p:nvSpPr>
        <p:spPr>
          <a:xfrm>
            <a:off x="9018242" y="4631473"/>
            <a:ext cx="6357258" cy="1568597"/>
          </a:xfrm>
          <a:prstGeom prst="rect">
            <a:avLst/>
          </a:prstGeom>
        </p:spPr>
        <p:txBody>
          <a:bodyPr wrap="square" numCol="2">
            <a:spAutoFit/>
          </a:bodyPr>
          <a:lstStyle/>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Hurricane impact resistant windows and doors</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Smart home technology</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Shiplap, vaulted ceiling in the breakfast room</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Coffered ceiling, fireplace and custom built-ins in the living room</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Master bedroom on main floor has two oversized walk-in closets with custom built-ins</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Master bathroom has dual vanities with electronically equipped storage towers, heated floors, oversized walk-in shower and soaking tub</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Separate dining room with custom trim work</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Media Room/Home Office/Playroom on second floor with deck overlooking the golf course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Laundry room with extra storage, hanging rack and built-in ironing board</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High efficiency HVAC systems with multiple zones (Warranty transferable to new owner)</a:t>
            </a:r>
          </a:p>
        </p:txBody>
      </p:sp>
      <p:pic>
        <p:nvPicPr>
          <p:cNvPr id="12" name="Picture 11" descr="A close up of a logo&#10;&#10;Description automatically generated">
            <a:extLst>
              <a:ext uri="{FF2B5EF4-FFF2-40B4-BE49-F238E27FC236}">
                <a16:creationId xmlns:a16="http://schemas.microsoft.com/office/drawing/2014/main" id="{B7E5A301-FEFE-44AA-8EA3-024C10EED2B0}"/>
              </a:ext>
            </a:extLst>
          </p:cNvPr>
          <p:cNvPicPr>
            <a:picLocks noChangeAspect="1"/>
          </p:cNvPicPr>
          <p:nvPr/>
        </p:nvPicPr>
        <p:blipFill>
          <a:blip r:embed="rId8" cstate="print">
            <a:lum bright="70000" contrast="-70000"/>
            <a:extLst>
              <a:ext uri="{28A0092B-C50C-407E-A947-70E740481C1C}">
                <a14:useLocalDpi xmlns:a14="http://schemas.microsoft.com/office/drawing/2010/main" val="0"/>
              </a:ext>
            </a:extLst>
          </a:blip>
          <a:stretch>
            <a:fillRect/>
          </a:stretch>
        </p:blipFill>
        <p:spPr>
          <a:xfrm>
            <a:off x="231284" y="2665931"/>
            <a:ext cx="1828800" cy="909457"/>
          </a:xfrm>
          <a:prstGeom prst="rect">
            <a:avLst/>
          </a:prstGeom>
          <a:effectLst>
            <a:outerShdw blurRad="12700" dist="12700" dir="2700000" algn="tl" rotWithShape="0">
              <a:schemeClr val="bg1">
                <a:alpha val="60000"/>
              </a:schemeClr>
            </a:outerShdw>
          </a:effectLst>
        </p:spPr>
      </p:pic>
      <p:pic>
        <p:nvPicPr>
          <p:cNvPr id="20" name="Picture 19">
            <a:extLst>
              <a:ext uri="{FF2B5EF4-FFF2-40B4-BE49-F238E27FC236}">
                <a16:creationId xmlns:a16="http://schemas.microsoft.com/office/drawing/2014/main" id="{5749DEEF-9436-4F64-B5E4-2EC62B2CB838}"/>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252383" y="4900711"/>
            <a:ext cx="1660721" cy="1122741"/>
          </a:xfrm>
          <a:prstGeom prst="rect">
            <a:avLst/>
          </a:prstGeom>
        </p:spPr>
      </p:pic>
      <p:pic>
        <p:nvPicPr>
          <p:cNvPr id="22" name="Picture 21">
            <a:extLst>
              <a:ext uri="{FF2B5EF4-FFF2-40B4-BE49-F238E27FC236}">
                <a16:creationId xmlns:a16="http://schemas.microsoft.com/office/drawing/2014/main" id="{11E0B47A-E7F0-4A38-98B4-02BB8AB769A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276094" y="8271254"/>
            <a:ext cx="1656042" cy="1122741"/>
          </a:xfrm>
          <a:prstGeom prst="rect">
            <a:avLst/>
          </a:prstGeom>
        </p:spPr>
      </p:pic>
      <p:pic>
        <p:nvPicPr>
          <p:cNvPr id="23" name="Picture 22">
            <a:extLst>
              <a:ext uri="{FF2B5EF4-FFF2-40B4-BE49-F238E27FC236}">
                <a16:creationId xmlns:a16="http://schemas.microsoft.com/office/drawing/2014/main" id="{BEB90210-FCB4-457A-A550-A6CC7C84F3AF}"/>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05968" y="8274755"/>
            <a:ext cx="1679432" cy="1115739"/>
          </a:xfrm>
          <a:prstGeom prst="rect">
            <a:avLst/>
          </a:prstGeom>
        </p:spPr>
      </p:pic>
      <p:pic>
        <p:nvPicPr>
          <p:cNvPr id="24" name="Picture 23">
            <a:extLst>
              <a:ext uri="{FF2B5EF4-FFF2-40B4-BE49-F238E27FC236}">
                <a16:creationId xmlns:a16="http://schemas.microsoft.com/office/drawing/2014/main" id="{C56D3312-4393-4F5D-89D9-D2F60E70E123}"/>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2302051" y="8279841"/>
            <a:ext cx="1644526" cy="1105564"/>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240689" y="8271253"/>
            <a:ext cx="1684111" cy="112274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433</TotalTime>
  <Words>363</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2020-03-10T18:01:59Z</dcterms:modified>
</cp:coreProperties>
</file>