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8220"/>
    <a:srgbClr val="1E326A"/>
    <a:srgbClr val="19469D"/>
    <a:srgbClr val="19479E"/>
    <a:srgbClr val="F5831F"/>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858" y="-26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3/1/2026</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781878"/>
          </a:xfrm>
        </p:spPr>
        <p:txBody>
          <a:bodyPr anchor="ctr">
            <a:noAutofit/>
          </a:bodyPr>
          <a:lstStyle/>
          <a:p>
            <a:r>
              <a:rPr lang="en-US" sz="2400" b="1" dirty="0">
                <a:solidFill>
                  <a:srgbClr val="1E326A"/>
                </a:solidFill>
                <a:latin typeface="Franklin Gothic ATF" panose="020B0503060602040204" pitchFamily="34" charset="0"/>
              </a:rPr>
              <a:t>New Price! </a:t>
            </a:r>
          </a:p>
        </p:txBody>
      </p:sp>
      <p:sp>
        <p:nvSpPr>
          <p:cNvPr id="15" name="Rectangle 14"/>
          <p:cNvSpPr/>
          <p:nvPr/>
        </p:nvSpPr>
        <p:spPr>
          <a:xfrm>
            <a:off x="2239265" y="3381110"/>
            <a:ext cx="3751071" cy="1107996"/>
          </a:xfrm>
          <a:prstGeom prst="rect">
            <a:avLst/>
          </a:prstGeom>
        </p:spPr>
        <p:txBody>
          <a:bodyPr wrap="square">
            <a:spAutoFit/>
          </a:bodyPr>
          <a:lstStyle/>
          <a:p>
            <a:pPr algn="ctr"/>
            <a:r>
              <a:rPr lang="pl-PL" b="1" dirty="0">
                <a:solidFill>
                  <a:srgbClr val="F5831F"/>
                </a:solidFill>
                <a:latin typeface="Franklin Gothic ATF" panose="020B0503060602040204" pitchFamily="34" charset="0"/>
              </a:rPr>
              <a:t>228 Fiddleback Drive</a:t>
            </a:r>
            <a:endParaRPr lang="en-US" b="1" dirty="0">
              <a:solidFill>
                <a:srgbClr val="F5831F"/>
              </a:solidFill>
              <a:latin typeface="Franklin Gothic ATF" panose="020B0503060602040204" pitchFamily="34" charset="0"/>
            </a:endParaRPr>
          </a:p>
          <a:p>
            <a:pPr algn="ctr"/>
            <a:r>
              <a:rPr lang="en-US" sz="1600" dirty="0">
                <a:solidFill>
                  <a:srgbClr val="F5831F"/>
                </a:solidFill>
                <a:latin typeface="Franklin Gothic ATF" panose="020B0503060602040204" pitchFamily="34" charset="0"/>
              </a:rPr>
              <a:t>Hewing Farms</a:t>
            </a:r>
          </a:p>
          <a:p>
            <a:pPr algn="ctr"/>
            <a:r>
              <a:rPr lang="en-US" sz="1600" dirty="0">
                <a:solidFill>
                  <a:srgbClr val="F5831F"/>
                </a:solidFill>
                <a:latin typeface="Franklin Gothic ATF" panose="020B0503060602040204" pitchFamily="34" charset="0"/>
              </a:rPr>
              <a:t>Summerville, SC 29486</a:t>
            </a:r>
          </a:p>
          <a:p>
            <a:pPr algn="ctr"/>
            <a:r>
              <a:rPr lang="en-US" sz="1600" dirty="0">
                <a:solidFill>
                  <a:srgbClr val="F5831F"/>
                </a:solidFill>
                <a:latin typeface="Franklin Gothic ATF" panose="020B0503060602040204" pitchFamily="34" charset="0"/>
              </a:rPr>
              <a:t>MLS# 25033142 | $439,900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923330"/>
          </a:xfrm>
          <a:prstGeom prst="rect">
            <a:avLst/>
          </a:prstGeom>
        </p:spPr>
        <p:txBody>
          <a:bodyPr wrap="square">
            <a:spAutoFit/>
          </a:bodyPr>
          <a:lstStyle/>
          <a:p>
            <a:pPr algn="ctr"/>
            <a:r>
              <a:rPr lang="en-US" b="1" dirty="0">
                <a:latin typeface="Franklin Gothic ATF" panose="020B0503060602040204" pitchFamily="34" charset="0"/>
              </a:rPr>
              <a:t>Stacey Croston</a:t>
            </a:r>
          </a:p>
          <a:p>
            <a:pPr algn="ctr"/>
            <a:r>
              <a:rPr lang="en-US" sz="1200" dirty="0">
                <a:latin typeface="Franklin Gothic ATF" panose="020B0503060602040204" pitchFamily="34" charset="0"/>
              </a:rPr>
              <a:t>540-533-2148</a:t>
            </a:r>
          </a:p>
          <a:p>
            <a:pPr algn="ctr"/>
            <a:r>
              <a:rPr lang="en-US" sz="1200" dirty="0">
                <a:latin typeface="Franklin Gothic ATF" panose="020B0503060602040204" pitchFamily="34" charset="0"/>
              </a:rPr>
              <a:t>stacey.croston@exprealty.com</a:t>
            </a:r>
          </a:p>
          <a:p>
            <a:pPr algn="ctr"/>
            <a:r>
              <a:rPr lang="en-US" sz="1200" dirty="0">
                <a:latin typeface="Franklin Gothic ATF" panose="020B0503060602040204" pitchFamily="34" charset="0"/>
              </a:rPr>
              <a:t>https://staceycroston.exprealty.com/</a:t>
            </a:r>
          </a:p>
        </p:txBody>
      </p:sp>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6460" y="9077870"/>
            <a:ext cx="1352702" cy="640080"/>
          </a:xfrm>
          <a:prstGeom prst="rect">
            <a:avLst/>
          </a:prstGeom>
          <a:effectLst/>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rcRect t="4029" b="4029"/>
          <a:stretch/>
        </p:blipFill>
        <p:spPr>
          <a:xfrm>
            <a:off x="2239265" y="940327"/>
            <a:ext cx="3751071" cy="2299185"/>
          </a:xfrm>
          <a:prstGeom prst="rect">
            <a:avLst/>
          </a:prstGeom>
        </p:spPr>
      </p:pic>
      <p:pic>
        <p:nvPicPr>
          <p:cNvPr id="1026" name="Picture 2">
            <a:extLst>
              <a:ext uri="{FF2B5EF4-FFF2-40B4-BE49-F238E27FC236}">
                <a16:creationId xmlns:a16="http://schemas.microsoft.com/office/drawing/2014/main" id="{26CF06C8-84EC-DAA5-7913-EE361CEB8B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673661" y="9077870"/>
            <a:ext cx="640080" cy="64008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a:extLst>
              <a:ext uri="{FF2B5EF4-FFF2-40B4-BE49-F238E27FC236}">
                <a16:creationId xmlns:a16="http://schemas.microsoft.com/office/drawing/2014/main" id="{D211711E-D961-940C-A4E4-16D7FF5A6ABD}"/>
              </a:ext>
            </a:extLst>
          </p:cNvPr>
          <p:cNvGrpSpPr/>
          <p:nvPr/>
        </p:nvGrpSpPr>
        <p:grpSpPr>
          <a:xfrm>
            <a:off x="314994" y="939931"/>
            <a:ext cx="7599613" cy="3518691"/>
            <a:chOff x="327823" y="939931"/>
            <a:chExt cx="7599613" cy="3518691"/>
          </a:xfrm>
        </p:grpSpPr>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6305860" y="2158461"/>
              <a:ext cx="1621576" cy="1081051"/>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327823" y="939931"/>
              <a:ext cx="1618488" cy="1078992"/>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327823" y="2160521"/>
              <a:ext cx="1618488" cy="1078992"/>
            </a:xfrm>
            <a:prstGeom prst="rect">
              <a:avLst/>
            </a:prstGeom>
            <a:ln>
              <a:noFill/>
            </a:ln>
            <a:effectLst/>
          </p:spPr>
        </p:pic>
        <p:pic>
          <p:nvPicPr>
            <p:cNvPr id="13" name="Picture 12">
              <a:extLst>
                <a:ext uri="{FF2B5EF4-FFF2-40B4-BE49-F238E27FC236}">
                  <a16:creationId xmlns:a16="http://schemas.microsoft.com/office/drawing/2014/main" id="{290EB890-3D61-6602-B7A1-B75D3062D6E0}"/>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327823" y="3381110"/>
              <a:ext cx="1618488" cy="1077512"/>
            </a:xfrm>
            <a:prstGeom prst="rect">
              <a:avLst/>
            </a:prstGeom>
            <a:ln>
              <a:noFill/>
            </a:ln>
            <a:effectLst/>
          </p:spPr>
        </p:pic>
        <p:pic>
          <p:nvPicPr>
            <p:cNvPr id="9" name="Picture 8">
              <a:extLst>
                <a:ext uri="{FF2B5EF4-FFF2-40B4-BE49-F238E27FC236}">
                  <a16:creationId xmlns:a16="http://schemas.microsoft.com/office/drawing/2014/main" id="{64DC97ED-0F72-A141-ECCC-104106B5D137}"/>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1560" y="941672"/>
              <a:ext cx="1615876" cy="1077251"/>
            </a:xfrm>
            <a:prstGeom prst="rect">
              <a:avLst/>
            </a:prstGeom>
            <a:ln>
              <a:noFill/>
            </a:ln>
            <a:effectLst/>
          </p:spPr>
        </p:pic>
        <p:pic>
          <p:nvPicPr>
            <p:cNvPr id="11" name="Picture 10">
              <a:extLst>
                <a:ext uri="{FF2B5EF4-FFF2-40B4-BE49-F238E27FC236}">
                  <a16:creationId xmlns:a16="http://schemas.microsoft.com/office/drawing/2014/main" id="{31C7ABF0-C074-0D51-ACE1-F09694638A67}"/>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05860" y="3379050"/>
              <a:ext cx="1621576" cy="1079572"/>
            </a:xfrm>
            <a:prstGeom prst="rect">
              <a:avLst/>
            </a:prstGeom>
            <a:ln>
              <a:noFill/>
            </a:ln>
            <a:effectLst/>
          </p:spPr>
        </p:pic>
      </p:grpSp>
      <p:sp>
        <p:nvSpPr>
          <p:cNvPr id="27" name="TextBox 26">
            <a:extLst>
              <a:ext uri="{FF2B5EF4-FFF2-40B4-BE49-F238E27FC236}">
                <a16:creationId xmlns:a16="http://schemas.microsoft.com/office/drawing/2014/main" id="{41D18A4E-7A82-46D5-2FE7-B274B358B6D3}"/>
              </a:ext>
            </a:extLst>
          </p:cNvPr>
          <p:cNvSpPr txBox="1"/>
          <p:nvPr/>
        </p:nvSpPr>
        <p:spPr>
          <a:xfrm>
            <a:off x="228600" y="4616095"/>
            <a:ext cx="7772400" cy="3985706"/>
          </a:xfrm>
          <a:prstGeom prst="rect">
            <a:avLst/>
          </a:prstGeom>
          <a:noFill/>
        </p:spPr>
        <p:txBody>
          <a:bodyPr wrap="square" numCol="1">
            <a:spAutoFit/>
          </a:bodyPr>
          <a:lstStyle/>
          <a:p>
            <a:pPr algn="ctr"/>
            <a:r>
              <a:rPr lang="en-US" sz="1150" dirty="0">
                <a:latin typeface="Franklin Gothic ATF" panose="020B0503060602040204" pitchFamily="34" charset="0"/>
              </a:rPr>
              <a:t>Discover this immaculate 2023-built home offering exceptional craftsmanship, thoughtful upgrades, and an unbeatable location--just a golf cart ride to all your favorite spots. Situated on one of the largest and most private lots in the area, this 3-bedroom, 2-bath home stands apart for buyers who value quality over square footage. While larger homes may exist, few offer this level of detail, finish, privacy, and move-in readiness. Inside, the home features 12-foot ceilings in the main living area, custom trim work throughout, upgraded lighting, under-cabinet lighting, and ceiling fans in every room. The chef's kitchen is anchored by top-of-the-line GE Café Series appliances, a large island with a stainless apron sink, and premium finishes designed for both beauty and </a:t>
            </a:r>
            <a:r>
              <a:rPr lang="en-US" sz="1150">
                <a:latin typeface="Franklin Gothic ATF" panose="020B0503060602040204" pitchFamily="34" charset="0"/>
              </a:rPr>
              <a:t>function.</a:t>
            </a:r>
          </a:p>
          <a:p>
            <a:pPr algn="ctr"/>
            <a:endParaRPr lang="en-US" sz="1150" dirty="0">
              <a:latin typeface="Franklin Gothic ATF" panose="020B0503060602040204" pitchFamily="34" charset="0"/>
            </a:endParaRPr>
          </a:p>
          <a:p>
            <a:pPr algn="ctr"/>
            <a:r>
              <a:rPr lang="en-US" sz="1150" dirty="0">
                <a:latin typeface="Franklin Gothic ATF" panose="020B0503060602040204" pitchFamily="34" charset="0"/>
              </a:rPr>
              <a:t>The laundry room continues the attention to detail with added cabinetry for storage and organization. The garage is equally impressive, featuring durable </a:t>
            </a:r>
            <a:r>
              <a:rPr lang="en-US" sz="1150" dirty="0" err="1">
                <a:latin typeface="Franklin Gothic ATF" panose="020B0503060602040204" pitchFamily="34" charset="0"/>
              </a:rPr>
              <a:t>polyaspartic</a:t>
            </a:r>
            <a:r>
              <a:rPr lang="en-US" sz="1150" dirty="0">
                <a:latin typeface="Franklin Gothic ATF" panose="020B0503060602040204" pitchFamily="34" charset="0"/>
              </a:rPr>
              <a:t> flooring, a Level 2 EV charger, and a 50-amp generator outlet with interlock, providing peace of mind and modern convenience. The screened-in porch also offers </a:t>
            </a:r>
            <a:r>
              <a:rPr lang="en-US" sz="1150" dirty="0" err="1">
                <a:latin typeface="Franklin Gothic ATF" panose="020B0503060602040204" pitchFamily="34" charset="0"/>
              </a:rPr>
              <a:t>polyaspartic</a:t>
            </a:r>
            <a:r>
              <a:rPr lang="en-US" sz="1150" dirty="0">
                <a:latin typeface="Franklin Gothic ATF" panose="020B0503060602040204" pitchFamily="34" charset="0"/>
              </a:rPr>
              <a:t> flooring, while a spacious 16x20 patio creates an ideal outdoor living and entertaining space. Additional highlights include a full irrigation system with app controls, a comprehensive Ring security system (window and door contacts, motion sensors, and glass-break detectors), and a 6-foot privacy fence with a large double gate offering access from HOA common space rare for the neighborhood.</a:t>
            </a:r>
          </a:p>
          <a:p>
            <a:pPr algn="ctr"/>
            <a:endParaRPr lang="en-US" sz="1150" dirty="0">
              <a:latin typeface="Franklin Gothic ATF" panose="020B0503060602040204" pitchFamily="34" charset="0"/>
            </a:endParaRPr>
          </a:p>
          <a:p>
            <a:pPr algn="ctr"/>
            <a:r>
              <a:rPr lang="en-US" sz="1150" dirty="0">
                <a:latin typeface="Franklin Gothic ATF" panose="020B0503060602040204" pitchFamily="34" charset="0"/>
              </a:rPr>
              <a:t>This home is one of the very few single-family properties in the vicinity with only one neighboring home, delivering privacy that is increasingly hard to find. Every upgrade has already been completed no additional money needs to be spent after closing. Truly move-in ready and available for a quick close.</a:t>
            </a:r>
          </a:p>
          <a:p>
            <a:pPr algn="ctr"/>
            <a:endParaRPr lang="en-US" sz="1150" dirty="0">
              <a:latin typeface="Franklin Gothic ATF" panose="020B0503060602040204" pitchFamily="34" charset="0"/>
            </a:endParaRPr>
          </a:p>
          <a:p>
            <a:pPr algn="ctr"/>
            <a:r>
              <a:rPr lang="en-US" sz="1150" dirty="0">
                <a:latin typeface="Franklin Gothic ATF" panose="020B0503060602040204" pitchFamily="34" charset="0"/>
              </a:rPr>
              <a:t>*Owner is a licensed SC Real Estate Agent*</a:t>
            </a:r>
          </a:p>
        </p:txBody>
      </p:sp>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2089</TotalTime>
  <Words>362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New Price!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132</cp:revision>
  <dcterms:created xsi:type="dcterms:W3CDTF">2016-07-16T19:46:25Z</dcterms:created>
  <dcterms:modified xsi:type="dcterms:W3CDTF">2026-03-01T15:45:00Z</dcterms:modified>
</cp:coreProperties>
</file>