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10/22/2018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Tw Cen MT" panose="020B0602020104020603" pitchFamily="34" charset="0"/>
                <a:ea typeface="Open Sans Light" panose="020B0306030504020204" pitchFamily="34" charset="0"/>
                <a:cs typeface="Open Sans Light" panose="020B0306030504020204" pitchFamily="34" charset="0"/>
              </a:rPr>
              <a:t>Bobbie Rose</a:t>
            </a:r>
          </a:p>
          <a:p>
            <a:pPr lvl="0" algn="ctr" defTabSz="914400" eaLnBrk="0" fontAlgn="base" hangingPunct="0">
              <a:spcBef>
                <a:spcPct val="0"/>
              </a:spcBef>
              <a:spcAft>
                <a:spcPct val="0"/>
              </a:spcAft>
            </a:pPr>
            <a:r>
              <a:rPr lang="en-US" altLang="en-US" sz="1000" i="1" dirty="0">
                <a:solidFill>
                  <a:srgbClr val="000000"/>
                </a:solidFill>
                <a:latin typeface="Tw Cen MT" panose="020B0602020104020603" pitchFamily="34" charset="0"/>
                <a:ea typeface="Open Sans Light" panose="020B0306030504020204" pitchFamily="34" charset="0"/>
                <a:cs typeface="Open Sans Light" panose="020B0306030504020204" pitchFamily="34" charset="0"/>
              </a:rPr>
              <a:t>(843) 708-1535</a:t>
            </a:r>
          </a:p>
          <a:p>
            <a:pPr lvl="0" algn="ctr" defTabSz="914400" eaLnBrk="0" fontAlgn="base" hangingPunct="0">
              <a:spcBef>
                <a:spcPct val="0"/>
              </a:spcBef>
              <a:spcAft>
                <a:spcPct val="0"/>
              </a:spcAft>
            </a:pPr>
            <a:r>
              <a:rPr lang="en-US" altLang="en-US" sz="1000" i="1" dirty="0">
                <a:solidFill>
                  <a:srgbClr val="000000"/>
                </a:solidFill>
                <a:latin typeface="Tw Cen MT" panose="020B0602020104020603" pitchFamily="34" charset="0"/>
                <a:ea typeface="Open Sans Light" panose="020B0306030504020204" pitchFamily="34" charset="0"/>
                <a:cs typeface="Open Sans Light" panose="020B0306030504020204" pitchFamily="34" charset="0"/>
              </a:rPr>
              <a:t>bobbierose@kw.com</a:t>
            </a:r>
            <a:endParaRPr kumimoji="0" lang="en-US" altLang="en-US" sz="1000" i="0" u="none" strike="noStrike" cap="none" normalizeH="0" baseline="0" dirty="0">
              <a:ln>
                <a:noFill/>
              </a:ln>
              <a:solidFill>
                <a:schemeClr val="tx1"/>
              </a:solidFill>
              <a:effectLst/>
              <a:latin typeface="Tw Cen MT" panose="020B0602020104020603" pitchFamily="34" charset="0"/>
              <a:ea typeface="Open Sans Light" panose="020B0306030504020204" pitchFamily="34" charset="0"/>
              <a:cs typeface="Open Sans Light" panose="020B0306030504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7772400" cy="436225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547551"/>
            <a:ext cx="7772400" cy="2532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chemeClr val="bg1">
                    <a:lumMod val="50000"/>
                  </a:schemeClr>
                </a:solidFill>
                <a:latin typeface="Tw Cen MT" panose="020B0602020104020603" pitchFamily="34" charset="0"/>
                <a:ea typeface="Open Sans Light" panose="020B0306030504020204" pitchFamily="34" charset="0"/>
                <a:cs typeface="Open Sans Light" panose="020B0306030504020204" pitchFamily="34" charset="0"/>
              </a:rPr>
              <a:t>Early 20th. Century faithful restoration of the 1905 original design. Lovingly restored (back to the studs) and raised in 2004 to preserve restoration using top-grade materials and exacting standards. Elevation required substantial added pilings and replacement of all foundation walls and piers, while keeping original brick masonry design which includes expansive brick staircase and brick herringbone pattern courtyard and driveway (both with natural drainage system). All windows rebuilt with storm windows added throughout. Driveway gate replicates window design. Exterior completely painted in 8/17 to enhance trey porch ceilings, ornate cornice, balusters and columns. Upgraded, TRUE turnkey home! Open floorplan, Subzero, Wolf and Bosch appliances, granite hand-carved kitchen island. Sunny w/plantation shutters and gorgeous hardwoods, soaring ceilings, intricate crown </a:t>
            </a:r>
            <a:r>
              <a:rPr lang="en-US" altLang="en-US" sz="1200" dirty="0" err="1">
                <a:solidFill>
                  <a:schemeClr val="bg1">
                    <a:lumMod val="50000"/>
                  </a:schemeClr>
                </a:solidFill>
                <a:latin typeface="Tw Cen MT" panose="020B0602020104020603" pitchFamily="34" charset="0"/>
                <a:ea typeface="Open Sans Light" panose="020B0306030504020204" pitchFamily="34" charset="0"/>
                <a:cs typeface="Open Sans Light" panose="020B0306030504020204" pitchFamily="34" charset="0"/>
              </a:rPr>
              <a:t>mouldings</a:t>
            </a:r>
            <a:r>
              <a:rPr lang="en-US" altLang="en-US" sz="1200" dirty="0">
                <a:solidFill>
                  <a:schemeClr val="bg1">
                    <a:lumMod val="50000"/>
                  </a:schemeClr>
                </a:solidFill>
                <a:latin typeface="Tw Cen MT" panose="020B0602020104020603" pitchFamily="34" charset="0"/>
                <a:ea typeface="Open Sans Light" panose="020B0306030504020204" pitchFamily="34" charset="0"/>
                <a:cs typeface="Open Sans Light" panose="020B0306030504020204" pitchFamily="34" charset="0"/>
              </a:rPr>
              <a:t>, two gas fireplaces, and two oversized water heaters. Three HVAC systems, (one for each floor), and </a:t>
            </a:r>
            <a:r>
              <a:rPr lang="en-US" altLang="en-US" sz="1200" dirty="0" err="1">
                <a:solidFill>
                  <a:schemeClr val="bg1">
                    <a:lumMod val="50000"/>
                  </a:schemeClr>
                </a:solidFill>
                <a:latin typeface="Tw Cen MT" panose="020B0602020104020603" pitchFamily="34" charset="0"/>
                <a:ea typeface="Open Sans Light" panose="020B0306030504020204" pitchFamily="34" charset="0"/>
                <a:cs typeface="Open Sans Light" panose="020B0306030504020204" pitchFamily="34" charset="0"/>
              </a:rPr>
              <a:t>ensuite</a:t>
            </a:r>
            <a:r>
              <a:rPr lang="en-US" altLang="en-US" sz="1200" dirty="0">
                <a:solidFill>
                  <a:schemeClr val="bg1">
                    <a:lumMod val="50000"/>
                  </a:schemeClr>
                </a:solidFill>
                <a:latin typeface="Tw Cen MT" panose="020B0602020104020603" pitchFamily="34" charset="0"/>
                <a:ea typeface="Open Sans Light" panose="020B0306030504020204" pitchFamily="34" charset="0"/>
                <a:cs typeface="Open Sans Light" panose="020B0306030504020204" pitchFamily="34" charset="0"/>
              </a:rPr>
              <a:t> bath in each bedroom ensure comfort. Master suite has mantled gas fireplace, huge walk-in closets, dual sinks and vanities, jetted tub, oversized shower w/3 heads, toilet and bidet. Numerous built-ins throughout home, a powder room, a large 5th bedroom or game room, a home office w/outdoor access, wet bar, two huge verandas, large back porch, two-car garage, workshop and storage. Too much living space and storage to list! Flood insurance only $ 957. in 2018!! No ground level mechanicals or ductwork and no damage during recent storms! (Dining room chandelier does not convey.) Agent is owner.</a:t>
            </a:r>
            <a:endParaRPr kumimoji="0" lang="en-US" altLang="en-US" sz="1200" b="0" i="0" u="none" strike="noStrike" cap="none" normalizeH="0" baseline="0" dirty="0">
              <a:ln>
                <a:noFill/>
              </a:ln>
              <a:solidFill>
                <a:schemeClr val="bg1">
                  <a:lumMod val="50000"/>
                </a:schemeClr>
              </a:solidFill>
              <a:effectLst/>
              <a:latin typeface="Tw Cen MT" panose="020B0602020104020603" pitchFamily="34" charset="0"/>
              <a:ea typeface="Open Sans Light" panose="020B0306030504020204" pitchFamily="34" charset="0"/>
              <a:cs typeface="Open Sans Light" panose="020B0306030504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1668" y="9115183"/>
            <a:ext cx="465419"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Tw Cen MT" panose="020B0602020104020603" pitchFamily="34" charset="0"/>
                <a:ea typeface="Open Sans Light" panose="020B0306030504020204" pitchFamily="34" charset="0"/>
                <a:cs typeface="Open Sans Light" panose="020B0306030504020204" pitchFamily="34" charset="0"/>
              </a:rPr>
              <a:t>Keller Williams Realty Charleston | 496 </a:t>
            </a:r>
            <a:r>
              <a:rPr lang="en-US" altLang="en-US" sz="1050" dirty="0" err="1">
                <a:solidFill>
                  <a:schemeClr val="bg1">
                    <a:lumMod val="50000"/>
                  </a:schemeClr>
                </a:solidFill>
                <a:latin typeface="Tw Cen MT" panose="020B0602020104020603" pitchFamily="34" charset="0"/>
                <a:ea typeface="Open Sans Light" panose="020B0306030504020204" pitchFamily="34" charset="0"/>
                <a:cs typeface="Open Sans Light" panose="020B0306030504020204" pitchFamily="34" charset="0"/>
              </a:rPr>
              <a:t>Bramson</a:t>
            </a:r>
            <a:r>
              <a:rPr lang="en-US" altLang="en-US" sz="1050" dirty="0">
                <a:solidFill>
                  <a:schemeClr val="bg1">
                    <a:lumMod val="50000"/>
                  </a:schemeClr>
                </a:solidFill>
                <a:latin typeface="Tw Cen MT" panose="020B0602020104020603" pitchFamily="34" charset="0"/>
                <a:ea typeface="Open Sans Light" panose="020B0306030504020204" pitchFamily="34" charset="0"/>
                <a:cs typeface="Open Sans Light" panose="020B0306030504020204" pitchFamily="34"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Tw Cen MT" panose="020B0602020104020603" pitchFamily="34" charset="0"/>
              <a:ea typeface="Open Sans Light" panose="020B0306030504020204" pitchFamily="34" charset="0"/>
              <a:cs typeface="Open Sans Light" panose="020B0306030504020204" pitchFamily="34" charset="0"/>
            </a:endParaRPr>
          </a:p>
        </p:txBody>
      </p:sp>
      <p:sp>
        <p:nvSpPr>
          <p:cNvPr id="9" name="Rectangle 8"/>
          <p:cNvSpPr/>
          <p:nvPr/>
        </p:nvSpPr>
        <p:spPr>
          <a:xfrm>
            <a:off x="1" y="5590"/>
            <a:ext cx="7792718" cy="400110"/>
          </a:xfrm>
          <a:prstGeom prst="rect">
            <a:avLst/>
          </a:prstGeom>
          <a:noFill/>
          <a:effectLst/>
        </p:spPr>
        <p:txBody>
          <a:bodyPr wrap="square">
            <a:spAutoFit/>
          </a:bodyPr>
          <a:lstStyle/>
          <a:p>
            <a:r>
              <a:rPr lang="en-US" sz="2000" b="1" i="1" dirty="0">
                <a:ln w="0">
                  <a:noFill/>
                </a:ln>
                <a:solidFill>
                  <a:srgbClr val="C00000"/>
                </a:solidFill>
                <a:latin typeface="Tw Cen MT" panose="020B0602020104020603" pitchFamily="34" charset="0"/>
                <a:ea typeface="Open Sans" panose="020B0606030504020204" pitchFamily="34" charset="0"/>
                <a:cs typeface="Open Sans" panose="020B0606030504020204" pitchFamily="34" charset="0"/>
              </a:rPr>
              <a:t>NEOCLASSICAL REVIVAL FOURSQUARE!</a:t>
            </a:r>
          </a:p>
        </p:txBody>
      </p:sp>
      <p:sp>
        <p:nvSpPr>
          <p:cNvPr id="19" name="Rectangle 18"/>
          <p:cNvSpPr/>
          <p:nvPr/>
        </p:nvSpPr>
        <p:spPr>
          <a:xfrm>
            <a:off x="0" y="4870443"/>
            <a:ext cx="7772400" cy="677108"/>
          </a:xfrm>
          <a:prstGeom prst="rect">
            <a:avLst/>
          </a:prstGeom>
        </p:spPr>
        <p:txBody>
          <a:bodyPr wrap="square">
            <a:spAutoFit/>
          </a:bodyPr>
          <a:lstStyle/>
          <a:p>
            <a:pPr algn="ctr"/>
            <a:r>
              <a:rPr lang="en-US" sz="2000" b="1" dirty="0">
                <a:ln w="0">
                  <a:noFill/>
                </a:ln>
                <a:solidFill>
                  <a:srgbClr val="C00000"/>
                </a:solidFill>
                <a:latin typeface="Tw Cen MT" panose="020B0602020104020603" pitchFamily="34" charset="0"/>
                <a:ea typeface="Open Sans" panose="020B0606030504020204" pitchFamily="34" charset="0"/>
                <a:cs typeface="Open Sans" panose="020B0606030504020204" pitchFamily="34" charset="0"/>
              </a:rPr>
              <a:t>22 Bennett Street</a:t>
            </a:r>
          </a:p>
          <a:p>
            <a:pPr algn="ctr"/>
            <a:r>
              <a:rPr lang="en-US" dirty="0" err="1">
                <a:ln w="0">
                  <a:noFill/>
                </a:ln>
                <a:solidFill>
                  <a:srgbClr val="C00000"/>
                </a:solidFill>
                <a:latin typeface="Tw Cen MT" panose="020B0602020104020603" pitchFamily="34" charset="0"/>
                <a:ea typeface="Open Sans Light" panose="020B0306030504020204" pitchFamily="34" charset="0"/>
                <a:cs typeface="Open Sans Light" panose="020B0306030504020204" pitchFamily="34" charset="0"/>
              </a:rPr>
              <a:t>Harleston</a:t>
            </a:r>
            <a:r>
              <a:rPr lang="en-US" dirty="0">
                <a:ln w="0">
                  <a:noFill/>
                </a:ln>
                <a:solidFill>
                  <a:srgbClr val="C00000"/>
                </a:solidFill>
                <a:latin typeface="Tw Cen MT" panose="020B0602020104020603" pitchFamily="34" charset="0"/>
                <a:ea typeface="Open Sans Light" panose="020B0306030504020204" pitchFamily="34" charset="0"/>
                <a:cs typeface="Open Sans Light" panose="020B0306030504020204" pitchFamily="34" charset="0"/>
              </a:rPr>
              <a:t> Village · Charleston, SC 29401 · MLS# 18017314 · $1,250,000</a:t>
            </a:r>
            <a:endParaRPr lang="en-US" sz="1600" dirty="0">
              <a:ln w="0">
                <a:noFill/>
              </a:ln>
              <a:solidFill>
                <a:srgbClr val="C00000"/>
              </a:solidFill>
              <a:latin typeface="Tw Cen MT" panose="020B0602020104020603"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00958" y="161030"/>
            <a:ext cx="1608021" cy="1381052"/>
          </a:xfrm>
          <a:prstGeom prst="rect">
            <a:avLst/>
          </a:prstGeom>
          <a:ln w="25400" algn="ctr">
            <a:solidFill>
              <a:schemeClr val="bg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5364" y="8080515"/>
            <a:ext cx="1252728" cy="849307"/>
          </a:xfrm>
          <a:prstGeom prst="rect">
            <a:avLst/>
          </a:prstGeom>
          <a:ln w="28575">
            <a:solidFill>
              <a:schemeClr val="bg1"/>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1678" y="8080515"/>
            <a:ext cx="1252728" cy="849307"/>
          </a:xfrm>
          <a:prstGeom prst="rect">
            <a:avLst/>
          </a:prstGeom>
          <a:ln w="28575">
            <a:solidFill>
              <a:schemeClr val="bg1"/>
            </a:solidFill>
          </a:ln>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7992" y="8080515"/>
            <a:ext cx="1252728" cy="849307"/>
          </a:xfrm>
          <a:prstGeom prst="rect">
            <a:avLst/>
          </a:prstGeom>
          <a:ln w="28575">
            <a:solidFill>
              <a:schemeClr val="bg1"/>
            </a:solidFill>
          </a:ln>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04306" y="8080515"/>
            <a:ext cx="1252728" cy="849307"/>
          </a:xfrm>
          <a:prstGeom prst="rect">
            <a:avLst/>
          </a:prstGeom>
          <a:ln w="28575">
            <a:solidFill>
              <a:schemeClr val="bg1"/>
            </a:solidFill>
          </a:ln>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0622" y="8080515"/>
            <a:ext cx="1252728" cy="849307"/>
          </a:xfrm>
          <a:prstGeom prst="rect">
            <a:avLst/>
          </a:prstGeom>
          <a:ln w="28575">
            <a:solidFill>
              <a:schemeClr val="bg1"/>
            </a:solidFill>
          </a:ln>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50" y="8080515"/>
            <a:ext cx="1252728" cy="849307"/>
          </a:xfrm>
          <a:prstGeom prst="rect">
            <a:avLst/>
          </a:prstGeom>
          <a:ln w="28575">
            <a:solidFill>
              <a:schemeClr val="bg1"/>
            </a:solidFill>
          </a:ln>
        </p:spPr>
      </p:pic>
      <p:pic>
        <p:nvPicPr>
          <p:cNvPr id="20" name="Picture 19">
            <a:extLst>
              <a:ext uri="{FF2B5EF4-FFF2-40B4-BE49-F238E27FC236}">
                <a16:creationId xmlns:a16="http://schemas.microsoft.com/office/drawing/2014/main" id="{3BF425C7-745E-4D4E-8C3A-CEF7C769ECB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050" y="3950336"/>
            <a:ext cx="1252728" cy="849307"/>
          </a:xfrm>
          <a:prstGeom prst="rect">
            <a:avLst/>
          </a:prstGeom>
          <a:ln w="28575">
            <a:solidFill>
              <a:schemeClr val="bg1"/>
            </a:solidFill>
          </a:ln>
        </p:spPr>
      </p:pic>
      <p:pic>
        <p:nvPicPr>
          <p:cNvPr id="21" name="Picture 20">
            <a:extLst>
              <a:ext uri="{FF2B5EF4-FFF2-40B4-BE49-F238E27FC236}">
                <a16:creationId xmlns:a16="http://schemas.microsoft.com/office/drawing/2014/main" id="{38120B34-137C-45F8-90B3-ED4BC7CA9CF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15364" y="3950335"/>
            <a:ext cx="1252728" cy="851145"/>
          </a:xfrm>
          <a:prstGeom prst="rect">
            <a:avLst/>
          </a:prstGeom>
          <a:ln w="28575">
            <a:solidFill>
              <a:schemeClr val="bg1"/>
            </a:solidFill>
          </a:ln>
        </p:spPr>
      </p:pic>
      <p:pic>
        <p:nvPicPr>
          <p:cNvPr id="22" name="Picture 21">
            <a:extLst>
              <a:ext uri="{FF2B5EF4-FFF2-40B4-BE49-F238E27FC236}">
                <a16:creationId xmlns:a16="http://schemas.microsoft.com/office/drawing/2014/main" id="{0A305389-9B22-4295-A79B-F4C5FEC763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11678" y="3950335"/>
            <a:ext cx="1252728" cy="849306"/>
          </a:xfrm>
          <a:prstGeom prst="rect">
            <a:avLst/>
          </a:prstGeom>
          <a:ln w="28575">
            <a:solidFill>
              <a:schemeClr val="bg1"/>
            </a:solidFill>
          </a:ln>
        </p:spPr>
      </p:pic>
      <p:pic>
        <p:nvPicPr>
          <p:cNvPr id="23" name="Picture 22">
            <a:extLst>
              <a:ext uri="{FF2B5EF4-FFF2-40B4-BE49-F238E27FC236}">
                <a16:creationId xmlns:a16="http://schemas.microsoft.com/office/drawing/2014/main" id="{BA380B06-2EFA-4BBD-8F74-69215E6A818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07992" y="3950335"/>
            <a:ext cx="1252728" cy="849308"/>
          </a:xfrm>
          <a:prstGeom prst="rect">
            <a:avLst/>
          </a:prstGeom>
          <a:ln w="28575">
            <a:solidFill>
              <a:schemeClr val="bg1"/>
            </a:solidFill>
          </a:ln>
        </p:spPr>
      </p:pic>
      <p:pic>
        <p:nvPicPr>
          <p:cNvPr id="24" name="Picture 23">
            <a:extLst>
              <a:ext uri="{FF2B5EF4-FFF2-40B4-BE49-F238E27FC236}">
                <a16:creationId xmlns:a16="http://schemas.microsoft.com/office/drawing/2014/main" id="{5D3BFE71-810C-4A35-9B23-9DAB22B5A38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04306" y="3950335"/>
            <a:ext cx="1252728" cy="849306"/>
          </a:xfrm>
          <a:prstGeom prst="rect">
            <a:avLst/>
          </a:prstGeom>
          <a:ln w="28575">
            <a:solidFill>
              <a:schemeClr val="bg1"/>
            </a:solidFill>
          </a:ln>
        </p:spPr>
      </p:pic>
      <p:pic>
        <p:nvPicPr>
          <p:cNvPr id="25" name="Picture 24">
            <a:extLst>
              <a:ext uri="{FF2B5EF4-FFF2-40B4-BE49-F238E27FC236}">
                <a16:creationId xmlns:a16="http://schemas.microsoft.com/office/drawing/2014/main" id="{C35F7496-0090-4BEA-AF5F-EB65CECE20F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00622" y="3950334"/>
            <a:ext cx="1252728" cy="849305"/>
          </a:xfrm>
          <a:prstGeom prst="rect">
            <a:avLst/>
          </a:prstGeom>
          <a:ln w="28575">
            <a:solidFill>
              <a:schemeClr val="bg1"/>
            </a:solidFill>
          </a:ln>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TotalTime>
  <Words>342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Georgia</vt:lpstr>
      <vt:lpstr>Open Sans</vt:lpstr>
      <vt:lpstr>Open Sans Light</vt:lpstr>
      <vt:lpstr>Tw Cen MT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43</cp:revision>
  <dcterms:created xsi:type="dcterms:W3CDTF">2016-10-21T14:02:21Z</dcterms:created>
  <dcterms:modified xsi:type="dcterms:W3CDTF">2018-10-23T01:34:00Z</dcterms:modified>
</cp:coreProperties>
</file>