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dp" ContentType="image/vnd.ms-photo"/>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24" y="-7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10/21/2014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10/21/2014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10/21/2014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microsoft.com/office/2007/relationships/hdphoto" Target="../media/hdphoto1.wdp"/><Relationship Id="rId13" Type="http://schemas.openxmlformats.org/officeDocument/2006/relationships/image" Target="../media/image9.jpg"/><Relationship Id="rId3" Type="http://schemas.openxmlformats.org/officeDocument/2006/relationships/image" Target="../media/image2.jpg"/><Relationship Id="rId7" Type="http://schemas.openxmlformats.org/officeDocument/2006/relationships/image" Target="../media/image4.jpeg"/><Relationship Id="rId12" Type="http://schemas.openxmlformats.org/officeDocument/2006/relationships/image" Target="../media/image8.jp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3.jpg"/><Relationship Id="rId11" Type="http://schemas.openxmlformats.org/officeDocument/2006/relationships/image" Target="../media/image7.jpg"/><Relationship Id="rId5" Type="http://schemas.openxmlformats.org/officeDocument/2006/relationships/hyperlink" Target="http://www.charlestonbyday.com/" TargetMode="External"/><Relationship Id="rId10" Type="http://schemas.openxmlformats.org/officeDocument/2006/relationships/image" Target="../media/image6.jpg"/><Relationship Id="rId4" Type="http://schemas.openxmlformats.org/officeDocument/2006/relationships/hyperlink" Target="mailto:charlestonbyday@gmail.com" TargetMode="External"/><Relationship Id="rId9" Type="http://schemas.openxmlformats.org/officeDocument/2006/relationships/image" Target="../media/image5.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52400" y="8915400"/>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2514600" y="146686"/>
            <a:ext cx="2743200" cy="3158821"/>
          </a:xfrm>
        </p:spPr>
        <p:txBody>
          <a:bodyPr anchor="t">
            <a:noAutofit/>
          </a:bodyPr>
          <a:lstStyle/>
          <a:p>
            <a:r>
              <a:rPr lang="en-US" sz="2800" b="1"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22 Cooper St</a:t>
            </a:r>
            <a:r>
              <a:rPr lang="en-US" sz="2400" b="1"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2400" b="1"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Eastside</a:t>
            </a:r>
            <a:b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Charleston, </a:t>
            </a: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SC</a:t>
            </a:r>
            <a:b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 </a:t>
            </a: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1421141</a:t>
            </a: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$639,000</a:t>
            </a:r>
            <a:b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400" dirty="0" smtClean="0">
                <a:solidFill>
                  <a:schemeClr val="bg1"/>
                </a:solidFill>
                <a:effectLst>
                  <a:outerShdw blurRad="38100" dist="38100" dir="2700000" algn="tl">
                    <a:srgbClr val="000000">
                      <a:alpha val="43137"/>
                    </a:srgbClr>
                  </a:outerShdw>
                </a:effectLst>
                <a:latin typeface="Georgia" panose="02040502050405020303" pitchFamily="18" charset="0"/>
              </a:rPr>
              <a:t>Unit 1</a:t>
            </a:r>
            <a:r>
              <a:rPr lang="en-US" sz="1400" dirty="0">
                <a:solidFill>
                  <a:schemeClr val="bg1"/>
                </a:solidFill>
                <a:effectLst>
                  <a:outerShdw blurRad="38100" dist="38100" dir="2700000" algn="tl">
                    <a:srgbClr val="000000">
                      <a:alpha val="43137"/>
                    </a:srgbClr>
                  </a:outerShdw>
                </a:effectLst>
                <a:latin typeface="Georgia" panose="02040502050405020303" pitchFamily="18" charset="0"/>
              </a:rPr>
              <a:t>: 1 </a:t>
            </a:r>
            <a:r>
              <a:rPr lang="en-US" sz="1400" dirty="0" smtClean="0">
                <a:solidFill>
                  <a:schemeClr val="bg1"/>
                </a:solidFill>
                <a:effectLst>
                  <a:outerShdw blurRad="38100" dist="38100" dir="2700000" algn="tl">
                    <a:srgbClr val="000000">
                      <a:alpha val="43137"/>
                    </a:srgbClr>
                  </a:outerShdw>
                </a:effectLst>
                <a:latin typeface="Georgia" panose="02040502050405020303" pitchFamily="18" charset="0"/>
              </a:rPr>
              <a:t>Bed </a:t>
            </a:r>
            <a:r>
              <a:rPr lang="en-US" sz="1400" dirty="0">
                <a:solidFill>
                  <a:schemeClr val="bg1"/>
                </a:solidFill>
                <a:effectLst>
                  <a:outerShdw blurRad="38100" dist="38100" dir="2700000" algn="tl">
                    <a:srgbClr val="000000">
                      <a:alpha val="43137"/>
                    </a:srgbClr>
                  </a:outerShdw>
                </a:effectLst>
                <a:latin typeface="Georgia" panose="02040502050405020303" pitchFamily="18" charset="0"/>
              </a:rPr>
              <a:t>/ 1 Bath</a:t>
            </a:r>
            <a:br>
              <a:rPr lang="en-US" sz="14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400" dirty="0" smtClean="0">
                <a:solidFill>
                  <a:schemeClr val="bg1"/>
                </a:solidFill>
                <a:effectLst>
                  <a:outerShdw blurRad="38100" dist="38100" dir="2700000" algn="tl">
                    <a:srgbClr val="000000">
                      <a:alpha val="43137"/>
                    </a:srgbClr>
                  </a:outerShdw>
                </a:effectLst>
                <a:latin typeface="Georgia" panose="02040502050405020303" pitchFamily="18" charset="0"/>
              </a:rPr>
              <a:t>Unit 2</a:t>
            </a:r>
            <a:r>
              <a:rPr lang="en-US" sz="1400" dirty="0">
                <a:solidFill>
                  <a:schemeClr val="bg1"/>
                </a:solidFill>
                <a:effectLst>
                  <a:outerShdw blurRad="38100" dist="38100" dir="2700000" algn="tl">
                    <a:srgbClr val="000000">
                      <a:alpha val="43137"/>
                    </a:srgbClr>
                  </a:outerShdw>
                </a:effectLst>
                <a:latin typeface="Georgia" panose="02040502050405020303" pitchFamily="18" charset="0"/>
              </a:rPr>
              <a:t>: 2 </a:t>
            </a:r>
            <a:r>
              <a:rPr lang="en-US" sz="1400" dirty="0" smtClean="0">
                <a:solidFill>
                  <a:schemeClr val="bg1"/>
                </a:solidFill>
                <a:effectLst>
                  <a:outerShdw blurRad="38100" dist="38100" dir="2700000" algn="tl">
                    <a:srgbClr val="000000">
                      <a:alpha val="43137"/>
                    </a:srgbClr>
                  </a:outerShdw>
                </a:effectLst>
                <a:latin typeface="Georgia" panose="02040502050405020303" pitchFamily="18" charset="0"/>
              </a:rPr>
              <a:t>Bed </a:t>
            </a:r>
            <a:r>
              <a:rPr lang="en-US" sz="1400" dirty="0">
                <a:solidFill>
                  <a:schemeClr val="bg1"/>
                </a:solidFill>
                <a:effectLst>
                  <a:outerShdw blurRad="38100" dist="38100" dir="2700000" algn="tl">
                    <a:srgbClr val="000000">
                      <a:alpha val="43137"/>
                    </a:srgbClr>
                  </a:outerShdw>
                </a:effectLst>
                <a:latin typeface="Georgia" panose="02040502050405020303" pitchFamily="18" charset="0"/>
              </a:rPr>
              <a:t>/ 1 Bath</a:t>
            </a:r>
            <a:br>
              <a:rPr lang="en-US" sz="14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400" dirty="0" smtClean="0">
                <a:solidFill>
                  <a:schemeClr val="bg1"/>
                </a:solidFill>
                <a:effectLst>
                  <a:outerShdw blurRad="38100" dist="38100" dir="2700000" algn="tl">
                    <a:srgbClr val="000000">
                      <a:alpha val="43137"/>
                    </a:srgbClr>
                  </a:outerShdw>
                </a:effectLst>
                <a:latin typeface="Georgia" panose="02040502050405020303" pitchFamily="18" charset="0"/>
              </a:rPr>
              <a:t>Unit 3</a:t>
            </a:r>
            <a:r>
              <a:rPr lang="en-US" sz="1400" dirty="0">
                <a:solidFill>
                  <a:schemeClr val="bg1"/>
                </a:solidFill>
                <a:effectLst>
                  <a:outerShdw blurRad="38100" dist="38100" dir="2700000" algn="tl">
                    <a:srgbClr val="000000">
                      <a:alpha val="43137"/>
                    </a:srgbClr>
                  </a:outerShdw>
                </a:effectLst>
                <a:latin typeface="Georgia" panose="02040502050405020303" pitchFamily="18" charset="0"/>
              </a:rPr>
              <a:t>: 1 </a:t>
            </a:r>
            <a:r>
              <a:rPr lang="en-US" sz="1400" dirty="0" smtClean="0">
                <a:solidFill>
                  <a:schemeClr val="bg1"/>
                </a:solidFill>
                <a:effectLst>
                  <a:outerShdw blurRad="38100" dist="38100" dir="2700000" algn="tl">
                    <a:srgbClr val="000000">
                      <a:alpha val="43137"/>
                    </a:srgbClr>
                  </a:outerShdw>
                </a:effectLst>
                <a:latin typeface="Georgia" panose="02040502050405020303" pitchFamily="18" charset="0"/>
              </a:rPr>
              <a:t>Bed </a:t>
            </a:r>
            <a:r>
              <a:rPr lang="en-US" sz="1400" dirty="0">
                <a:solidFill>
                  <a:schemeClr val="bg1"/>
                </a:solidFill>
                <a:effectLst>
                  <a:outerShdw blurRad="38100" dist="38100" dir="2700000" algn="tl">
                    <a:srgbClr val="000000">
                      <a:alpha val="43137"/>
                    </a:srgbClr>
                  </a:outerShdw>
                </a:effectLst>
                <a:latin typeface="Georgia" panose="02040502050405020303" pitchFamily="18" charset="0"/>
              </a:rPr>
              <a:t>/ 1 Bath</a:t>
            </a:r>
            <a:br>
              <a:rPr lang="en-US" sz="14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400" dirty="0" smtClean="0">
                <a:solidFill>
                  <a:schemeClr val="bg1"/>
                </a:solidFill>
                <a:effectLst>
                  <a:outerShdw blurRad="38100" dist="38100" dir="2700000" algn="tl">
                    <a:srgbClr val="000000">
                      <a:alpha val="43137"/>
                    </a:srgbClr>
                  </a:outerShdw>
                </a:effectLst>
                <a:latin typeface="Georgia" panose="02040502050405020303" pitchFamily="18" charset="0"/>
              </a:rPr>
              <a:t>Unit 4</a:t>
            </a:r>
            <a:r>
              <a:rPr lang="en-US" sz="1400" dirty="0">
                <a:solidFill>
                  <a:schemeClr val="bg1"/>
                </a:solidFill>
                <a:effectLst>
                  <a:outerShdw blurRad="38100" dist="38100" dir="2700000" algn="tl">
                    <a:srgbClr val="000000">
                      <a:alpha val="43137"/>
                    </a:srgbClr>
                  </a:outerShdw>
                </a:effectLst>
                <a:latin typeface="Georgia" panose="02040502050405020303" pitchFamily="18" charset="0"/>
              </a:rPr>
              <a:t>: 2 </a:t>
            </a:r>
            <a:r>
              <a:rPr lang="en-US" sz="1400" dirty="0" smtClean="0">
                <a:solidFill>
                  <a:schemeClr val="bg1"/>
                </a:solidFill>
                <a:effectLst>
                  <a:outerShdw blurRad="38100" dist="38100" dir="2700000" algn="tl">
                    <a:srgbClr val="000000">
                      <a:alpha val="43137"/>
                    </a:srgbClr>
                  </a:outerShdw>
                </a:effectLst>
                <a:latin typeface="Georgia" panose="02040502050405020303" pitchFamily="18" charset="0"/>
              </a:rPr>
              <a:t>Bed </a:t>
            </a:r>
            <a:r>
              <a:rPr lang="en-US" sz="1400" dirty="0">
                <a:solidFill>
                  <a:schemeClr val="bg1"/>
                </a:solidFill>
                <a:effectLst>
                  <a:outerShdw blurRad="38100" dist="38100" dir="2700000" algn="tl">
                    <a:srgbClr val="000000">
                      <a:alpha val="43137"/>
                    </a:srgbClr>
                  </a:outerShdw>
                </a:effectLst>
                <a:latin typeface="Georgia" panose="02040502050405020303" pitchFamily="18" charset="0"/>
              </a:rPr>
              <a:t>/ 1 </a:t>
            </a:r>
            <a:r>
              <a:rPr lang="en-US" sz="1400" dirty="0" smtClean="0">
                <a:solidFill>
                  <a:schemeClr val="bg1"/>
                </a:solidFill>
                <a:effectLst>
                  <a:outerShdw blurRad="38100" dist="38100" dir="2700000" algn="tl">
                    <a:srgbClr val="000000">
                      <a:alpha val="43137"/>
                    </a:srgbClr>
                  </a:outerShdw>
                </a:effectLst>
                <a:latin typeface="Georgia" panose="02040502050405020303" pitchFamily="18" charset="0"/>
              </a:rPr>
              <a:t>Bath</a:t>
            </a:r>
            <a:endParaRPr lang="en-US" sz="1400" dirty="0">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1700651" y="4672763"/>
            <a:ext cx="4371099" cy="4082061"/>
          </a:xfrm>
        </p:spPr>
        <p:txBody>
          <a:bodyPr anchor="ctr">
            <a:noAutofit/>
          </a:bodyPr>
          <a:lstStyle/>
          <a:p>
            <a:r>
              <a:rPr lang="en-US" sz="1600" dirty="0" smtClean="0">
                <a:solidFill>
                  <a:schemeClr val="tx1"/>
                </a:solidFill>
                <a:latin typeface="Georgia" panose="02040502050405020303" pitchFamily="18" charset="0"/>
                <a:cs typeface="Microsoft Sans Serif" panose="020B0604020202020204" pitchFamily="34" charset="0"/>
              </a:rPr>
              <a:t>This </a:t>
            </a:r>
            <a:r>
              <a:rPr lang="en-US" sz="1600" dirty="0">
                <a:solidFill>
                  <a:schemeClr val="tx1"/>
                </a:solidFill>
                <a:latin typeface="Georgia" panose="02040502050405020303" pitchFamily="18" charset="0"/>
                <a:cs typeface="Microsoft Sans Serif" panose="020B0604020202020204" pitchFamily="34" charset="0"/>
              </a:rPr>
              <a:t>fabulous historical home built in 1900 and completely renovated in 2011 has all the modern conveniences. Hardwood floors, granite counters, new appliances, new heat and air conditioning just to name a few of the upgrades. A great view of the Cooper River and conveniently located to College of Charleston, MUSC, Roper, Trident Tech, restaurants, shopping, major highways, Charleston Airport and just near the foot of the Ravenel Bridge. Off street parking with 6 parking spaces available for tenants. Four rental units: $4400.00 a month. Just blocks from the Cigar Factory this property is a must see opportunity. </a:t>
            </a:r>
            <a:endParaRPr lang="en-US" sz="1400" dirty="0">
              <a:solidFill>
                <a:schemeClr val="tx1"/>
              </a:solidFill>
              <a:latin typeface="Georgia" panose="02040502050405020303" pitchFamily="18" charset="0"/>
              <a:cs typeface="Microsoft Sans Serif" panose="020B0604020202020204" pitchFamily="34" charset="0"/>
            </a:endParaRPr>
          </a:p>
          <a:p>
            <a:r>
              <a:rPr lang="en-US" sz="1100" i="1" dirty="0" smtClean="0">
                <a:solidFill>
                  <a:schemeClr val="bg1">
                    <a:lumMod val="65000"/>
                  </a:schemeClr>
                </a:solidFill>
                <a:latin typeface="Georgia" panose="02040502050405020303" pitchFamily="18" charset="0"/>
                <a:cs typeface="Microsoft Sans Serif" panose="020B0604020202020204" pitchFamily="34" charset="0"/>
              </a:rPr>
              <a:t>*</a:t>
            </a:r>
            <a:r>
              <a:rPr lang="en-US" sz="1100" i="1" dirty="0">
                <a:solidFill>
                  <a:schemeClr val="bg1">
                    <a:lumMod val="65000"/>
                  </a:schemeClr>
                </a:solidFill>
                <a:latin typeface="Georgia" panose="02040502050405020303" pitchFamily="18" charset="0"/>
                <a:cs typeface="Microsoft Sans Serif" panose="020B0604020202020204" pitchFamily="34" charset="0"/>
              </a:rPr>
              <a:t>If schools are important to you, please verify. </a:t>
            </a:r>
            <a:r>
              <a:rPr lang="en-US" sz="1100" i="1" dirty="0" smtClean="0">
                <a:solidFill>
                  <a:schemeClr val="bg1">
                    <a:lumMod val="65000"/>
                  </a:schemeClr>
                </a:solidFill>
                <a:latin typeface="Georgia" panose="02040502050405020303" pitchFamily="18" charset="0"/>
                <a:cs typeface="Microsoft Sans Serif" panose="020B0604020202020204" pitchFamily="34" charset="0"/>
              </a:rPr>
              <a:t> Square </a:t>
            </a:r>
            <a:r>
              <a:rPr lang="en-US" sz="1100" i="1" dirty="0">
                <a:solidFill>
                  <a:schemeClr val="bg1">
                    <a:lumMod val="65000"/>
                  </a:schemeClr>
                </a:solidFill>
                <a:latin typeface="Georgia" panose="02040502050405020303" pitchFamily="18" charset="0"/>
                <a:cs typeface="Microsoft Sans Serif" panose="020B0604020202020204" pitchFamily="34" charset="0"/>
              </a:rPr>
              <a:t>footage was taken from the tax </a:t>
            </a:r>
            <a:r>
              <a:rPr lang="en-US" sz="1100" i="1" dirty="0" smtClean="0">
                <a:solidFill>
                  <a:schemeClr val="bg1">
                    <a:lumMod val="65000"/>
                  </a:schemeClr>
                </a:solidFill>
                <a:latin typeface="Georgia" panose="02040502050405020303" pitchFamily="18" charset="0"/>
                <a:cs typeface="Microsoft Sans Serif" panose="020B0604020202020204" pitchFamily="34" charset="0"/>
              </a:rPr>
              <a:t>records</a:t>
            </a:r>
            <a:r>
              <a:rPr lang="en-US" sz="1100" i="1" dirty="0">
                <a:solidFill>
                  <a:schemeClr val="bg1">
                    <a:lumMod val="65000"/>
                  </a:schemeClr>
                </a:solidFill>
                <a:latin typeface="Georgia" panose="02040502050405020303" pitchFamily="18" charset="0"/>
                <a:cs typeface="Microsoft Sans Serif" panose="020B0604020202020204" pitchFamily="34" charset="0"/>
              </a:rPr>
              <a:t>.</a:t>
            </a:r>
            <a:endParaRPr lang="en-US" sz="1100" i="1" dirty="0">
              <a:solidFill>
                <a:schemeClr val="bg1">
                  <a:lumMod val="65000"/>
                </a:schemeClr>
              </a:solidFill>
              <a:latin typeface="Georgia" panose="02040502050405020303" pitchFamily="18" charset="0"/>
              <a:cs typeface="Microsoft Sans Serif" panose="020B0604020202020204" pitchFamily="34" charset="0"/>
            </a:endParaRPr>
          </a:p>
        </p:txBody>
      </p:sp>
      <p:pic>
        <p:nvPicPr>
          <p:cNvPr id="102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r="46026"/>
          <a:stretch/>
        </p:blipFill>
        <p:spPr bwMode="auto">
          <a:xfrm>
            <a:off x="152399" y="146687"/>
            <a:ext cx="2273300" cy="3158821"/>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5076190" y="8924631"/>
            <a:ext cx="2696210" cy="892552"/>
          </a:xfrm>
          <a:prstGeom prst="rect">
            <a:avLst/>
          </a:prstGeom>
        </p:spPr>
        <p:txBody>
          <a:bodyPr wrap="square">
            <a:spAutoFit/>
          </a:bodyPr>
          <a:lstStyle/>
          <a:p>
            <a:pPr algn="r"/>
            <a:r>
              <a:rPr lang="en-US" sz="1600" b="1" dirty="0" smtClean="0">
                <a:latin typeface="Georgia" panose="02040502050405020303" pitchFamily="18" charset="0"/>
                <a:cs typeface="Microsoft Sans Serif" panose="020B0604020202020204" pitchFamily="34" charset="0"/>
              </a:rPr>
              <a:t>Susan &amp; Greg Day</a:t>
            </a:r>
            <a:endParaRPr lang="en-US" sz="1600" b="1" dirty="0">
              <a:latin typeface="Georgia" panose="02040502050405020303" pitchFamily="18" charset="0"/>
              <a:cs typeface="Microsoft Sans Serif" panose="020B0604020202020204" pitchFamily="34" charset="0"/>
            </a:endParaRPr>
          </a:p>
          <a:p>
            <a:pPr algn="r"/>
            <a:r>
              <a:rPr lang="en-US" sz="1200" dirty="0" smtClean="0">
                <a:latin typeface="Georgia" panose="02040502050405020303" pitchFamily="18" charset="0"/>
                <a:cs typeface="Microsoft Sans Serif" panose="020B0604020202020204" pitchFamily="34" charset="0"/>
              </a:rPr>
              <a:t>843-900-0477 | </a:t>
            </a:r>
            <a:r>
              <a:rPr lang="en-US" sz="1200" dirty="0">
                <a:latin typeface="Georgia" panose="02040502050405020303" pitchFamily="18" charset="0"/>
                <a:cs typeface="Microsoft Sans Serif" panose="020B0604020202020204" pitchFamily="34" charset="0"/>
              </a:rPr>
              <a:t>732-757-2904</a:t>
            </a:r>
            <a:br>
              <a:rPr lang="en-US" sz="1200" dirty="0">
                <a:latin typeface="Georgia" panose="02040502050405020303" pitchFamily="18" charset="0"/>
                <a:cs typeface="Microsoft Sans Serif" panose="020B0604020202020204" pitchFamily="34" charset="0"/>
              </a:rPr>
            </a:br>
            <a:r>
              <a:rPr lang="en-US" sz="1200" dirty="0" smtClean="0">
                <a:latin typeface="Georgia" panose="02040502050405020303" pitchFamily="18" charset="0"/>
                <a:cs typeface="Microsoft Sans Serif" panose="020B0604020202020204" pitchFamily="34" charset="0"/>
                <a:hlinkClick r:id="rId4"/>
              </a:rPr>
              <a:t>charlestonbyday@gmail.com</a:t>
            </a:r>
            <a:r>
              <a:rPr lang="en-US" sz="1200" dirty="0" smtClean="0">
                <a:latin typeface="Georgia" panose="02040502050405020303" pitchFamily="18" charset="0"/>
                <a:cs typeface="Microsoft Sans Serif" panose="020B0604020202020204" pitchFamily="34" charset="0"/>
              </a:rPr>
              <a:t> </a:t>
            </a:r>
          </a:p>
          <a:p>
            <a:pPr algn="r"/>
            <a:r>
              <a:rPr lang="en-US" sz="1200" dirty="0" smtClean="0">
                <a:latin typeface="Georgia" panose="02040502050405020303" pitchFamily="18" charset="0"/>
                <a:cs typeface="Microsoft Sans Serif" panose="020B0604020202020204" pitchFamily="34" charset="0"/>
                <a:hlinkClick r:id="rId5"/>
              </a:rPr>
              <a:t>www.charlestonbyday.com</a:t>
            </a:r>
            <a:r>
              <a:rPr lang="en-US" sz="1200" dirty="0" smtClean="0">
                <a:latin typeface="Georgia" panose="02040502050405020303" pitchFamily="18" charset="0"/>
                <a:cs typeface="Microsoft Sans Serif" panose="020B0604020202020204" pitchFamily="34" charset="0"/>
              </a:rPr>
              <a:t> </a:t>
            </a:r>
            <a:endParaRPr lang="en-US" sz="1200" dirty="0">
              <a:latin typeface="Georgia" panose="02040502050405020303" pitchFamily="18" charset="0"/>
              <a:cs typeface="Microsoft Sans Serif" panose="020B0604020202020204" pitchFamily="34" charset="0"/>
            </a:endParaRP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Realty Co. Premier Group, Inc</a:t>
            </a:r>
            <a:r>
              <a:rPr lang="en-US" sz="1000" dirty="0" smtClean="0">
                <a:latin typeface="Georgia" panose="02040502050405020303" pitchFamily="18" charset="0"/>
                <a:cs typeface="Microsoft Sans Serif" panose="020B0604020202020204" pitchFamily="34" charset="0"/>
              </a:rPr>
              <a:t>. | </a:t>
            </a:r>
            <a:r>
              <a:rPr lang="en-US" sz="1000" dirty="0">
                <a:latin typeface="Georgia" panose="02040502050405020303" pitchFamily="18" charset="0"/>
                <a:cs typeface="Microsoft Sans Serif" panose="020B0604020202020204" pitchFamily="34" charset="0"/>
              </a:rPr>
              <a:t>824 Johnnie </a:t>
            </a:r>
            <a:r>
              <a:rPr lang="en-US" sz="1000" dirty="0" err="1">
                <a:latin typeface="Georgia" panose="02040502050405020303" pitchFamily="18" charset="0"/>
                <a:cs typeface="Microsoft Sans Serif" panose="020B0604020202020204" pitchFamily="34" charset="0"/>
              </a:rPr>
              <a:t>Dodds</a:t>
            </a:r>
            <a:r>
              <a:rPr lang="en-US" sz="1000" dirty="0">
                <a:latin typeface="Georgia" panose="02040502050405020303" pitchFamily="18" charset="0"/>
                <a:cs typeface="Microsoft Sans Serif" panose="020B0604020202020204" pitchFamily="34" charset="0"/>
              </a:rPr>
              <a:t> Blvd | Mt Pleasant, SC 29464</a:t>
            </a:r>
          </a:p>
        </p:txBody>
      </p:sp>
      <p:sp>
        <p:nvSpPr>
          <p:cNvPr id="10" name="Down Ribbon 9"/>
          <p:cNvSpPr/>
          <p:nvPr/>
        </p:nvSpPr>
        <p:spPr>
          <a:xfrm>
            <a:off x="836837" y="3395322"/>
            <a:ext cx="6098727" cy="1200328"/>
          </a:xfrm>
          <a:prstGeom prst="ribbon">
            <a:avLst>
              <a:gd name="adj1" fmla="val 16667"/>
              <a:gd name="adj2" fmla="val 71557"/>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3200" b="1" i="1" dirty="0">
                <a:solidFill>
                  <a:srgbClr val="C00000"/>
                </a:solidFill>
                <a:effectLst>
                  <a:outerShdw blurRad="38100" dist="38100" dir="2700000" algn="tl">
                    <a:srgbClr val="000000">
                      <a:alpha val="43137"/>
                    </a:srgbClr>
                  </a:outerShdw>
                </a:effectLst>
                <a:latin typeface="Gabriola" panose="04040605051002020D02" pitchFamily="82" charset="0"/>
              </a:rPr>
              <a:t>Reduced $110,000! </a:t>
            </a:r>
          </a:p>
          <a:p>
            <a:pPr algn="ctr"/>
            <a:r>
              <a:rPr lang="en-US" sz="2400" i="1" dirty="0">
                <a:solidFill>
                  <a:schemeClr val="bg2">
                    <a:lumMod val="25000"/>
                  </a:schemeClr>
                </a:solidFill>
                <a:effectLst>
                  <a:outerShdw blurRad="38100" dist="38100" dir="2700000" algn="tl">
                    <a:srgbClr val="000000">
                      <a:alpha val="43137"/>
                    </a:srgbClr>
                  </a:outerShdw>
                </a:effectLst>
                <a:latin typeface="Gabriola" panose="04040605051002020D02" pitchFamily="82" charset="0"/>
              </a:rPr>
              <a:t>Make An Offer! Call For Info Today!</a:t>
            </a:r>
            <a:endParaRPr lang="en-US" sz="2400" i="1" dirty="0">
              <a:solidFill>
                <a:schemeClr val="bg2">
                  <a:lumMod val="25000"/>
                </a:schemeClr>
              </a:solidFill>
              <a:effectLst>
                <a:outerShdw blurRad="38100" dist="38100" dir="2700000" algn="tl">
                  <a:srgbClr val="000000">
                    <a:alpha val="43137"/>
                  </a:srgbClr>
                </a:outerShdw>
              </a:effectLst>
              <a:latin typeface="Gabriola" panose="04040605051002020D02" pitchFamily="82" charset="0"/>
            </a:endParaRPr>
          </a:p>
        </p:txBody>
      </p:sp>
      <p:pic>
        <p:nvPicPr>
          <p:cNvPr id="18"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152399" y="4685463"/>
            <a:ext cx="1518549" cy="1138911"/>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6" name="Picture 5"/>
          <p:cNvPicPr>
            <a:picLocks noChangeAspect="1" noChangeArrowheads="1"/>
          </p:cNvPicPr>
          <p:nvPr/>
        </p:nvPicPr>
        <p:blipFill>
          <a:blip r:embed="rId7" cstate="print">
            <a:extLst>
              <a:ext uri="{BEBA8EAE-BF5A-486C-A8C5-ECC9F3942E4B}">
                <a14:imgProps xmlns:a14="http://schemas.microsoft.com/office/drawing/2010/main">
                  <a14:imgLayer r:embed="rId8">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bwMode="auto">
          <a:xfrm>
            <a:off x="152399" y="6150687"/>
            <a:ext cx="1518549" cy="1138911"/>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8" name="Rectangle 7"/>
          <p:cNvSpPr/>
          <p:nvPr/>
        </p:nvSpPr>
        <p:spPr>
          <a:xfrm>
            <a:off x="-7805379" y="3305507"/>
            <a:ext cx="7442454" cy="1200329"/>
          </a:xfrm>
          <a:prstGeom prst="rect">
            <a:avLst/>
          </a:prstGeom>
        </p:spPr>
        <p:txBody>
          <a:bodyPr wrap="square">
            <a:spAutoFit/>
          </a:bodyPr>
          <a:lstStyle/>
          <a:p>
            <a:pPr algn="ctr"/>
            <a:r>
              <a:rPr lang="en-US" sz="4000" i="1" dirty="0" smtClean="0">
                <a:solidFill>
                  <a:srgbClr val="C00000"/>
                </a:solidFill>
                <a:effectLst>
                  <a:outerShdw blurRad="38100" dist="38100" dir="2700000" algn="tl">
                    <a:srgbClr val="000000">
                      <a:alpha val="43137"/>
                    </a:srgbClr>
                  </a:outerShdw>
                </a:effectLst>
                <a:latin typeface="Gabriola" panose="04040605051002020D02" pitchFamily="82" charset="0"/>
              </a:rPr>
              <a:t>Reduced $110,000! </a:t>
            </a:r>
          </a:p>
          <a:p>
            <a:pPr algn="ctr"/>
            <a:r>
              <a:rPr lang="en-US" sz="3200" b="1" i="1" dirty="0" smtClean="0">
                <a:solidFill>
                  <a:schemeClr val="bg2">
                    <a:lumMod val="25000"/>
                  </a:schemeClr>
                </a:solidFill>
                <a:effectLst>
                  <a:outerShdw blurRad="38100" dist="38100" dir="2700000" algn="tl">
                    <a:srgbClr val="000000">
                      <a:alpha val="43137"/>
                    </a:srgbClr>
                  </a:outerShdw>
                </a:effectLst>
                <a:latin typeface="Gabriola" panose="04040605051002020D02" pitchFamily="82" charset="0"/>
              </a:rPr>
              <a:t>Make An Offer! Call For Info Today!</a:t>
            </a:r>
            <a:endParaRPr lang="en-US" sz="3200" b="1" i="1" dirty="0">
              <a:solidFill>
                <a:schemeClr val="bg2">
                  <a:lumMod val="25000"/>
                </a:schemeClr>
              </a:solidFill>
              <a:effectLst>
                <a:outerShdw blurRad="38100" dist="38100" dir="2700000" algn="tl">
                  <a:srgbClr val="000000">
                    <a:alpha val="43137"/>
                  </a:srgbClr>
                </a:outerShdw>
              </a:effectLst>
              <a:latin typeface="Gabriola" panose="04040605051002020D02" pitchFamily="82" charset="0"/>
            </a:endParaRPr>
          </a:p>
        </p:txBody>
      </p:sp>
      <p:pic>
        <p:nvPicPr>
          <p:cNvPr id="19" name="Picture 2"/>
          <p:cNvPicPr>
            <a:picLocks noChangeAspect="1" noChangeArrowheads="1"/>
          </p:cNvPicPr>
          <p:nvPr/>
        </p:nvPicPr>
        <p:blipFill rotWithShape="1">
          <a:blip r:embed="rId9">
            <a:extLst>
              <a:ext uri="{28A0092B-C50C-407E-A947-70E740481C1C}">
                <a14:useLocalDpi xmlns:a14="http://schemas.microsoft.com/office/drawing/2010/main" val="0"/>
              </a:ext>
            </a:extLst>
          </a:blip>
          <a:srcRect l="-1" t="-1" r="44060" b="-1"/>
          <a:stretch/>
        </p:blipFill>
        <p:spPr bwMode="auto">
          <a:xfrm>
            <a:off x="5321555" y="146687"/>
            <a:ext cx="2273300" cy="3158821"/>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0" name="Picture 5"/>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52399" y="7615912"/>
            <a:ext cx="1518549" cy="1138911"/>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1" name="Picture 6"/>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076307" y="4685463"/>
            <a:ext cx="1518548" cy="1138911"/>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2" name="Picture 5"/>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6076305" y="6150687"/>
            <a:ext cx="1518549" cy="1138911"/>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3" name="Picture 5"/>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6076305" y="7615912"/>
            <a:ext cx="1518549" cy="1138911"/>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TotalTime>
  <Words>192</Words>
  <Application>Microsoft Office PowerPoint</Application>
  <PresentationFormat>Custom</PresentationFormat>
  <Paragraphs>11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22 Cooper St  Eastside Charleston, SC MLS# 1421141 $639,000  Unit 1: 1 Bed / 1 Bath Unit 2: 2 Bed / 1 Bath Unit 3: 1 Bed / 1 Bath Unit 4: 2 Bed / 1 Bath</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17</cp:revision>
  <dcterms:created xsi:type="dcterms:W3CDTF">2006-08-16T00:00:00Z</dcterms:created>
  <dcterms:modified xsi:type="dcterms:W3CDTF">2014-10-22T01:00:28Z</dcterms:modified>
</cp:coreProperties>
</file>