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10253F"/>
    <a:srgbClr val="C0C0C0"/>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4/30/2025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4/30/2025</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l="11808" t="10731" r="8487" b="8118"/>
          <a:stretch/>
        </p:blipFill>
        <p:spPr>
          <a:xfrm>
            <a:off x="-2" y="738664"/>
            <a:ext cx="8229601" cy="5585936"/>
          </a:xfrm>
          <a:prstGeom prst="rect">
            <a:avLst/>
          </a:prstGeom>
          <a:ln>
            <a:noFill/>
          </a:ln>
          <a:effectLst>
            <a:softEdge rad="112500"/>
          </a:effectLst>
        </p:spPr>
      </p:pic>
      <p:sp>
        <p:nvSpPr>
          <p:cNvPr id="3" name="Subtitle 2"/>
          <p:cNvSpPr>
            <a:spLocks noGrp="1"/>
          </p:cNvSpPr>
          <p:nvPr>
            <p:ph type="subTitle" idx="1"/>
          </p:nvPr>
        </p:nvSpPr>
        <p:spPr>
          <a:xfrm>
            <a:off x="1" y="6213165"/>
            <a:ext cx="8225117" cy="1786723"/>
          </a:xfrm>
        </p:spPr>
        <p:txBody>
          <a:bodyPr anchor="ctr">
            <a:noAutofit/>
          </a:bodyPr>
          <a:lstStyle/>
          <a:p>
            <a:r>
              <a:rPr lang="en-US" sz="1200" dirty="0">
                <a:solidFill>
                  <a:schemeClr val="bg1">
                    <a:lumMod val="50000"/>
                  </a:schemeClr>
                </a:solidFill>
                <a:latin typeface="Century Gothic" panose="020B0502020202020204" pitchFamily="34" charset="0"/>
              </a:rPr>
              <a:t>Welcome to 22 Fairhope, a Lowcountry gem in I'On, Mt. Pleasant, SC. This beautiful 3-bedroom, 5-bathroom home is perfect for entertaining and everyday living. Just steps from a marsh-front walking trail leading to the I'On boat docks and Creek Club, you'll have access to dog parks, playgrounds, and community lakes. The spacious entertainment room features French doors leading to a lovely courtyard with English boxwoods. The first floor includes a primary suite with a large walk-in closet and ensuite bathroom. The second floor boasts a chef's kitchen, formal dining room, bright living room, screened porch, and front porch with elevated views. The third floor features a second primary suite, an additional bedroom, and a versatile landing space, all offering stunning views. </a:t>
            </a:r>
            <a:r>
              <a:rPr lang="en-US" sz="1200" i="1" dirty="0">
                <a:solidFill>
                  <a:schemeClr val="bg1">
                    <a:lumMod val="50000"/>
                  </a:schemeClr>
                </a:solidFill>
                <a:latin typeface="Century Gothic" panose="020B0502020202020204" pitchFamily="34" charset="0"/>
              </a:rPr>
              <a:t>*Agent is owner.</a:t>
            </a:r>
          </a:p>
        </p:txBody>
      </p:sp>
      <p:sp>
        <p:nvSpPr>
          <p:cNvPr id="2" name="Title 1"/>
          <p:cNvSpPr>
            <a:spLocks noGrp="1"/>
          </p:cNvSpPr>
          <p:nvPr>
            <p:ph type="ctrTitle"/>
          </p:nvPr>
        </p:nvSpPr>
        <p:spPr>
          <a:xfrm>
            <a:off x="152400" y="820534"/>
            <a:ext cx="3394976" cy="779666"/>
          </a:xfrm>
        </p:spPr>
        <p:txBody>
          <a:bodyPr anchor="ctr">
            <a:noAutofit/>
            <a:scene3d>
              <a:camera prst="orthographicFront"/>
              <a:lightRig rig="soft" dir="t">
                <a:rot lat="0" lon="0" rev="17220000"/>
              </a:lightRig>
            </a:scene3d>
            <a:sp3d prstMaterial="softEdge"/>
          </a:bodyPr>
          <a:lstStyle/>
          <a:p>
            <a:pPr algn="l"/>
            <a:r>
              <a:rPr lang="en-US" sz="1800" cap="none" dirty="0">
                <a:ln w="12700" cmpd="sng">
                  <a:noFill/>
                  <a:prstDash val="solid"/>
                </a:ln>
                <a:solidFill>
                  <a:schemeClr val="bg1"/>
                </a:solidFill>
                <a:effectLst/>
                <a:latin typeface="Century Gothic" panose="020B0502020202020204" pitchFamily="34" charset="0"/>
              </a:rPr>
              <a:t>22 Fairhope Road</a:t>
            </a:r>
            <a:br>
              <a:rPr lang="en-US" sz="1800" cap="none" dirty="0">
                <a:ln w="12700" cmpd="sng">
                  <a:noFill/>
                  <a:prstDash val="solid"/>
                </a:ln>
                <a:solidFill>
                  <a:schemeClr val="bg1"/>
                </a:solidFill>
                <a:effectLst/>
                <a:latin typeface="Century Gothic" panose="020B0502020202020204" pitchFamily="34" charset="0"/>
              </a:rPr>
            </a:br>
            <a:r>
              <a:rPr lang="en-US" sz="1400" cap="none" dirty="0">
                <a:ln w="10541" cmpd="sng">
                  <a:noFill/>
                  <a:prstDash val="solid"/>
                </a:ln>
                <a:solidFill>
                  <a:schemeClr val="bg1"/>
                </a:solidFill>
                <a:effectLst/>
                <a:latin typeface="Century Gothic" panose="020B0502020202020204" pitchFamily="34" charset="0"/>
              </a:rPr>
              <a:t>Ion | Mount Pleasant, SC 29464</a:t>
            </a:r>
            <a:br>
              <a:rPr lang="en-US" sz="1400" cap="none" dirty="0">
                <a:ln w="10541" cmpd="sng">
                  <a:noFill/>
                  <a:prstDash val="solid"/>
                </a:ln>
                <a:solidFill>
                  <a:schemeClr val="bg1"/>
                </a:solidFill>
                <a:effectLst/>
                <a:latin typeface="Century Gothic" panose="020B0502020202020204" pitchFamily="34" charset="0"/>
              </a:rPr>
            </a:br>
            <a:r>
              <a:rPr lang="en-US" sz="1400" cap="none" dirty="0">
                <a:ln w="10541" cmpd="sng">
                  <a:noFill/>
                  <a:prstDash val="solid"/>
                </a:ln>
                <a:solidFill>
                  <a:schemeClr val="bg1"/>
                </a:solidFill>
                <a:effectLst/>
                <a:latin typeface="Century Gothic" panose="020B0502020202020204" pitchFamily="34" charset="0"/>
              </a:rPr>
              <a:t>MLS# 25010856 | $1,945,000</a:t>
            </a:r>
            <a:endParaRPr lang="en-US" sz="1800" i="1" cap="none" dirty="0">
              <a:ln w="10541" cmpd="sng">
                <a:noFill/>
                <a:prstDash val="solid"/>
              </a:ln>
              <a:solidFill>
                <a:schemeClr val="bg1"/>
              </a:solidFill>
              <a:effectLst/>
              <a:latin typeface="Century Gothic" panose="020B0502020202020204" pitchFamily="34" charset="0"/>
            </a:endParaRPr>
          </a:p>
        </p:txBody>
      </p:sp>
      <p:sp>
        <p:nvSpPr>
          <p:cNvPr id="17" name="Rectangle 16"/>
          <p:cNvSpPr/>
          <p:nvPr/>
        </p:nvSpPr>
        <p:spPr>
          <a:xfrm>
            <a:off x="0" y="9240321"/>
            <a:ext cx="3253068" cy="707886"/>
          </a:xfrm>
          <a:prstGeom prst="rect">
            <a:avLst/>
          </a:prstGeom>
        </p:spPr>
        <p:txBody>
          <a:bodyPr wrap="square">
            <a:spAutoFit/>
          </a:bodyPr>
          <a:lstStyle/>
          <a:p>
            <a:r>
              <a:rPr lang="en-US" sz="1800" dirty="0">
                <a:solidFill>
                  <a:srgbClr val="10253F"/>
                </a:solidFill>
                <a:latin typeface="Century Gothic" panose="020B0502020202020204" pitchFamily="34" charset="0"/>
              </a:rPr>
              <a:t>Kathryn Martin</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704-654-9730</a:t>
            </a:r>
          </a:p>
          <a:p>
            <a:r>
              <a:rPr lang="en-US" sz="1100" dirty="0">
                <a:solidFill>
                  <a:srgbClr val="10253F"/>
                </a:solidFill>
                <a:latin typeface="Century Gothic" panose="020B0502020202020204" pitchFamily="34" charset="0"/>
              </a:rPr>
              <a:t>kathryn.martin@carolinaone.com</a:t>
            </a: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47375" y="9204159"/>
            <a:ext cx="1134850" cy="780210"/>
          </a:xfrm>
          <a:prstGeom prst="rect">
            <a:avLst/>
          </a:prstGeom>
        </p:spPr>
      </p:pic>
      <p:sp>
        <p:nvSpPr>
          <p:cNvPr id="18" name="Rectangle 17"/>
          <p:cNvSpPr/>
          <p:nvPr/>
        </p:nvSpPr>
        <p:spPr>
          <a:xfrm>
            <a:off x="4972050" y="9305724"/>
            <a:ext cx="3257550" cy="577081"/>
          </a:xfrm>
          <a:prstGeom prst="rect">
            <a:avLst/>
          </a:prstGeom>
        </p:spPr>
        <p:txBody>
          <a:bodyPr wrap="square">
            <a:spAutoFit/>
          </a:bodyPr>
          <a:lstStyle/>
          <a:p>
            <a:pPr algn="r"/>
            <a:r>
              <a:rPr lang="en-US" sz="1050" dirty="0">
                <a:solidFill>
                  <a:srgbClr val="10253F"/>
                </a:solidFill>
                <a:latin typeface="Century Gothic" panose="020B0502020202020204" pitchFamily="34" charset="0"/>
              </a:rPr>
              <a:t>Carolina One Real Estate</a:t>
            </a:r>
          </a:p>
          <a:p>
            <a:pPr algn="r"/>
            <a:r>
              <a:rPr lang="en-US" sz="1050" dirty="0">
                <a:solidFill>
                  <a:srgbClr val="10253F"/>
                </a:solidFill>
                <a:latin typeface="Century Gothic" panose="020B0502020202020204" pitchFamily="34" charset="0"/>
              </a:rPr>
              <a:t>195 W Coleman Blvd</a:t>
            </a:r>
          </a:p>
          <a:p>
            <a:pPr algn="r"/>
            <a:r>
              <a:rPr lang="en-US" sz="1050" dirty="0">
                <a:solidFill>
                  <a:srgbClr val="10253F"/>
                </a:solidFill>
                <a:latin typeface="Century Gothic" panose="020B0502020202020204" pitchFamily="34" charset="0"/>
              </a:rPr>
              <a:t>Mt Pleasant, SC 29464-3495</a:t>
            </a:r>
          </a:p>
        </p:txBody>
      </p:sp>
      <p:sp>
        <p:nvSpPr>
          <p:cNvPr id="30" name="Rectangle 29"/>
          <p:cNvSpPr/>
          <p:nvPr/>
        </p:nvSpPr>
        <p:spPr>
          <a:xfrm>
            <a:off x="4482" y="0"/>
            <a:ext cx="8229600" cy="738664"/>
          </a:xfrm>
          <a:prstGeom prst="rect">
            <a:avLst/>
          </a:prstGeom>
          <a:noFill/>
        </p:spPr>
        <p:txBody>
          <a:bodyPr wrap="square">
            <a:spAutoFit/>
          </a:bodyPr>
          <a:lstStyle/>
          <a:p>
            <a:pPr algn="ctr"/>
            <a:r>
              <a:rPr lang="en-US" sz="2400" b="1" dirty="0">
                <a:ln w="6350">
                  <a:solidFill>
                    <a:srgbClr val="10253F"/>
                  </a:solidFill>
                </a:ln>
                <a:solidFill>
                  <a:srgbClr val="79B8F9"/>
                </a:solidFill>
                <a:latin typeface="Century Gothic" panose="020B0502020202020204" pitchFamily="34" charset="0"/>
              </a:rPr>
              <a:t>OPEN HOUSE WEEKEND</a:t>
            </a:r>
          </a:p>
          <a:p>
            <a:pPr algn="ctr"/>
            <a:r>
              <a:rPr lang="en-US" sz="1800" dirty="0">
                <a:ln w="6350">
                  <a:solidFill>
                    <a:srgbClr val="10253F"/>
                  </a:solidFill>
                </a:ln>
                <a:solidFill>
                  <a:srgbClr val="79B8F9"/>
                </a:solidFill>
                <a:latin typeface="Century Gothic" panose="020B0502020202020204" pitchFamily="34" charset="0"/>
              </a:rPr>
              <a:t>Saturday, May 3 from 12-4 &amp; Sunday, May 4 from 1-4</a:t>
            </a:r>
            <a:endParaRPr lang="en-US" sz="2400" dirty="0">
              <a:ln w="6350">
                <a:solidFill>
                  <a:srgbClr val="10253F"/>
                </a:solidFill>
              </a:ln>
              <a:solidFill>
                <a:srgbClr val="79B8F9"/>
              </a:solidFill>
              <a:latin typeface="Century Gothic" panose="020B0502020202020204" pitchFamily="34" charset="0"/>
            </a:endParaRP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rcRect/>
          <a:stretch/>
        </p:blipFill>
        <p:spPr>
          <a:xfrm>
            <a:off x="6629400" y="8000444"/>
            <a:ext cx="1600200" cy="1066800"/>
          </a:xfrm>
          <a:prstGeom prst="rect">
            <a:avLst/>
          </a:prstGeom>
          <a:ln>
            <a:noFill/>
          </a:ln>
          <a:effectLst/>
        </p:spPr>
      </p:pic>
      <p:pic>
        <p:nvPicPr>
          <p:cNvPr id="22" name="Picture 21"/>
          <p:cNvPicPr>
            <a:picLocks/>
          </p:cNvPicPr>
          <p:nvPr/>
        </p:nvPicPr>
        <p:blipFill>
          <a:blip r:embed="rId5" cstate="print">
            <a:extLst>
              <a:ext uri="{28A0092B-C50C-407E-A947-70E740481C1C}">
                <a14:useLocalDpi xmlns:a14="http://schemas.microsoft.com/office/drawing/2010/main" val="0"/>
              </a:ext>
            </a:extLst>
          </a:blip>
          <a:srcRect/>
          <a:stretch/>
        </p:blipFill>
        <p:spPr>
          <a:xfrm>
            <a:off x="4972050" y="8000444"/>
            <a:ext cx="1600200" cy="1066800"/>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657350" y="7999888"/>
            <a:ext cx="1600200" cy="1067912"/>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0" y="7999888"/>
            <a:ext cx="1600200" cy="1067912"/>
          </a:xfrm>
          <a:prstGeom prst="rect">
            <a:avLst/>
          </a:prstGeom>
          <a:ln>
            <a:noFill/>
          </a:ln>
          <a:effectLst/>
        </p:spPr>
      </p:pic>
      <p:pic>
        <p:nvPicPr>
          <p:cNvPr id="4" name="Picture 3">
            <a:extLst>
              <a:ext uri="{FF2B5EF4-FFF2-40B4-BE49-F238E27FC236}">
                <a16:creationId xmlns:a16="http://schemas.microsoft.com/office/drawing/2014/main" id="{2FA3E1D1-D15B-8F77-F2F4-0D6E11AFFECB}"/>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3314700" y="7999888"/>
            <a:ext cx="1600200" cy="106791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523</TotalTime>
  <Words>206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22 Fairhope Road Ion | Mount Pleasant, SC 29464 MLS# 25010856 | $1,945,000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94</cp:revision>
  <dcterms:created xsi:type="dcterms:W3CDTF">2006-08-16T00:00:00Z</dcterms:created>
  <dcterms:modified xsi:type="dcterms:W3CDTF">2025-04-30T15:33:47Z</dcterms:modified>
</cp:coreProperties>
</file>