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23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5/15/2022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661673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5/15/2022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2421340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5/15/2022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532457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5B3F2-7F9D-49E6-AC56-04D3B8C00B00}" type="datetimeFigureOut">
              <a:rPr lang="en-US" smtClean="0"/>
              <a:t>5/15/2022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2329237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5B3F2-7F9D-49E6-AC56-04D3B8C00B00}" type="datetimeFigureOut">
              <a:rPr lang="en-US" smtClean="0"/>
              <a:t>5/15/2022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327288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85B3F2-7F9D-49E6-AC56-04D3B8C00B00}" type="datetimeFigureOut">
              <a:rPr lang="en-US" smtClean="0"/>
              <a:t>5/15/2022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960016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85B3F2-7F9D-49E6-AC56-04D3B8C00B00}" type="datetimeFigureOut">
              <a:rPr lang="en-US" smtClean="0"/>
              <a:t>5/15/2022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796822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85B3F2-7F9D-49E6-AC56-04D3B8C00B00}" type="datetimeFigureOut">
              <a:rPr lang="en-US" smtClean="0"/>
              <a:t>5/15/2022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44194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85B3F2-7F9D-49E6-AC56-04D3B8C00B00}" type="datetimeFigureOut">
              <a:rPr lang="en-US" smtClean="0"/>
              <a:t>5/15/2022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3486933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5B3F2-7F9D-49E6-AC56-04D3B8C00B00}" type="datetimeFigureOut">
              <a:rPr lang="en-US" smtClean="0"/>
              <a:t>5/15/2022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3583554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5B3F2-7F9D-49E6-AC56-04D3B8C00B00}" type="datetimeFigureOut">
              <a:rPr lang="en-US" smtClean="0"/>
              <a:t>5/15/2022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99C0E-218F-464F-920D-C4645A30ECD5}" type="slidenum">
              <a:rPr lang="en-US" smtClean="0"/>
              <a:t>‹#›</a:t>
            </a:fld>
            <a:endParaRPr lang="en-US"/>
          </a:p>
        </p:txBody>
      </p:sp>
    </p:spTree>
    <p:extLst>
      <p:ext uri="{BB962C8B-B14F-4D97-AF65-F5344CB8AC3E}">
        <p14:creationId xmlns:p14="http://schemas.microsoft.com/office/powerpoint/2010/main" val="1529821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2B85B3F2-7F9D-49E6-AC56-04D3B8C00B00}" type="datetimeFigureOut">
              <a:rPr lang="en-US" smtClean="0"/>
              <a:t>5/15/2022</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D199C0E-218F-464F-920D-C4645A30ECD5}" type="slidenum">
              <a:rPr lang="en-US" smtClean="0"/>
              <a:t>‹#›</a:t>
            </a:fld>
            <a:endParaRPr lang="en-US"/>
          </a:p>
        </p:txBody>
      </p:sp>
    </p:spTree>
    <p:extLst>
      <p:ext uri="{BB962C8B-B14F-4D97-AF65-F5344CB8AC3E}">
        <p14:creationId xmlns:p14="http://schemas.microsoft.com/office/powerpoint/2010/main" val="22074403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6" name="Picture 12">
            <a:extLst>
              <a:ext uri="{FF2B5EF4-FFF2-40B4-BE49-F238E27FC236}">
                <a16:creationId xmlns:a16="http://schemas.microsoft.com/office/drawing/2014/main" id="{6A16CFE4-893A-453B-8E60-F9D0D1AF5B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79264"/>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4" name="Text Box 3">
            <a:extLst>
              <a:ext uri="{FF2B5EF4-FFF2-40B4-BE49-F238E27FC236}">
                <a16:creationId xmlns:a16="http://schemas.microsoft.com/office/drawing/2014/main" id="{94D81DE4-9428-4E09-8261-DFE71E19CDF6}"/>
              </a:ext>
            </a:extLst>
          </p:cNvPr>
          <p:cNvSpPr txBox="1">
            <a:spLocks noChangeArrowheads="1"/>
          </p:cNvSpPr>
          <p:nvPr/>
        </p:nvSpPr>
        <p:spPr bwMode="auto">
          <a:xfrm>
            <a:off x="2780984" y="22225"/>
            <a:ext cx="5448616" cy="1384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algn="r" defTabSz="914400" eaLnBrk="0" fontAlgn="base" hangingPunct="0">
              <a:spcBef>
                <a:spcPct val="0"/>
              </a:spcBef>
              <a:spcAft>
                <a:spcPct val="0"/>
              </a:spcAft>
            </a:pPr>
            <a:r>
              <a:rPr lang="en-US" altLang="en-US" sz="2000" b="1" dirty="0">
                <a:solidFill>
                  <a:schemeClr val="accent1">
                    <a:lumMod val="75000"/>
                  </a:schemeClr>
                </a:solidFill>
                <a:latin typeface="Futura Lt BT" panose="020B0402020204020303" pitchFamily="34" charset="0"/>
              </a:rPr>
              <a:t>22 Old Summer House Road</a:t>
            </a:r>
          </a:p>
          <a:p>
            <a:pPr algn="r" defTabSz="914400" eaLnBrk="0" fontAlgn="base" hangingPunct="0">
              <a:spcBef>
                <a:spcPct val="0"/>
              </a:spcBef>
              <a:spcAft>
                <a:spcPct val="0"/>
              </a:spcAft>
            </a:pPr>
            <a:r>
              <a:rPr lang="fr-FR" altLang="en-US" sz="1600" i="1" dirty="0">
                <a:solidFill>
                  <a:schemeClr val="accent1">
                    <a:lumMod val="75000"/>
                  </a:schemeClr>
                </a:solidFill>
                <a:latin typeface="Futura Lt BT" panose="020B0402020204020303" pitchFamily="34" charset="0"/>
              </a:rPr>
              <a:t>Point </a:t>
            </a:r>
            <a:r>
              <a:rPr lang="fr-FR" altLang="en-US" sz="1600" i="1" dirty="0" err="1">
                <a:solidFill>
                  <a:schemeClr val="accent1">
                    <a:lumMod val="75000"/>
                  </a:schemeClr>
                </a:solidFill>
                <a:latin typeface="Futura Lt BT" panose="020B0402020204020303" pitchFamily="34" charset="0"/>
              </a:rPr>
              <a:t>Verona</a:t>
            </a:r>
            <a:endParaRPr lang="fr-FR" altLang="en-US" sz="1600" i="1" dirty="0">
              <a:solidFill>
                <a:schemeClr val="accent1">
                  <a:lumMod val="75000"/>
                </a:schemeClr>
              </a:solidFill>
              <a:latin typeface="Futura Lt BT" panose="020B0402020204020303" pitchFamily="34" charset="0"/>
            </a:endParaRPr>
          </a:p>
          <a:p>
            <a:pPr algn="r" defTabSz="914400" eaLnBrk="0" fontAlgn="base" hangingPunct="0">
              <a:spcBef>
                <a:spcPct val="0"/>
              </a:spcBef>
              <a:spcAft>
                <a:spcPct val="0"/>
              </a:spcAft>
            </a:pPr>
            <a:r>
              <a:rPr lang="fr-FR" altLang="en-US" sz="1600" i="1" dirty="0">
                <a:solidFill>
                  <a:schemeClr val="accent1">
                    <a:lumMod val="75000"/>
                  </a:schemeClr>
                </a:solidFill>
                <a:latin typeface="Futura Lt BT" panose="020B0402020204020303" pitchFamily="34" charset="0"/>
              </a:rPr>
              <a:t>Charleston, SC 29412</a:t>
            </a:r>
          </a:p>
          <a:p>
            <a:pPr algn="r" defTabSz="914400" eaLnBrk="0" fontAlgn="base" hangingPunct="0">
              <a:spcBef>
                <a:spcPct val="0"/>
              </a:spcBef>
              <a:spcAft>
                <a:spcPct val="0"/>
              </a:spcAft>
            </a:pPr>
            <a:r>
              <a:rPr lang="fr-FR" altLang="en-US" sz="1600" i="1" dirty="0">
                <a:solidFill>
                  <a:schemeClr val="accent1">
                    <a:lumMod val="75000"/>
                  </a:schemeClr>
                </a:solidFill>
                <a:latin typeface="Futura Lt BT" panose="020B0402020204020303" pitchFamily="34" charset="0"/>
              </a:rPr>
              <a:t>MLS# 22006728</a:t>
            </a:r>
          </a:p>
          <a:p>
            <a:pPr algn="r" defTabSz="914400" eaLnBrk="0" fontAlgn="base" hangingPunct="0">
              <a:spcBef>
                <a:spcPct val="0"/>
              </a:spcBef>
              <a:spcAft>
                <a:spcPct val="0"/>
              </a:spcAft>
            </a:pPr>
            <a:r>
              <a:rPr lang="fr-FR" altLang="en-US" sz="1600" i="1" dirty="0" err="1">
                <a:solidFill>
                  <a:schemeClr val="accent1">
                    <a:lumMod val="75000"/>
                  </a:schemeClr>
                </a:solidFill>
                <a:latin typeface="Futura Lt BT" panose="020B0402020204020303" pitchFamily="34" charset="0"/>
              </a:rPr>
              <a:t>Now</a:t>
            </a:r>
            <a:r>
              <a:rPr lang="fr-FR" altLang="en-US" sz="1600" i="1" dirty="0">
                <a:solidFill>
                  <a:schemeClr val="accent1">
                    <a:lumMod val="75000"/>
                  </a:schemeClr>
                </a:solidFill>
                <a:latin typeface="Futura Lt BT" panose="020B0402020204020303" pitchFamily="34" charset="0"/>
              </a:rPr>
              <a:t> $1,499,000</a:t>
            </a:r>
          </a:p>
        </p:txBody>
      </p:sp>
      <p:sp>
        <p:nvSpPr>
          <p:cNvPr id="5" name="Text Box 4">
            <a:extLst>
              <a:ext uri="{FF2B5EF4-FFF2-40B4-BE49-F238E27FC236}">
                <a16:creationId xmlns:a16="http://schemas.microsoft.com/office/drawing/2014/main" id="{560D189E-709A-453E-A362-3D676D486D34}"/>
              </a:ext>
            </a:extLst>
          </p:cNvPr>
          <p:cNvSpPr txBox="1">
            <a:spLocks noChangeArrowheads="1"/>
          </p:cNvSpPr>
          <p:nvPr/>
        </p:nvSpPr>
        <p:spPr bwMode="auto">
          <a:xfrm>
            <a:off x="0" y="4183380"/>
            <a:ext cx="8229600" cy="1295884"/>
          </a:xfrm>
          <a:prstGeom prst="rect">
            <a:avLst/>
          </a:prstGeom>
          <a:solidFill>
            <a:schemeClr val="tx1">
              <a:alpha val="50000"/>
            </a:schemeClr>
          </a:solidFill>
          <a:ln>
            <a:noFill/>
          </a:ln>
          <a:effectLst/>
        </p:spPr>
        <p:txBody>
          <a:bodyPr vert="horz" wrap="square" lIns="36576" tIns="36576" rIns="36576" bIns="36576" numCol="1" anchor="ctr" anchorCtr="0" compatLnSpc="1">
            <a:prstTxWarp prst="textNoShape">
              <a:avLst/>
            </a:prstTxWarp>
          </a:bodyPr>
          <a:lstStyle/>
          <a:p>
            <a:pPr algn="ctr" defTabSz="914400" eaLnBrk="0" fontAlgn="base" hangingPunct="0">
              <a:spcBef>
                <a:spcPct val="0"/>
              </a:spcBef>
              <a:spcAft>
                <a:spcPct val="0"/>
              </a:spcAft>
            </a:pPr>
            <a:r>
              <a:rPr lang="en-US" altLang="en-US" sz="1300" b="1" dirty="0">
                <a:solidFill>
                  <a:schemeClr val="bg1"/>
                </a:solidFill>
                <a:effectLst>
                  <a:outerShdw blurRad="38100" dist="38100" dir="2700000" algn="tl">
                    <a:srgbClr val="000000">
                      <a:alpha val="43137"/>
                    </a:srgbClr>
                  </a:outerShdw>
                </a:effectLst>
                <a:latin typeface="Malgun Gothic Semilight" panose="020B0502040204020203" pitchFamily="34" charset="-128"/>
              </a:rPr>
              <a:t>Welcome Home to 22 Old Summer House Road, where the beauty of the Lowcountry is wrapped up in the most surreal setting. Surrounded by water all around and a private dock that is already completed, this is your opportunity to build your dream home on one of the most incredible lots, in a private, gated-community, 3 minutes from Downtown Charleston. Enjoy kayaking, boating, paddle boarding, fishing, and all things water while being so close to the city. The views of the churches and downtown city scape will take your breath away. </a:t>
            </a:r>
            <a:br>
              <a:rPr lang="en-US" altLang="en-US" sz="1300" b="1" dirty="0">
                <a:solidFill>
                  <a:schemeClr val="bg1"/>
                </a:solidFill>
                <a:effectLst>
                  <a:outerShdw blurRad="38100" dist="38100" dir="2700000" algn="tl">
                    <a:srgbClr val="000000">
                      <a:alpha val="43137"/>
                    </a:srgbClr>
                  </a:outerShdw>
                </a:effectLst>
                <a:latin typeface="Malgun Gothic Semilight" panose="020B0502040204020203" pitchFamily="34" charset="-128"/>
              </a:rPr>
            </a:br>
            <a:r>
              <a:rPr lang="en-US" altLang="en-US" sz="1300" b="1" i="1" dirty="0">
                <a:solidFill>
                  <a:schemeClr val="bg1"/>
                </a:solidFill>
                <a:effectLst>
                  <a:outerShdw blurRad="38100" dist="38100" dir="2700000" algn="tl">
                    <a:srgbClr val="000000">
                      <a:alpha val="43137"/>
                    </a:srgbClr>
                  </a:outerShdw>
                </a:effectLst>
                <a:latin typeface="Malgun Gothic Semilight" panose="020B0502040204020203" pitchFamily="34" charset="-128"/>
              </a:rPr>
              <a:t>**PRE-APPROVED HOUSE PLANS CONVEY WITH ACCEPTABLE OFFER**</a:t>
            </a:r>
            <a:endParaRPr lang="en-US" altLang="en-US" sz="1300" b="1" i="1" dirty="0">
              <a:solidFill>
                <a:schemeClr val="bg1"/>
              </a:solidFill>
              <a:effectLst>
                <a:outerShdw blurRad="38100" dist="38100" dir="2700000" algn="tl">
                  <a:srgbClr val="000000">
                    <a:alpha val="43137"/>
                  </a:srgbClr>
                </a:outerShdw>
              </a:effectLst>
              <a:latin typeface="Arial" panose="020B0604020202020204" pitchFamily="34" charset="0"/>
            </a:endParaRPr>
          </a:p>
        </p:txBody>
      </p:sp>
      <p:sp>
        <p:nvSpPr>
          <p:cNvPr id="6" name="Text Box 5">
            <a:extLst>
              <a:ext uri="{FF2B5EF4-FFF2-40B4-BE49-F238E27FC236}">
                <a16:creationId xmlns:a16="http://schemas.microsoft.com/office/drawing/2014/main" id="{6807BF84-8E9D-406D-AEA5-C7FF2B7C299B}"/>
              </a:ext>
            </a:extLst>
          </p:cNvPr>
          <p:cNvSpPr txBox="1">
            <a:spLocks noChangeArrowheads="1"/>
          </p:cNvSpPr>
          <p:nvPr/>
        </p:nvSpPr>
        <p:spPr bwMode="auto">
          <a:xfrm>
            <a:off x="81776" y="9137850"/>
            <a:ext cx="3863163" cy="871537"/>
          </a:xfrm>
          <a:prstGeom prst="rect">
            <a:avLst/>
          </a:prstGeom>
          <a:noFill/>
          <a:ln w="9525" algn="in">
            <a:noFill/>
            <a:miter lim="800000"/>
            <a:headEnd/>
            <a:tailEnd/>
          </a:ln>
          <a:effectLst/>
        </p:spPr>
        <p:txBody>
          <a:bodyPr vert="horz" wrap="square" lIns="36576" tIns="36576" rIns="36576" bIns="36576" numCol="1" anchor="ctr" anchorCtr="0" compatLnSpc="1">
            <a:prstTxWarp prst="textNoShape">
              <a:avLst/>
            </a:prstTxWarp>
          </a:bodyPr>
          <a:lstStyle/>
          <a:p>
            <a:pPr defTabSz="914400" eaLnBrk="0" fontAlgn="base" hangingPunct="0">
              <a:spcBef>
                <a:spcPct val="0"/>
              </a:spcBef>
              <a:spcAft>
                <a:spcPct val="0"/>
              </a:spcAft>
            </a:pPr>
            <a:r>
              <a:rPr lang="en-US" altLang="en-US" sz="1200" b="1" dirty="0">
                <a:latin typeface="Malgun Gothic Semilight" panose="020B0502040204020203" pitchFamily="34" charset="-128"/>
              </a:rPr>
              <a:t>Kara Delpino</a:t>
            </a:r>
          </a:p>
          <a:p>
            <a:pPr defTabSz="914400" eaLnBrk="0" fontAlgn="base" hangingPunct="0">
              <a:spcBef>
                <a:spcPct val="0"/>
              </a:spcBef>
              <a:spcAft>
                <a:spcPct val="0"/>
              </a:spcAft>
            </a:pPr>
            <a:r>
              <a:rPr lang="en-US" altLang="en-US" sz="1000" dirty="0">
                <a:latin typeface="Malgun Gothic Semilight" panose="020B0502040204020203" pitchFamily="34" charset="-128"/>
              </a:rPr>
              <a:t>(843) 860-4166</a:t>
            </a:r>
          </a:p>
          <a:p>
            <a:pPr defTabSz="914400" eaLnBrk="0" fontAlgn="base" hangingPunct="0">
              <a:spcBef>
                <a:spcPct val="0"/>
              </a:spcBef>
              <a:spcAft>
                <a:spcPct val="0"/>
              </a:spcAft>
            </a:pPr>
            <a:r>
              <a:rPr lang="en-US" altLang="en-US" sz="1000" dirty="0">
                <a:latin typeface="Malgun Gothic Semilight" panose="020B0502040204020203" pitchFamily="34" charset="-128"/>
              </a:rPr>
              <a:t>kara@hbrtwn.com</a:t>
            </a:r>
          </a:p>
          <a:p>
            <a:pPr defTabSz="914400" eaLnBrk="0" fontAlgn="base" hangingPunct="0">
              <a:spcBef>
                <a:spcPct val="0"/>
              </a:spcBef>
              <a:spcAft>
                <a:spcPct val="0"/>
              </a:spcAft>
            </a:pPr>
            <a:r>
              <a:rPr lang="en-US" altLang="en-US" sz="1000" dirty="0">
                <a:latin typeface="Malgun Gothic Semilight" panose="020B0502040204020203" pitchFamily="34" charset="-128"/>
              </a:rPr>
              <a:t>www.karadelpino.com</a:t>
            </a:r>
            <a:endParaRPr lang="en-US" altLang="en-US" sz="2000" dirty="0">
              <a:latin typeface="Arial" panose="020B0604020202020204" pitchFamily="34" charset="0"/>
            </a:endParaRPr>
          </a:p>
        </p:txBody>
      </p:sp>
      <p:sp>
        <p:nvSpPr>
          <p:cNvPr id="7" name="Text Box 6">
            <a:extLst>
              <a:ext uri="{FF2B5EF4-FFF2-40B4-BE49-F238E27FC236}">
                <a16:creationId xmlns:a16="http://schemas.microsoft.com/office/drawing/2014/main" id="{6A9FB588-1183-4257-AB91-F68BD5F1A1F8}"/>
              </a:ext>
            </a:extLst>
          </p:cNvPr>
          <p:cNvSpPr txBox="1">
            <a:spLocks noChangeArrowheads="1"/>
          </p:cNvSpPr>
          <p:nvPr/>
        </p:nvSpPr>
        <p:spPr bwMode="auto">
          <a:xfrm>
            <a:off x="0" y="3174"/>
            <a:ext cx="4697412" cy="1208937"/>
          </a:xfrm>
          <a:prstGeom prst="rect">
            <a:avLst/>
          </a:prstGeom>
          <a:noFill/>
          <a:ln>
            <a:noFill/>
          </a:ln>
          <a:effectLst/>
          <a:extLst>
            <a:ext uri="{909E8E84-426E-40DD-AFC4-6F175D3DCCD1}">
              <a14:hiddenFill xmlns:a14="http://schemas.microsoft.com/office/drawing/2010/main">
                <a:gradFill rotWithShape="0">
                  <a:gsLst>
                    <a:gs pos="0">
                      <a:srgbClr val="FFFFFF">
                        <a:alpha val="0"/>
                      </a:srgbClr>
                    </a:gs>
                    <a:gs pos="100000">
                      <a:srgbClr val="FFFFFF"/>
                    </a:gs>
                  </a:gsLst>
                  <a:lin ang="16200000" scaled="1"/>
                </a:gra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defTabSz="914400" eaLnBrk="0" fontAlgn="base" hangingPunct="0">
              <a:spcBef>
                <a:spcPct val="0"/>
              </a:spcBef>
              <a:spcAft>
                <a:spcPct val="0"/>
              </a:spcAft>
            </a:pPr>
            <a:r>
              <a:rPr lang="en-US" altLang="en-US" b="1" dirty="0">
                <a:solidFill>
                  <a:schemeClr val="accent1">
                    <a:lumMod val="75000"/>
                  </a:schemeClr>
                </a:solidFill>
                <a:latin typeface="Futura Md BT" panose="020B0602020204020303" pitchFamily="34" charset="0"/>
              </a:rPr>
              <a:t>Ready To Build In Private Community</a:t>
            </a:r>
          </a:p>
          <a:p>
            <a:pPr defTabSz="914400" eaLnBrk="0" fontAlgn="base" hangingPunct="0">
              <a:spcBef>
                <a:spcPct val="0"/>
              </a:spcBef>
              <a:spcAft>
                <a:spcPct val="0"/>
              </a:spcAft>
            </a:pPr>
            <a:r>
              <a:rPr lang="en-US" altLang="en-US" b="1" dirty="0">
                <a:solidFill>
                  <a:schemeClr val="accent1">
                    <a:lumMod val="75000"/>
                  </a:schemeClr>
                </a:solidFill>
                <a:latin typeface="Futura Md BT" panose="020B0602020204020303" pitchFamily="34" charset="0"/>
              </a:rPr>
              <a:t>Minutes From The Harbor</a:t>
            </a:r>
          </a:p>
          <a:p>
            <a:pPr defTabSz="914400" eaLnBrk="0" fontAlgn="base" hangingPunct="0">
              <a:spcBef>
                <a:spcPct val="0"/>
              </a:spcBef>
              <a:spcAft>
                <a:spcPct val="0"/>
              </a:spcAft>
            </a:pPr>
            <a:r>
              <a:rPr lang="en-US" altLang="en-US" b="1" dirty="0">
                <a:solidFill>
                  <a:schemeClr val="accent1">
                    <a:lumMod val="75000"/>
                  </a:schemeClr>
                </a:solidFill>
                <a:latin typeface="Futura Md BT" panose="020B0602020204020303" pitchFamily="34" charset="0"/>
              </a:rPr>
              <a:t>On A Beautiful Creek</a:t>
            </a:r>
          </a:p>
          <a:p>
            <a:pPr defTabSz="914400" eaLnBrk="0" fontAlgn="base" hangingPunct="0">
              <a:spcBef>
                <a:spcPct val="0"/>
              </a:spcBef>
              <a:spcAft>
                <a:spcPct val="0"/>
              </a:spcAft>
            </a:pPr>
            <a:r>
              <a:rPr lang="en-US" altLang="en-US" b="1" dirty="0">
                <a:solidFill>
                  <a:schemeClr val="accent1">
                    <a:lumMod val="75000"/>
                  </a:schemeClr>
                </a:solidFill>
                <a:latin typeface="Futura Md BT" panose="020B0602020204020303" pitchFamily="34" charset="0"/>
              </a:rPr>
              <a:t>.38 Acre Lot</a:t>
            </a:r>
          </a:p>
        </p:txBody>
      </p:sp>
      <p:sp>
        <p:nvSpPr>
          <p:cNvPr id="8" name="Text Box 14">
            <a:extLst>
              <a:ext uri="{FF2B5EF4-FFF2-40B4-BE49-F238E27FC236}">
                <a16:creationId xmlns:a16="http://schemas.microsoft.com/office/drawing/2014/main" id="{A636FAEC-285E-4943-9FA7-AE4B554B31B7}"/>
              </a:ext>
            </a:extLst>
          </p:cNvPr>
          <p:cNvSpPr txBox="1">
            <a:spLocks noChangeArrowheads="1"/>
          </p:cNvSpPr>
          <p:nvPr/>
        </p:nvSpPr>
        <p:spPr bwMode="auto">
          <a:xfrm>
            <a:off x="4284664" y="9137850"/>
            <a:ext cx="3863160" cy="871537"/>
          </a:xfrm>
          <a:prstGeom prst="rect">
            <a:avLst/>
          </a:prstGeom>
          <a:noFill/>
          <a:ln w="9525" algn="in">
            <a:noFill/>
            <a:miter lim="800000"/>
            <a:headEnd/>
            <a:tailEnd/>
          </a:ln>
          <a:effectLst/>
        </p:spPr>
        <p:txBody>
          <a:bodyPr vert="horz" wrap="square" lIns="36576" tIns="36576" rIns="36576" bIns="36576" numCol="1" anchor="ctr" anchorCtr="0" compatLnSpc="1">
            <a:prstTxWarp prst="textNoShape">
              <a:avLst/>
            </a:prstTxWarp>
          </a:bodyPr>
          <a:lstStyle/>
          <a:p>
            <a:pPr algn="r" defTabSz="914400" eaLnBrk="0" fontAlgn="base" hangingPunct="0">
              <a:spcBef>
                <a:spcPct val="0"/>
              </a:spcBef>
              <a:spcAft>
                <a:spcPct val="0"/>
              </a:spcAft>
            </a:pPr>
            <a:r>
              <a:rPr lang="en-US" altLang="en-US" sz="1000" dirty="0">
                <a:latin typeface="Malgun Gothic Semilight" panose="020B0502040204020203" pitchFamily="34" charset="-128"/>
              </a:rPr>
              <a:t>Harbourtowne Real Estate</a:t>
            </a:r>
          </a:p>
          <a:p>
            <a:pPr algn="r" defTabSz="914400" eaLnBrk="0" fontAlgn="base" hangingPunct="0">
              <a:spcBef>
                <a:spcPct val="0"/>
              </a:spcBef>
              <a:spcAft>
                <a:spcPct val="0"/>
              </a:spcAft>
            </a:pPr>
            <a:r>
              <a:rPr lang="en-US" altLang="en-US" sz="1000" dirty="0">
                <a:latin typeface="Malgun Gothic Semilight" panose="020B0502040204020203" pitchFamily="34" charset="-128"/>
              </a:rPr>
              <a:t>672 Marina Drive, Ste 110</a:t>
            </a:r>
          </a:p>
          <a:p>
            <a:pPr algn="r" defTabSz="914400" eaLnBrk="0" fontAlgn="base" hangingPunct="0">
              <a:spcBef>
                <a:spcPct val="0"/>
              </a:spcBef>
              <a:spcAft>
                <a:spcPct val="0"/>
              </a:spcAft>
            </a:pPr>
            <a:r>
              <a:rPr lang="en-US" altLang="en-US" sz="1000" dirty="0">
                <a:latin typeface="Malgun Gothic Semilight" panose="020B0502040204020203" pitchFamily="34" charset="-128"/>
              </a:rPr>
              <a:t>Daniel Island, SC 29492</a:t>
            </a:r>
            <a:endParaRPr lang="en-US" altLang="en-US" sz="2000" dirty="0">
              <a:latin typeface="Arial" panose="020B0604020202020204" pitchFamily="34" charset="0"/>
            </a:endParaRPr>
          </a:p>
        </p:txBody>
      </p:sp>
      <p:pic>
        <p:nvPicPr>
          <p:cNvPr id="1039" name="Picture 15">
            <a:extLst>
              <a:ext uri="{FF2B5EF4-FFF2-40B4-BE49-F238E27FC236}">
                <a16:creationId xmlns:a16="http://schemas.microsoft.com/office/drawing/2014/main" id="{E4F66C82-89E1-46EE-9301-89EB31BD12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89" y="9137056"/>
            <a:ext cx="1165225" cy="873125"/>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5" name="Picture 8">
            <a:extLst>
              <a:ext uri="{FF2B5EF4-FFF2-40B4-BE49-F238E27FC236}">
                <a16:creationId xmlns:a16="http://schemas.microsoft.com/office/drawing/2014/main" id="{87FE56F7-8A20-45D4-9E3E-D70B783466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0" y="5996759"/>
            <a:ext cx="3863163" cy="2562565"/>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3" name="Picture 8">
            <a:extLst>
              <a:ext uri="{FF2B5EF4-FFF2-40B4-BE49-F238E27FC236}">
                <a16:creationId xmlns:a16="http://schemas.microsoft.com/office/drawing/2014/main" id="{F91F6C34-9B32-47A0-9F44-A184A7F3C02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366435" y="5996759"/>
            <a:ext cx="3863165" cy="2562565"/>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Tree>
    <p:extLst>
      <p:ext uri="{BB962C8B-B14F-4D97-AF65-F5344CB8AC3E}">
        <p14:creationId xmlns:p14="http://schemas.microsoft.com/office/powerpoint/2010/main" val="34956016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123</TotalTime>
  <Words>179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Malgun Gothic Semilight</vt:lpstr>
      <vt:lpstr>Arial</vt:lpstr>
      <vt:lpstr>Calibri</vt:lpstr>
      <vt:lpstr>Calibri Light</vt:lpstr>
      <vt:lpstr>Futura Lt BT</vt:lpstr>
      <vt:lpstr>Futura Md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13</cp:revision>
  <dcterms:created xsi:type="dcterms:W3CDTF">2019-03-05T13:24:43Z</dcterms:created>
  <dcterms:modified xsi:type="dcterms:W3CDTF">2022-05-15T13:28:03Z</dcterms:modified>
</cp:coreProperties>
</file>