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6616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4213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324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3292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5B3F2-7F9D-49E6-AC56-04D3B8C00B0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3272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5B3F2-7F9D-49E6-AC56-04D3B8C00B0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9600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5B3F2-7F9D-49E6-AC56-04D3B8C00B00}" type="datetimeFigureOut">
              <a:rPr lang="en-US" smtClean="0"/>
              <a:t>7/6/2022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79682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5B3F2-7F9D-49E6-AC56-04D3B8C00B00}" type="datetimeFigureOut">
              <a:rPr lang="en-US" smtClean="0"/>
              <a:t>7/6/2022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44194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5B3F2-7F9D-49E6-AC56-04D3B8C00B00}" type="datetimeFigureOut">
              <a:rPr lang="en-US" smtClean="0"/>
              <a:t>7/6/2022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48693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58355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2982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B85B3F2-7F9D-49E6-AC56-04D3B8C00B00}" type="datetimeFigureOut">
              <a:rPr lang="en-US" smtClean="0"/>
              <a:t>7/6/2022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D199C0E-218F-464F-920D-C4645A30ECD5}" type="slidenum">
              <a:rPr lang="en-US" smtClean="0"/>
              <a:t>‹#›</a:t>
            </a:fld>
            <a:endParaRPr lang="en-US"/>
          </a:p>
        </p:txBody>
      </p:sp>
    </p:spTree>
    <p:extLst>
      <p:ext uri="{BB962C8B-B14F-4D97-AF65-F5344CB8AC3E}">
        <p14:creationId xmlns:p14="http://schemas.microsoft.com/office/powerpoint/2010/main" val="22074403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a:extLst>
              <a:ext uri="{FF2B5EF4-FFF2-40B4-BE49-F238E27FC236}">
                <a16:creationId xmlns:a16="http://schemas.microsoft.com/office/drawing/2014/main" id="{6A16CFE4-893A-453B-8E60-F9D0D1AF5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5352" y="0"/>
            <a:ext cx="8218896" cy="547926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4" name="Text Box 3">
            <a:extLst>
              <a:ext uri="{FF2B5EF4-FFF2-40B4-BE49-F238E27FC236}">
                <a16:creationId xmlns:a16="http://schemas.microsoft.com/office/drawing/2014/main" id="{94D81DE4-9428-4E09-8261-DFE71E19CDF6}"/>
              </a:ext>
            </a:extLst>
          </p:cNvPr>
          <p:cNvSpPr txBox="1">
            <a:spLocks noChangeArrowheads="1"/>
          </p:cNvSpPr>
          <p:nvPr/>
        </p:nvSpPr>
        <p:spPr bwMode="auto">
          <a:xfrm>
            <a:off x="2780984" y="22225"/>
            <a:ext cx="5448616" cy="1384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r" defTabSz="914400" eaLnBrk="0" fontAlgn="base" hangingPunct="0">
              <a:spcBef>
                <a:spcPct val="0"/>
              </a:spcBef>
              <a:spcAft>
                <a:spcPct val="0"/>
              </a:spcAft>
            </a:pPr>
            <a:r>
              <a:rPr lang="en-US" altLang="en-US" sz="2000" b="1" dirty="0">
                <a:solidFill>
                  <a:schemeClr val="accent1">
                    <a:lumMod val="75000"/>
                  </a:schemeClr>
                </a:solidFill>
                <a:latin typeface="Futura Lt BT" panose="020B0402020204020303" pitchFamily="34" charset="0"/>
              </a:rPr>
              <a:t>22 Old Summer House Road</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Point </a:t>
            </a:r>
            <a:r>
              <a:rPr lang="fr-FR" altLang="en-US" sz="1600" i="1" dirty="0" err="1">
                <a:solidFill>
                  <a:schemeClr val="accent1">
                    <a:lumMod val="75000"/>
                  </a:schemeClr>
                </a:solidFill>
                <a:latin typeface="Futura Lt BT" panose="020B0402020204020303" pitchFamily="34" charset="0"/>
              </a:rPr>
              <a:t>Verona</a:t>
            </a:r>
            <a:endParaRPr lang="fr-FR" altLang="en-US" sz="1600" i="1" dirty="0">
              <a:solidFill>
                <a:schemeClr val="accent1">
                  <a:lumMod val="75000"/>
                </a:schemeClr>
              </a:solidFill>
              <a:latin typeface="Futura Lt BT" panose="020B0402020204020303" pitchFamily="34" charset="0"/>
            </a:endParaRP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Charleston, SC 29412</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MLS# 22006728</a:t>
            </a:r>
          </a:p>
          <a:p>
            <a:pPr algn="r" defTabSz="914400" eaLnBrk="0" fontAlgn="base" hangingPunct="0">
              <a:spcBef>
                <a:spcPct val="0"/>
              </a:spcBef>
              <a:spcAft>
                <a:spcPct val="0"/>
              </a:spcAft>
            </a:pPr>
            <a:r>
              <a:rPr lang="fr-FR" altLang="en-US" sz="1600" i="1" dirty="0" err="1">
                <a:solidFill>
                  <a:schemeClr val="accent1">
                    <a:lumMod val="75000"/>
                  </a:schemeClr>
                </a:solidFill>
                <a:latin typeface="Futura Lt BT" panose="020B0402020204020303" pitchFamily="34" charset="0"/>
              </a:rPr>
              <a:t>Now</a:t>
            </a:r>
            <a:r>
              <a:rPr lang="fr-FR" altLang="en-US" sz="1600" i="1" dirty="0">
                <a:solidFill>
                  <a:schemeClr val="accent1">
                    <a:lumMod val="75000"/>
                  </a:schemeClr>
                </a:solidFill>
                <a:latin typeface="Futura Lt BT" panose="020B0402020204020303" pitchFamily="34" charset="0"/>
              </a:rPr>
              <a:t> $1,369,000</a:t>
            </a:r>
          </a:p>
        </p:txBody>
      </p:sp>
      <p:sp>
        <p:nvSpPr>
          <p:cNvPr id="5" name="Text Box 4">
            <a:extLst>
              <a:ext uri="{FF2B5EF4-FFF2-40B4-BE49-F238E27FC236}">
                <a16:creationId xmlns:a16="http://schemas.microsoft.com/office/drawing/2014/main" id="{560D189E-709A-453E-A362-3D676D486D34}"/>
              </a:ext>
            </a:extLst>
          </p:cNvPr>
          <p:cNvSpPr txBox="1">
            <a:spLocks noChangeArrowheads="1"/>
          </p:cNvSpPr>
          <p:nvPr/>
        </p:nvSpPr>
        <p:spPr bwMode="auto">
          <a:xfrm>
            <a:off x="0" y="4183380"/>
            <a:ext cx="8229600" cy="1295884"/>
          </a:xfrm>
          <a:prstGeom prst="rect">
            <a:avLst/>
          </a:prstGeom>
          <a:solidFill>
            <a:schemeClr val="tx1">
              <a:alpha val="50000"/>
            </a:schemeClr>
          </a:solidFill>
          <a:ln>
            <a:noFill/>
          </a:ln>
          <a:effec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200" dirty="0">
                <a:solidFill>
                  <a:schemeClr val="bg1"/>
                </a:solidFill>
                <a:effectLst>
                  <a:outerShdw blurRad="38100" dist="38100" dir="2700000" algn="tl">
                    <a:srgbClr val="000000">
                      <a:alpha val="43137"/>
                    </a:srgbClr>
                  </a:outerShdw>
                </a:effectLst>
                <a:latin typeface="Malgun Gothic Semilight" panose="020B0502040204020203" pitchFamily="34" charset="-128"/>
              </a:rPr>
              <a:t>Welcome Home to 22 Old Summer House Road, where the beauty of the Lowcountry is wrapped up in the most surreal setting. Surrounded by water all around and a private dock that is already completed, this is your opportunity to build your dream home on one of the most incredible lots, in a private, gated-community, 3 minutes from Downtown Charleston. This is the LAST buildable lot in this gated, exclusive neighborhood! Enjoy kayaking, boating, paddle boarding, fishing, and all things water while being so close to the city. The views of the churches and downtown city scape will take your breath away. </a:t>
            </a:r>
          </a:p>
          <a:p>
            <a:pPr algn="ctr" defTabSz="914400" eaLnBrk="0" fontAlgn="base" hangingPunct="0">
              <a:spcBef>
                <a:spcPct val="0"/>
              </a:spcBef>
              <a:spcAft>
                <a:spcPct val="0"/>
              </a:spcAft>
            </a:pPr>
            <a:r>
              <a:rPr lang="en-US" altLang="en-US" sz="1200" b="1" i="1" dirty="0">
                <a:solidFill>
                  <a:schemeClr val="bg1"/>
                </a:solidFill>
                <a:effectLst>
                  <a:outerShdw blurRad="38100" dist="38100" dir="2700000" algn="tl">
                    <a:srgbClr val="000000">
                      <a:alpha val="43137"/>
                    </a:srgbClr>
                  </a:outerShdw>
                </a:effectLst>
                <a:latin typeface="Malgun Gothic Semilight" panose="020B0502040204020203" pitchFamily="34" charset="-128"/>
              </a:rPr>
              <a:t>**Pre-approved House Plans in documents-convey with acceptable offer**</a:t>
            </a:r>
            <a:endParaRPr lang="en-US" altLang="en-US" sz="1200" b="1" i="1" dirty="0">
              <a:solidFill>
                <a:schemeClr val="bg1"/>
              </a:solidFill>
              <a:effectLst>
                <a:outerShdw blurRad="38100" dist="38100" dir="2700000" algn="tl">
                  <a:srgbClr val="000000">
                    <a:alpha val="43137"/>
                  </a:srgbClr>
                </a:outerShdw>
              </a:effectLst>
              <a:latin typeface="Arial" panose="020B0604020202020204" pitchFamily="34" charset="0"/>
            </a:endParaRPr>
          </a:p>
        </p:txBody>
      </p:sp>
      <p:sp>
        <p:nvSpPr>
          <p:cNvPr id="6" name="Text Box 5">
            <a:extLst>
              <a:ext uri="{FF2B5EF4-FFF2-40B4-BE49-F238E27FC236}">
                <a16:creationId xmlns:a16="http://schemas.microsoft.com/office/drawing/2014/main" id="{6807BF84-8E9D-406D-AEA5-C7FF2B7C299B}"/>
              </a:ext>
            </a:extLst>
          </p:cNvPr>
          <p:cNvSpPr txBox="1">
            <a:spLocks noChangeArrowheads="1"/>
          </p:cNvSpPr>
          <p:nvPr/>
        </p:nvSpPr>
        <p:spPr bwMode="auto">
          <a:xfrm>
            <a:off x="81776" y="9137850"/>
            <a:ext cx="3863163"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dirty="0">
                <a:latin typeface="Malgun Gothic Semilight" panose="020B0502040204020203" pitchFamily="34" charset="-128"/>
              </a:rPr>
              <a:t>Kara Delpino</a:t>
            </a:r>
          </a:p>
          <a:p>
            <a:pPr defTabSz="914400" eaLnBrk="0" fontAlgn="base" hangingPunct="0">
              <a:spcBef>
                <a:spcPct val="0"/>
              </a:spcBef>
              <a:spcAft>
                <a:spcPct val="0"/>
              </a:spcAft>
            </a:pPr>
            <a:r>
              <a:rPr lang="en-US" altLang="en-US" sz="1000" dirty="0">
                <a:latin typeface="Malgun Gothic Semilight" panose="020B0502040204020203" pitchFamily="34" charset="-128"/>
              </a:rPr>
              <a:t>(843) 860-4166</a:t>
            </a:r>
          </a:p>
          <a:p>
            <a:pPr defTabSz="914400" eaLnBrk="0" fontAlgn="base" hangingPunct="0">
              <a:spcBef>
                <a:spcPct val="0"/>
              </a:spcBef>
              <a:spcAft>
                <a:spcPct val="0"/>
              </a:spcAft>
            </a:pPr>
            <a:r>
              <a:rPr lang="en-US" altLang="en-US" sz="1000" dirty="0">
                <a:latin typeface="Malgun Gothic Semilight" panose="020B0502040204020203" pitchFamily="34" charset="-128"/>
              </a:rPr>
              <a:t>kara@hbrtwn.com</a:t>
            </a:r>
          </a:p>
          <a:p>
            <a:pPr defTabSz="914400" eaLnBrk="0" fontAlgn="base" hangingPunct="0">
              <a:spcBef>
                <a:spcPct val="0"/>
              </a:spcBef>
              <a:spcAft>
                <a:spcPct val="0"/>
              </a:spcAft>
            </a:pPr>
            <a:r>
              <a:rPr lang="en-US" altLang="en-US" sz="1000" dirty="0">
                <a:latin typeface="Malgun Gothic Semilight" panose="020B0502040204020203" pitchFamily="34" charset="-128"/>
              </a:rPr>
              <a:t>www.karadelpino.com</a:t>
            </a:r>
            <a:endParaRPr lang="en-US" altLang="en-US" sz="2000" dirty="0">
              <a:latin typeface="Arial" panose="020B0604020202020204" pitchFamily="34" charset="0"/>
            </a:endParaRPr>
          </a:p>
        </p:txBody>
      </p:sp>
      <p:sp>
        <p:nvSpPr>
          <p:cNvPr id="7" name="Text Box 6">
            <a:extLst>
              <a:ext uri="{FF2B5EF4-FFF2-40B4-BE49-F238E27FC236}">
                <a16:creationId xmlns:a16="http://schemas.microsoft.com/office/drawing/2014/main" id="{6A9FB588-1183-4257-AB91-F68BD5F1A1F8}"/>
              </a:ext>
            </a:extLst>
          </p:cNvPr>
          <p:cNvSpPr txBox="1">
            <a:spLocks noChangeArrowheads="1"/>
          </p:cNvSpPr>
          <p:nvPr/>
        </p:nvSpPr>
        <p:spPr bwMode="auto">
          <a:xfrm>
            <a:off x="0" y="3174"/>
            <a:ext cx="4697412" cy="1208937"/>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000" b="1" dirty="0">
                <a:solidFill>
                  <a:schemeClr val="accent1">
                    <a:lumMod val="75000"/>
                  </a:schemeClr>
                </a:solidFill>
                <a:latin typeface="Futura Md BT" panose="020B0602020204020303" pitchFamily="34" charset="0"/>
              </a:rPr>
              <a:t>HUGE PRICE REDUCTION</a:t>
            </a:r>
          </a:p>
          <a:p>
            <a:pPr defTabSz="914400" eaLnBrk="0" fontAlgn="base" hangingPunct="0">
              <a:spcBef>
                <a:spcPct val="0"/>
              </a:spcBef>
              <a:spcAft>
                <a:spcPct val="0"/>
              </a:spcAft>
            </a:pPr>
            <a:r>
              <a:rPr lang="en-US" altLang="en-US" sz="1500" dirty="0">
                <a:solidFill>
                  <a:schemeClr val="accent1">
                    <a:lumMod val="75000"/>
                  </a:schemeClr>
                </a:solidFill>
                <a:latin typeface="Futura Md BT" panose="020B0602020204020303" pitchFamily="34" charset="0"/>
              </a:rPr>
              <a:t>Last Buildable Lot In This Exclusive Community</a:t>
            </a:r>
          </a:p>
          <a:p>
            <a:pPr defTabSz="914400" eaLnBrk="0" fontAlgn="base" hangingPunct="0">
              <a:spcBef>
                <a:spcPct val="0"/>
              </a:spcBef>
              <a:spcAft>
                <a:spcPct val="0"/>
              </a:spcAft>
            </a:pPr>
            <a:r>
              <a:rPr lang="en-US" altLang="en-US" sz="1500" dirty="0">
                <a:solidFill>
                  <a:schemeClr val="accent1">
                    <a:lumMod val="75000"/>
                  </a:schemeClr>
                </a:solidFill>
                <a:latin typeface="Futura Md BT" panose="020B0602020204020303" pitchFamily="34" charset="0"/>
              </a:rPr>
              <a:t>Breathtaking Views Of The Holy City</a:t>
            </a:r>
          </a:p>
          <a:p>
            <a:pPr defTabSz="914400" eaLnBrk="0" fontAlgn="base" hangingPunct="0">
              <a:spcBef>
                <a:spcPct val="0"/>
              </a:spcBef>
              <a:spcAft>
                <a:spcPct val="0"/>
              </a:spcAft>
            </a:pPr>
            <a:r>
              <a:rPr lang="en-US" altLang="en-US" sz="1500" dirty="0">
                <a:solidFill>
                  <a:schemeClr val="accent1">
                    <a:lumMod val="75000"/>
                  </a:schemeClr>
                </a:solidFill>
                <a:latin typeface="Futura Md BT" panose="020B0602020204020303" pitchFamily="34" charset="0"/>
              </a:rPr>
              <a:t>3 Minutes To Downtown</a:t>
            </a:r>
          </a:p>
          <a:p>
            <a:pPr defTabSz="914400" eaLnBrk="0" fontAlgn="base" hangingPunct="0">
              <a:spcBef>
                <a:spcPct val="0"/>
              </a:spcBef>
              <a:spcAft>
                <a:spcPct val="0"/>
              </a:spcAft>
            </a:pPr>
            <a:r>
              <a:rPr lang="en-US" altLang="en-US" sz="1500" dirty="0">
                <a:solidFill>
                  <a:schemeClr val="accent1">
                    <a:lumMod val="75000"/>
                  </a:schemeClr>
                </a:solidFill>
                <a:latin typeface="Futura Md BT" panose="020B0602020204020303" pitchFamily="34" charset="0"/>
              </a:rPr>
              <a:t>Dock In Place</a:t>
            </a:r>
          </a:p>
          <a:p>
            <a:pPr defTabSz="914400" eaLnBrk="0" fontAlgn="base" hangingPunct="0">
              <a:spcBef>
                <a:spcPct val="0"/>
              </a:spcBef>
              <a:spcAft>
                <a:spcPct val="0"/>
              </a:spcAft>
            </a:pPr>
            <a:endParaRPr lang="en-US" altLang="en-US" sz="1600" b="1" dirty="0">
              <a:solidFill>
                <a:schemeClr val="accent1">
                  <a:lumMod val="75000"/>
                </a:schemeClr>
              </a:solidFill>
              <a:latin typeface="Futura Md BT" panose="020B0602020204020303" pitchFamily="34" charset="0"/>
            </a:endParaRPr>
          </a:p>
        </p:txBody>
      </p:sp>
      <p:sp>
        <p:nvSpPr>
          <p:cNvPr id="8" name="Text Box 14">
            <a:extLst>
              <a:ext uri="{FF2B5EF4-FFF2-40B4-BE49-F238E27FC236}">
                <a16:creationId xmlns:a16="http://schemas.microsoft.com/office/drawing/2014/main" id="{A636FAEC-285E-4943-9FA7-AE4B554B31B7}"/>
              </a:ext>
            </a:extLst>
          </p:cNvPr>
          <p:cNvSpPr txBox="1">
            <a:spLocks noChangeArrowheads="1"/>
          </p:cNvSpPr>
          <p:nvPr/>
        </p:nvSpPr>
        <p:spPr bwMode="auto">
          <a:xfrm>
            <a:off x="4284664" y="9137850"/>
            <a:ext cx="3863160"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000" dirty="0">
                <a:latin typeface="Malgun Gothic Semilight" panose="020B0502040204020203" pitchFamily="34" charset="-128"/>
              </a:rPr>
              <a:t>Harbourtowne Real Estate</a:t>
            </a:r>
          </a:p>
          <a:p>
            <a:pPr algn="r" defTabSz="914400" eaLnBrk="0" fontAlgn="base" hangingPunct="0">
              <a:spcBef>
                <a:spcPct val="0"/>
              </a:spcBef>
              <a:spcAft>
                <a:spcPct val="0"/>
              </a:spcAft>
            </a:pPr>
            <a:r>
              <a:rPr lang="en-US" altLang="en-US" sz="1000" dirty="0">
                <a:latin typeface="Malgun Gothic Semilight" panose="020B0502040204020203" pitchFamily="34" charset="-128"/>
              </a:rPr>
              <a:t>672 Marina Drive, Ste 110</a:t>
            </a:r>
          </a:p>
          <a:p>
            <a:pPr algn="r" defTabSz="914400" eaLnBrk="0" fontAlgn="base" hangingPunct="0">
              <a:spcBef>
                <a:spcPct val="0"/>
              </a:spcBef>
              <a:spcAft>
                <a:spcPct val="0"/>
              </a:spcAft>
            </a:pPr>
            <a:r>
              <a:rPr lang="en-US" altLang="en-US" sz="1000" dirty="0">
                <a:latin typeface="Malgun Gothic Semilight" panose="020B0502040204020203" pitchFamily="34" charset="-128"/>
              </a:rPr>
              <a:t>Daniel Island, SC 29492</a:t>
            </a:r>
            <a:endParaRPr lang="en-US" altLang="en-US" sz="2000" dirty="0">
              <a:latin typeface="Arial" panose="020B0604020202020204" pitchFamily="34" charset="0"/>
            </a:endParaRPr>
          </a:p>
        </p:txBody>
      </p:sp>
      <p:pic>
        <p:nvPicPr>
          <p:cNvPr id="1039" name="Picture 15">
            <a:extLst>
              <a:ext uri="{FF2B5EF4-FFF2-40B4-BE49-F238E27FC236}">
                <a16:creationId xmlns:a16="http://schemas.microsoft.com/office/drawing/2014/main" id="{E4F66C82-89E1-46EE-9301-89EB31BD12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89" y="9137056"/>
            <a:ext cx="1165225"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5" name="Picture 8">
            <a:extLst>
              <a:ext uri="{FF2B5EF4-FFF2-40B4-BE49-F238E27FC236}">
                <a16:creationId xmlns:a16="http://schemas.microsoft.com/office/drawing/2014/main" id="{87FE56F7-8A20-45D4-9E3E-D70B78346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0" y="5996759"/>
            <a:ext cx="3863163"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3" name="Picture 8">
            <a:extLst>
              <a:ext uri="{FF2B5EF4-FFF2-40B4-BE49-F238E27FC236}">
                <a16:creationId xmlns:a16="http://schemas.microsoft.com/office/drawing/2014/main" id="{F91F6C34-9B32-47A0-9F44-A184A7F3C0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66435" y="5996759"/>
            <a:ext cx="3863165"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3495601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197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Malgun Gothic Semilight</vt:lpstr>
      <vt:lpstr>Arial</vt:lpstr>
      <vt:lpstr>Calibri</vt:lpstr>
      <vt:lpstr>Calibri Light</vt:lpstr>
      <vt:lpstr>Futura Lt BT</vt:lpstr>
      <vt:lpstr>Futura Md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2019-03-05T13:24:43Z</dcterms:created>
  <dcterms:modified xsi:type="dcterms:W3CDTF">2022-07-06T13:50:51Z</dcterms:modified>
</cp:coreProperties>
</file>