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643100" cy="17589500"/>
  <p:notesSz cx="14643100" cy="17589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92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8232" y="5452745"/>
            <a:ext cx="12446635" cy="3693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6465" y="9850120"/>
            <a:ext cx="10250170" cy="439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2155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41196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800" y="0"/>
            <a:ext cx="14428800" cy="175837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615998" cy="102736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6865" y="10547187"/>
            <a:ext cx="3304801" cy="3276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865" y="14269601"/>
            <a:ext cx="3304801" cy="2815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41661" y="14881587"/>
            <a:ext cx="1692000" cy="16848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70491" y="16739192"/>
            <a:ext cx="806400" cy="36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2155" y="703580"/>
            <a:ext cx="13178790" cy="281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2155" y="4045585"/>
            <a:ext cx="13178790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8654" y="16358235"/>
            <a:ext cx="4685792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2155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43032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mailto:chrissychsrealtor@gmail.com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s://residerealestatell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B934ED-8722-8A60-88CE-DB31FDE3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-1"/>
            <a:ext cx="14630400" cy="9753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100145" y="11561128"/>
            <a:ext cx="144145" cy="21145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50" spc="150" dirty="0">
                <a:solidFill>
                  <a:srgbClr val="444444"/>
                </a:solidFill>
                <a:latin typeface="Arial"/>
                <a:cs typeface="Arial"/>
              </a:rPr>
              <a:t>®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76126" y="14910927"/>
            <a:ext cx="2449830" cy="16562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54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335"/>
              </a:spcBef>
            </a:pPr>
            <a:r>
              <a:rPr sz="185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listed</a:t>
            </a:r>
            <a:r>
              <a:rPr sz="1850" spc="1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exclusively</a:t>
            </a:r>
            <a:r>
              <a:rPr sz="1850" spc="-3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by: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205"/>
              </a:spcBef>
            </a:pPr>
            <a:r>
              <a:rPr sz="1800" b="1" spc="-7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CHRISSY</a:t>
            </a:r>
            <a:r>
              <a:rPr sz="1800" b="1" spc="-85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00" b="1" spc="-6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STRICKLAND</a:t>
            </a:r>
            <a:endParaRPr sz="1800" dirty="0">
              <a:latin typeface="Aptos Display" panose="020B0004020202020204" pitchFamily="34" charset="0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225"/>
              </a:spcBef>
            </a:pPr>
            <a:r>
              <a:rPr sz="1850" spc="-45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843-906-</a:t>
            </a:r>
            <a:r>
              <a:rPr sz="1850" spc="-20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5553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en-US" sz="1200" spc="-10" dirty="0">
                <a:solidFill>
                  <a:srgbClr val="7A7A7A"/>
                </a:solidFill>
                <a:latin typeface="Aptos Display" panose="020B0004020202020204" pitchFamily="34" charset="0"/>
                <a:cs typeface="Arial"/>
                <a:hlinkClick r:id="rId3"/>
              </a:rPr>
              <a:t>chrissychsrealtor@gmail.com</a:t>
            </a:r>
            <a:r>
              <a:rPr lang="en-US" sz="1200" spc="-10" dirty="0">
                <a:solidFill>
                  <a:srgbClr val="7A7A7A"/>
                </a:solidFill>
                <a:latin typeface="Aptos Display" panose="020B0004020202020204" pitchFamily="34" charset="0"/>
                <a:cs typeface="Arial"/>
              </a:rPr>
              <a:t>  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  <a:hlinkClick r:id="rId4"/>
              </a:rPr>
              <a:t>https://residerealestatellc.com/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</a:rPr>
              <a:t> </a:t>
            </a:r>
            <a:endParaRPr sz="12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4950" y="10443864"/>
            <a:ext cx="5410200" cy="30931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30175" algn="ctr">
              <a:lnSpc>
                <a:spcPct val="100000"/>
              </a:lnSpc>
              <a:spcBef>
                <a:spcPts val="120"/>
              </a:spcBef>
            </a:pPr>
            <a:r>
              <a:rPr lang="en-US" sz="4000" spc="-200" dirty="0">
                <a:solidFill>
                  <a:srgbClr val="414DB8"/>
                </a:solidFill>
                <a:latin typeface="Aptos" panose="020B0004020202020204" pitchFamily="34" charset="0"/>
                <a:ea typeface="Rollerscript Smooth" panose="03050600040307000000" pitchFamily="66" charset="0"/>
                <a:cs typeface="Adobe Handwriting Tiffany"/>
              </a:rPr>
              <a:t>Don't Miss This Fabulous Townhome In The Beautifully Designed Persimmon Hill Community. 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7AD342D-D338-86E5-5C20-E86A3B071DA7}"/>
              </a:ext>
            </a:extLst>
          </p:cNvPr>
          <p:cNvSpPr/>
          <p:nvPr/>
        </p:nvSpPr>
        <p:spPr>
          <a:xfrm>
            <a:off x="-23812" y="0"/>
            <a:ext cx="14690725" cy="1936750"/>
          </a:xfrm>
          <a:custGeom>
            <a:avLst/>
            <a:gdLst>
              <a:gd name="connsiteX0" fmla="*/ 0 w 14643100"/>
              <a:gd name="connsiteY0" fmla="*/ 1936750 h 1936750"/>
              <a:gd name="connsiteX1" fmla="*/ 0 w 14643100"/>
              <a:gd name="connsiteY1" fmla="*/ 0 h 1936750"/>
              <a:gd name="connsiteX2" fmla="*/ 14643100 w 14643100"/>
              <a:gd name="connsiteY2" fmla="*/ 1936750 h 1936750"/>
              <a:gd name="connsiteX3" fmla="*/ 0 w 14643100"/>
              <a:gd name="connsiteY3" fmla="*/ 1936750 h 1936750"/>
              <a:gd name="connsiteX0" fmla="*/ 0 w 14690725"/>
              <a:gd name="connsiteY0" fmla="*/ 1936750 h 1936750"/>
              <a:gd name="connsiteX1" fmla="*/ 0 w 14690725"/>
              <a:gd name="connsiteY1" fmla="*/ 0 h 1936750"/>
              <a:gd name="connsiteX2" fmla="*/ 14690725 w 14690725"/>
              <a:gd name="connsiteY2" fmla="*/ 12700 h 1936750"/>
              <a:gd name="connsiteX3" fmla="*/ 0 w 14690725"/>
              <a:gd name="connsiteY3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0725" h="1936750">
                <a:moveTo>
                  <a:pt x="0" y="1936750"/>
                </a:moveTo>
                <a:lnTo>
                  <a:pt x="0" y="0"/>
                </a:lnTo>
                <a:lnTo>
                  <a:pt x="14690725" y="12700"/>
                </a:lnTo>
                <a:lnTo>
                  <a:pt x="0" y="193675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62169" y="161818"/>
            <a:ext cx="6587881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100" dirty="0">
                <a:solidFill>
                  <a:srgbClr val="314783"/>
                </a:solidFill>
                <a:latin typeface="Calibri"/>
                <a:cs typeface="Calibri"/>
              </a:rPr>
              <a:t>OFFERED AT AN EXCELLENT NEW PRICE!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300" b="1" spc="-10" dirty="0">
                <a:solidFill>
                  <a:srgbClr val="314783"/>
                </a:solidFill>
                <a:latin typeface="Calibri"/>
                <a:cs typeface="Calibri"/>
              </a:rPr>
              <a:t>$269,000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8D81C4-5E63-7E9C-CAD6-4AAA54263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6877"/>
          <a:stretch/>
        </p:blipFill>
        <p:spPr>
          <a:xfrm>
            <a:off x="352669" y="10585450"/>
            <a:ext cx="3291840" cy="3312761"/>
          </a:xfrm>
          <a:prstGeom prst="rect">
            <a:avLst/>
          </a:prstGeom>
          <a:ln w="190500">
            <a:solidFill>
              <a:schemeClr val="bg1"/>
            </a:solidFill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92798-A85E-170D-AF12-DA197C83D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r="12162"/>
          <a:stretch/>
        </p:blipFill>
        <p:spPr>
          <a:xfrm>
            <a:off x="352669" y="14281150"/>
            <a:ext cx="3291840" cy="2899954"/>
          </a:xfrm>
          <a:prstGeom prst="rect">
            <a:avLst/>
          </a:prstGeom>
          <a:ln w="190500">
            <a:solidFill>
              <a:schemeClr val="bg1"/>
            </a:solidFill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3F414D-5DBA-CA1C-6B43-5BE340B10273}"/>
              </a:ext>
            </a:extLst>
          </p:cNvPr>
          <p:cNvSpPr/>
          <p:nvPr/>
        </p:nvSpPr>
        <p:spPr>
          <a:xfrm>
            <a:off x="4044950" y="14227282"/>
            <a:ext cx="5410200" cy="3200400"/>
          </a:xfrm>
          <a:prstGeom prst="rect">
            <a:avLst/>
          </a:prstGeom>
          <a:solidFill>
            <a:srgbClr val="335698"/>
          </a:solidFill>
          <a:ln>
            <a:solidFill>
              <a:srgbClr val="3356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044950" y="14641349"/>
            <a:ext cx="5410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sz="40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PROPERTY</a:t>
            </a:r>
            <a:r>
              <a:rPr lang="en-US" sz="40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 </a:t>
            </a:r>
            <a:r>
              <a:rPr sz="4000" b="1" spc="-13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FEATURES</a:t>
            </a:r>
            <a:endParaRPr sz="4000" dirty="0">
              <a:latin typeface="Aptos Display" panose="020B0004020202020204" pitchFamily="34" charset="0"/>
              <a:cs typeface="Tahom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1D0477-7EB4-5B10-3868-F4B3C5C54C2F}"/>
              </a:ext>
            </a:extLst>
          </p:cNvPr>
          <p:cNvSpPr/>
          <p:nvPr/>
        </p:nvSpPr>
        <p:spPr>
          <a:xfrm>
            <a:off x="9836150" y="10928350"/>
            <a:ext cx="45720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ject 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0313" y="12094008"/>
            <a:ext cx="3523809" cy="14285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38EA2D-E17F-9BB9-5FCF-CB357FDDE7F9}"/>
              </a:ext>
            </a:extLst>
          </p:cNvPr>
          <p:cNvSpPr/>
          <p:nvPr/>
        </p:nvSpPr>
        <p:spPr>
          <a:xfrm>
            <a:off x="9707685" y="8900159"/>
            <a:ext cx="4929065" cy="2489145"/>
          </a:xfrm>
          <a:prstGeom prst="rect">
            <a:avLst/>
          </a:prstGeom>
          <a:solidFill>
            <a:srgbClr val="335698"/>
          </a:solidFill>
          <a:ln>
            <a:solidFill>
              <a:srgbClr val="3356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FB999FB-64A5-157C-6419-D7F63E0494E0}"/>
              </a:ext>
            </a:extLst>
          </p:cNvPr>
          <p:cNvSpPr txBox="1"/>
          <p:nvPr/>
        </p:nvSpPr>
        <p:spPr>
          <a:xfrm>
            <a:off x="9707685" y="9026476"/>
            <a:ext cx="4929065" cy="223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lang="en-US" sz="44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230 Darcy Avenue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endParaRPr lang="en-US" sz="2400" b="1" spc="-10" dirty="0">
              <a:solidFill>
                <a:srgbClr val="F4F6F7"/>
              </a:solidFill>
              <a:latin typeface="Aptos Display" panose="020B0004020202020204" pitchFamily="34" charset="0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lang="en-US" sz="3500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Lakeview Commons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lang="en-US" sz="3500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MLS# 25013957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AA5AF2-BF91-3610-7A53-D971B6041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r="16877"/>
          <a:stretch/>
        </p:blipFill>
        <p:spPr>
          <a:xfrm>
            <a:off x="352669" y="6889750"/>
            <a:ext cx="3291840" cy="3312761"/>
          </a:xfrm>
          <a:prstGeom prst="rect">
            <a:avLst/>
          </a:prstGeom>
          <a:ln w="190500">
            <a:solidFill>
              <a:schemeClr val="bg1"/>
            </a:solidFill>
          </a:ln>
          <a:effectLst/>
        </p:spPr>
      </p:pic>
      <p:sp>
        <p:nvSpPr>
          <p:cNvPr id="4" name="object 4"/>
          <p:cNvSpPr txBox="1"/>
          <p:nvPr/>
        </p:nvSpPr>
        <p:spPr>
          <a:xfrm>
            <a:off x="4230243" y="15460460"/>
            <a:ext cx="5039614" cy="15638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275"/>
              </a:spcBef>
            </a:pPr>
            <a:r>
              <a:rPr lang="en-US" sz="320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3</a:t>
            </a:r>
            <a:r>
              <a:rPr sz="3200" spc="-2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Bedrooms</a:t>
            </a:r>
            <a:endParaRPr sz="3200" dirty="0">
              <a:solidFill>
                <a:schemeClr val="bg1"/>
              </a:solidFill>
              <a:latin typeface="Aptos Display" panose="020B0004020202020204" pitchFamily="34" charset="0"/>
              <a:cs typeface="Arial"/>
            </a:endParaRPr>
          </a:p>
          <a:p>
            <a:pPr marL="15240" algn="ctr">
              <a:lnSpc>
                <a:spcPct val="100000"/>
              </a:lnSpc>
              <a:spcBef>
                <a:spcPts val="175"/>
              </a:spcBef>
            </a:pPr>
            <a:r>
              <a:rPr lang="en-US" sz="320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2</a:t>
            </a:r>
            <a:r>
              <a:rPr sz="320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.5</a:t>
            </a:r>
            <a:r>
              <a:rPr sz="3200" spc="-25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3200" spc="-1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Bathrooms</a:t>
            </a:r>
            <a:endParaRPr lang="en-US" sz="3200" spc="-10" dirty="0">
              <a:solidFill>
                <a:schemeClr val="bg1"/>
              </a:solidFill>
              <a:latin typeface="Aptos Display" panose="020B0004020202020204" pitchFamily="34" charset="0"/>
              <a:cs typeface="Arial"/>
            </a:endParaRPr>
          </a:p>
          <a:p>
            <a:pPr marL="15240" algn="ctr">
              <a:lnSpc>
                <a:spcPct val="100000"/>
              </a:lnSpc>
              <a:spcBef>
                <a:spcPts val="175"/>
              </a:spcBef>
            </a:pPr>
            <a:r>
              <a:rPr lang="en-US" sz="320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1,542</a:t>
            </a:r>
            <a:r>
              <a:rPr sz="3200" spc="-95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3200" spc="-8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Sq</a:t>
            </a:r>
            <a:r>
              <a:rPr sz="3200" spc="-3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3200" spc="5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ft</a:t>
            </a:r>
            <a:endParaRPr lang="en-US" sz="3200" spc="50" dirty="0">
              <a:solidFill>
                <a:schemeClr val="bg1"/>
              </a:solidFill>
              <a:latin typeface="Aptos Display" panose="020B0004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59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7</cp:revision>
  <dcterms:created xsi:type="dcterms:W3CDTF">2025-03-17T17:22:08Z</dcterms:created>
  <dcterms:modified xsi:type="dcterms:W3CDTF">2025-06-20T21:12:23Z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2025-01-05T00:00:00Z</vt:filetime>
  </property>
  <property fmtid="{D5CDD505-2E9C-101B-9397-08002B2CF9AE}" pid="3" name="Creator">
    <vt:lpwstr>Adobe Acrobat 24.5</vt:lpwstr>
  </property>
  <property fmtid="{D5CDD505-2E9C-101B-9397-08002B2CF9AE}" pid="4" name="LastSaved">
    <vt:filetime>2025-03-17T00:00:00Z</vt:filetime>
  </property>
  <property fmtid="{D5CDD505-2E9C-101B-9397-08002B2CF9AE}" pid="5" name="Producer">
    <vt:lpwstr>Adobe Acrobat 24.5 Image Conversion Plug-in</vt:lpwstr>
  </property>
</Properties>
</file>