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867"/>
    <a:srgbClr val="31BED3"/>
    <a:srgbClr val="01939F"/>
    <a:srgbClr val="3857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29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66167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42134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32457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85B3F2-7F9D-49E6-AC56-04D3B8C00B0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232923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85B3F2-7F9D-49E6-AC56-04D3B8C00B0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32728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85B3F2-7F9D-49E6-AC56-04D3B8C00B0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960016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85B3F2-7F9D-49E6-AC56-04D3B8C00B00}"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79682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85B3F2-7F9D-49E6-AC56-04D3B8C00B00}"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441948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5B3F2-7F9D-49E6-AC56-04D3B8C00B00}"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48693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358355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85B3F2-7F9D-49E6-AC56-04D3B8C00B0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99C0E-218F-464F-920D-C4645A30ECD5}" type="slidenum">
              <a:rPr lang="en-US" smtClean="0"/>
              <a:t>‹#›</a:t>
            </a:fld>
            <a:endParaRPr lang="en-US"/>
          </a:p>
        </p:txBody>
      </p:sp>
    </p:spTree>
    <p:extLst>
      <p:ext uri="{BB962C8B-B14F-4D97-AF65-F5344CB8AC3E}">
        <p14:creationId xmlns:p14="http://schemas.microsoft.com/office/powerpoint/2010/main" val="152982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2B85B3F2-7F9D-49E6-AC56-04D3B8C00B00}" type="datetimeFigureOut">
              <a:rPr lang="en-US" smtClean="0"/>
              <a:t>3/25/2025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D199C0E-218F-464F-920D-C4645A30ECD5}" type="slidenum">
              <a:rPr lang="en-US" smtClean="0"/>
              <a:t>‹#›</a:t>
            </a:fld>
            <a:endParaRPr lang="en-US"/>
          </a:p>
        </p:txBody>
      </p:sp>
    </p:spTree>
    <p:extLst>
      <p:ext uri="{BB962C8B-B14F-4D97-AF65-F5344CB8AC3E}">
        <p14:creationId xmlns:p14="http://schemas.microsoft.com/office/powerpoint/2010/main" val="22074403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560D189E-709A-453E-A362-3D676D486D34}"/>
              </a:ext>
            </a:extLst>
          </p:cNvPr>
          <p:cNvSpPr txBox="1">
            <a:spLocks noChangeArrowheads="1"/>
          </p:cNvSpPr>
          <p:nvPr/>
        </p:nvSpPr>
        <p:spPr bwMode="auto">
          <a:xfrm>
            <a:off x="2534296" y="5027370"/>
            <a:ext cx="5695304" cy="3354020"/>
          </a:xfrm>
          <a:prstGeom prst="rect">
            <a:avLst/>
          </a:prstGeom>
          <a:solidFill>
            <a:srgbClr val="025867"/>
          </a:solidFill>
          <a:ln>
            <a:noFill/>
          </a:ln>
          <a:effectLst/>
        </p:spPr>
        <p:txBody>
          <a:bodyPr vert="horz" wrap="square" lIns="91440" tIns="36576" rIns="91440"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dirty="0">
                <a:solidFill>
                  <a:schemeClr val="bg1"/>
                </a:solidFill>
                <a:latin typeface="Leelawadee UI" panose="020B0502040204020203" pitchFamily="34" charset="-34"/>
                <a:cs typeface="Leelawadee UI" panose="020B0502040204020203" pitchFamily="34" charset="-34"/>
              </a:rPr>
              <a:t>Last home left!!! $5000 towards buyers closing costs for contract closing by April 15! Welcome to where opportunity and affordability meet, North Bridge Towns. This immaculate 3 bedroom room end unit home is ready for you. Featuring vinyl plank flooring, granite countertops, 42in upper cabinets with crown </a:t>
            </a:r>
            <a:r>
              <a:rPr lang="en-US" altLang="en-US" sz="1600" dirty="0" err="1">
                <a:solidFill>
                  <a:schemeClr val="bg1"/>
                </a:solidFill>
                <a:latin typeface="Leelawadee UI" panose="020B0502040204020203" pitchFamily="34" charset="-34"/>
                <a:cs typeface="Leelawadee UI" panose="020B0502040204020203" pitchFamily="34" charset="-34"/>
              </a:rPr>
              <a:t>moulding</a:t>
            </a:r>
            <a:r>
              <a:rPr lang="en-US" altLang="en-US" sz="1600" dirty="0">
                <a:solidFill>
                  <a:schemeClr val="bg1"/>
                </a:solidFill>
                <a:latin typeface="Leelawadee UI" panose="020B0502040204020203" pitchFamily="34" charset="-34"/>
                <a:cs typeface="Leelawadee UI" panose="020B0502040204020203" pitchFamily="34" charset="-34"/>
              </a:rPr>
              <a:t>, high ceilings, and all appliances including washer and dryer. You won't have to bring anything but your furniture and clothes. Truly low maintenance living. Buyers must meet income guidelines as well as other criteria to purchase. These include that buyers must owner occupy and cannot own another home. Buyers may qualify for additional down payment or other assistance to aid in their purchase. Please ask your agent for details.</a:t>
            </a:r>
          </a:p>
        </p:txBody>
      </p:sp>
      <p:pic>
        <p:nvPicPr>
          <p:cNvPr id="1036" name="Picture 12">
            <a:extLst>
              <a:ext uri="{FF2B5EF4-FFF2-40B4-BE49-F238E27FC236}">
                <a16:creationId xmlns:a16="http://schemas.microsoft.com/office/drawing/2014/main" id="{6A16CFE4-893A-453B-8E60-F9D0D1AF5B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8" b="30"/>
          <a:stretch/>
        </p:blipFill>
        <p:spPr bwMode="auto">
          <a:xfrm>
            <a:off x="0" y="0"/>
            <a:ext cx="8229600" cy="4619631"/>
          </a:xfrm>
          <a:prstGeom prst="rect">
            <a:avLst/>
          </a:prstGeom>
          <a:ln w="12700" algn="ctr">
            <a:noFill/>
            <a:miter lim="800000"/>
            <a:headEnd/>
            <a:tailEnd/>
          </a:ln>
          <a:effectLst/>
          <a:extLst>
            <a:ext uri="{909E8E84-426E-40DD-AFC4-6F175D3DCCD1}">
              <a14:hiddenFill xmlns:a14="http://schemas.microsoft.com/office/drawing/2010/main">
                <a:solidFill>
                  <a:srgbClr val="FFFFFF"/>
                </a:solidFill>
              </a14:hiddenFill>
            </a:ext>
          </a:extLst>
        </p:spPr>
      </p:pic>
      <p:sp>
        <p:nvSpPr>
          <p:cNvPr id="6" name="Text Box 5">
            <a:extLst>
              <a:ext uri="{FF2B5EF4-FFF2-40B4-BE49-F238E27FC236}">
                <a16:creationId xmlns:a16="http://schemas.microsoft.com/office/drawing/2014/main" id="{6807BF84-8E9D-406D-AEA5-C7FF2B7C299B}"/>
              </a:ext>
            </a:extLst>
          </p:cNvPr>
          <p:cNvSpPr txBox="1">
            <a:spLocks noChangeArrowheads="1"/>
          </p:cNvSpPr>
          <p:nvPr/>
        </p:nvSpPr>
        <p:spPr bwMode="auto">
          <a:xfrm>
            <a:off x="2558861" y="8785956"/>
            <a:ext cx="5670740" cy="87153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200" b="1" dirty="0">
                <a:latin typeface="Leelawadee UI" panose="020B0502040204020203" pitchFamily="34" charset="-34"/>
                <a:cs typeface="Leelawadee UI" panose="020B0502040204020203" pitchFamily="34" charset="-34"/>
              </a:rPr>
              <a:t>Kashonna Wine</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843-801-1874</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kwine@exitlowcountry.com</a:t>
            </a:r>
          </a:p>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www.exitlowcountry.com</a:t>
            </a:r>
          </a:p>
        </p:txBody>
      </p:sp>
      <p:sp>
        <p:nvSpPr>
          <p:cNvPr id="8" name="Text Box 14">
            <a:extLst>
              <a:ext uri="{FF2B5EF4-FFF2-40B4-BE49-F238E27FC236}">
                <a16:creationId xmlns:a16="http://schemas.microsoft.com/office/drawing/2014/main" id="{A636FAEC-285E-4943-9FA7-AE4B554B31B7}"/>
              </a:ext>
            </a:extLst>
          </p:cNvPr>
          <p:cNvSpPr txBox="1">
            <a:spLocks noChangeArrowheads="1"/>
          </p:cNvSpPr>
          <p:nvPr/>
        </p:nvSpPr>
        <p:spPr bwMode="auto">
          <a:xfrm>
            <a:off x="2558860" y="9838173"/>
            <a:ext cx="5670740" cy="220227"/>
          </a:xfrm>
          <a:prstGeom prst="rect">
            <a:avLst/>
          </a:prstGeom>
          <a:noFill/>
          <a:ln w="9525" algn="in">
            <a:noFill/>
            <a:miter lim="800000"/>
            <a:headEnd/>
            <a:tailEnd/>
          </a:ln>
          <a:effec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latin typeface="Leelawadee UI" panose="020B0502040204020203" pitchFamily="34" charset="-34"/>
                <a:cs typeface="Leelawadee UI" panose="020B0502040204020203" pitchFamily="34" charset="-34"/>
              </a:rPr>
              <a:t>Exit Realty Lowcountry Group | 3294 Ashley Phosphate Rd, 1-E | North Charleston SC 29418</a:t>
            </a:r>
            <a:endParaRPr lang="en-US" altLang="en-US" sz="2000" dirty="0">
              <a:latin typeface="Leelawadee UI" panose="020B0502040204020203" pitchFamily="34" charset="-34"/>
              <a:cs typeface="Leelawadee UI" panose="020B0502040204020203" pitchFamily="34" charset="-34"/>
            </a:endParaRPr>
          </a:p>
        </p:txBody>
      </p:sp>
      <p:pic>
        <p:nvPicPr>
          <p:cNvPr id="15" name="Picture 8">
            <a:extLst>
              <a:ext uri="{FF2B5EF4-FFF2-40B4-BE49-F238E27FC236}">
                <a16:creationId xmlns:a16="http://schemas.microsoft.com/office/drawing/2014/main" id="{87FE56F7-8A20-45D4-9E3E-D70B78346602}"/>
              </a:ext>
            </a:extLst>
          </p:cNvPr>
          <p:cNvPicPr>
            <a:picLocks noChangeArrowheads="1"/>
          </p:cNvPicPr>
          <p:nvPr/>
        </p:nvPicPr>
        <p:blipFill>
          <a:blip r:embed="rId3">
            <a:extLst>
              <a:ext uri="{28A0092B-C50C-407E-A947-70E740481C1C}">
                <a14:useLocalDpi xmlns:a14="http://schemas.microsoft.com/office/drawing/2010/main" val="0"/>
              </a:ext>
            </a:extLst>
          </a:blip>
          <a:srcRect/>
          <a:stretch/>
        </p:blipFill>
        <p:spPr bwMode="auto">
          <a:xfrm>
            <a:off x="-3152610" y="8548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F91F6C34-9B32-47A0-9F44-A184A7F3C020}"/>
              </a:ext>
            </a:extLst>
          </p:cNvPr>
          <p:cNvPicPr>
            <a:picLocks noChangeArrowheads="1"/>
          </p:cNvPicPr>
          <p:nvPr/>
        </p:nvPicPr>
        <p:blipFill>
          <a:blip r:embed="rId4">
            <a:extLst>
              <a:ext uri="{28A0092B-C50C-407E-A947-70E740481C1C}">
                <a14:useLocalDpi xmlns:a14="http://schemas.microsoft.com/office/drawing/2010/main" val="0"/>
              </a:ext>
            </a:extLst>
          </a:blip>
          <a:srcRect/>
          <a:stretch/>
        </p:blipFill>
        <p:spPr bwMode="auto">
          <a:xfrm>
            <a:off x="0" y="5031030"/>
            <a:ext cx="251002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2" name="Picture 8">
            <a:extLst>
              <a:ext uri="{FF2B5EF4-FFF2-40B4-BE49-F238E27FC236}">
                <a16:creationId xmlns:a16="http://schemas.microsoft.com/office/drawing/2014/main" id="{4A8FD1BE-B770-0A50-A2DF-1D715BE688D4}"/>
              </a:ext>
            </a:extLst>
          </p:cNvPr>
          <p:cNvPicPr>
            <a:picLocks noChangeArrowheads="1"/>
          </p:cNvPicPr>
          <p:nvPr/>
        </p:nvPicPr>
        <p:blipFill>
          <a:blip r:embed="rId5">
            <a:extLst>
              <a:ext uri="{28A0092B-C50C-407E-A947-70E740481C1C}">
                <a14:useLocalDpi xmlns:a14="http://schemas.microsoft.com/office/drawing/2010/main" val="0"/>
              </a:ext>
            </a:extLst>
          </a:blip>
          <a:srcRect/>
          <a:stretch/>
        </p:blipFill>
        <p:spPr bwMode="auto">
          <a:xfrm>
            <a:off x="-3152610" y="176249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Text Box 3">
            <a:extLst>
              <a:ext uri="{FF2B5EF4-FFF2-40B4-BE49-F238E27FC236}">
                <a16:creationId xmlns:a16="http://schemas.microsoft.com/office/drawing/2014/main" id="{94D81DE4-9428-4E09-8261-DFE71E19CDF6}"/>
              </a:ext>
            </a:extLst>
          </p:cNvPr>
          <p:cNvSpPr txBox="1">
            <a:spLocks noChangeArrowheads="1"/>
          </p:cNvSpPr>
          <p:nvPr/>
        </p:nvSpPr>
        <p:spPr bwMode="auto">
          <a:xfrm>
            <a:off x="0" y="4383748"/>
            <a:ext cx="8229600" cy="633668"/>
          </a:xfrm>
          <a:prstGeom prst="rect">
            <a:avLst/>
          </a:prstGeom>
          <a:solidFill>
            <a:srgbClr val="01939F"/>
          </a:solidFill>
          <a:ln>
            <a:noFill/>
          </a:ln>
          <a:effectLst/>
        </p:spPr>
        <p:txBody>
          <a:bodyPr vert="horz" wrap="square" lIns="36576" tIns="36576" rIns="36576" bIns="36576" numCol="1" anchor="t" anchorCtr="0" compatLnSpc="1">
            <a:prstTxWarp prst="textNoShape">
              <a:avLst/>
            </a:prstTxWarp>
          </a:bodyPr>
          <a:lstStyle/>
          <a:p>
            <a:pPr algn="ctr" defTabSz="914400" eaLnBrk="0" fontAlgn="base" hangingPunct="0">
              <a:spcBef>
                <a:spcPct val="0"/>
              </a:spcBef>
              <a:spcAft>
                <a:spcPct val="0"/>
              </a:spcAft>
            </a:pPr>
            <a:r>
              <a:rPr lang="en-US" altLang="en-US" sz="2000" b="1" dirty="0">
                <a:solidFill>
                  <a:schemeClr val="bg1"/>
                </a:solidFill>
                <a:latin typeface="Leelawadee UI" panose="020B0502040204020203" pitchFamily="34" charset="-34"/>
                <a:cs typeface="Leelawadee UI" panose="020B0502040204020203" pitchFamily="34" charset="-34"/>
              </a:rPr>
              <a:t>2312 </a:t>
            </a:r>
            <a:r>
              <a:rPr lang="en-US" altLang="en-US" sz="2000" b="1">
                <a:solidFill>
                  <a:schemeClr val="bg1"/>
                </a:solidFill>
                <a:latin typeface="Leelawadee UI" panose="020B0502040204020203" pitchFamily="34" charset="-34"/>
                <a:cs typeface="Leelawadee UI" panose="020B0502040204020203" pitchFamily="34" charset="-34"/>
              </a:rPr>
              <a:t>Meridian Road #2300</a:t>
            </a:r>
            <a:endParaRPr lang="en-US" altLang="en-US" sz="2000" b="1" dirty="0">
              <a:solidFill>
                <a:schemeClr val="bg1"/>
              </a:solidFill>
              <a:latin typeface="Leelawadee UI" panose="020B0502040204020203" pitchFamily="34" charset="-34"/>
              <a:cs typeface="Leelawadee UI" panose="020B0502040204020203" pitchFamily="34" charset="-34"/>
            </a:endParaRPr>
          </a:p>
          <a:p>
            <a:pPr algn="ctr" defTabSz="914400" eaLnBrk="0" fontAlgn="base" hangingPunct="0">
              <a:spcBef>
                <a:spcPct val="0"/>
              </a:spcBef>
              <a:spcAft>
                <a:spcPct val="0"/>
              </a:spcAft>
            </a:pPr>
            <a:r>
              <a:rPr lang="en-US" altLang="en-US" sz="1600" i="1" dirty="0">
                <a:solidFill>
                  <a:schemeClr val="bg1"/>
                </a:solidFill>
                <a:latin typeface="Leelawadee UI" panose="020B0502040204020203" pitchFamily="34" charset="-34"/>
                <a:cs typeface="Leelawadee UI" panose="020B0502040204020203" pitchFamily="34" charset="-34"/>
              </a:rPr>
              <a:t>North Bridge Towns | North Charleston, SC 29405 | MLS# 24019638 | $279,900 </a:t>
            </a:r>
          </a:p>
        </p:txBody>
      </p:sp>
      <p:pic>
        <p:nvPicPr>
          <p:cNvPr id="3" name="Picture 8">
            <a:extLst>
              <a:ext uri="{FF2B5EF4-FFF2-40B4-BE49-F238E27FC236}">
                <a16:creationId xmlns:a16="http://schemas.microsoft.com/office/drawing/2014/main" id="{BEC1FE78-D2D6-2930-4552-91A52FAA8783}"/>
              </a:ext>
            </a:extLst>
          </p:cNvPr>
          <p:cNvPicPr>
            <a:picLocks noChangeArrowheads="1"/>
          </p:cNvPicPr>
          <p:nvPr/>
        </p:nvPicPr>
        <p:blipFill>
          <a:blip r:embed="rId6">
            <a:extLst>
              <a:ext uri="{28A0092B-C50C-407E-A947-70E740481C1C}">
                <a14:useLocalDpi xmlns:a14="http://schemas.microsoft.com/office/drawing/2010/main" val="0"/>
              </a:ext>
            </a:extLst>
          </a:blip>
          <a:srcRect/>
          <a:stretch/>
        </p:blipFill>
        <p:spPr bwMode="auto">
          <a:xfrm>
            <a:off x="-3152610" y="3439504"/>
            <a:ext cx="253288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2139499-660D-BBFC-720A-BF92108FE6DF}"/>
              </a:ext>
            </a:extLst>
          </p:cNvPr>
          <p:cNvPicPr>
            <a:picLocks noChangeArrowheads="1"/>
          </p:cNvPicPr>
          <p:nvPr/>
        </p:nvPicPr>
        <p:blipFill rotWithShape="1">
          <a:blip r:embed="rId7">
            <a:extLst>
              <a:ext uri="{28A0092B-C50C-407E-A947-70E740481C1C}">
                <a14:useLocalDpi xmlns:a14="http://schemas.microsoft.com/office/drawing/2010/main" val="0"/>
              </a:ext>
            </a:extLst>
          </a:blip>
          <a:srcRect r="6948"/>
          <a:stretch/>
        </p:blipFill>
        <p:spPr bwMode="auto">
          <a:xfrm>
            <a:off x="0" y="8391344"/>
            <a:ext cx="2521459" cy="1667056"/>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8">
            <a:extLst>
              <a:ext uri="{FF2B5EF4-FFF2-40B4-BE49-F238E27FC236}">
                <a16:creationId xmlns:a16="http://schemas.microsoft.com/office/drawing/2014/main" id="{895463B8-3069-5DAE-6FE9-0B8811115E69}"/>
              </a:ext>
            </a:extLst>
          </p:cNvPr>
          <p:cNvPicPr>
            <a:picLocks noChangeArrowheads="1"/>
          </p:cNvPicPr>
          <p:nvPr/>
        </p:nvPicPr>
        <p:blipFill>
          <a:blip r:embed="rId8">
            <a:extLst>
              <a:ext uri="{28A0092B-C50C-407E-A947-70E740481C1C}">
                <a14:useLocalDpi xmlns:a14="http://schemas.microsoft.com/office/drawing/2010/main" val="0"/>
              </a:ext>
            </a:extLst>
          </a:blip>
          <a:srcRect/>
          <a:stretch/>
        </p:blipFill>
        <p:spPr bwMode="auto">
          <a:xfrm>
            <a:off x="0" y="6708040"/>
            <a:ext cx="2510028" cy="1673352"/>
          </a:xfrm>
          <a:prstGeom prst="rect">
            <a:avLst/>
          </a:prstGeom>
          <a:ln w="12700" algn="ctr">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11" descr="A logo for a lowcountry company&#10;&#10;Description automatically generated">
            <a:extLst>
              <a:ext uri="{FF2B5EF4-FFF2-40B4-BE49-F238E27FC236}">
                <a16:creationId xmlns:a16="http://schemas.microsoft.com/office/drawing/2014/main" id="{A69486FE-FC7C-33A7-BFA5-058D0CC8819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8860" y="8764866"/>
            <a:ext cx="1726926" cy="913717"/>
          </a:xfrm>
          <a:prstGeom prst="rect">
            <a:avLst/>
          </a:prstGeom>
        </p:spPr>
      </p:pic>
      <p:pic>
        <p:nvPicPr>
          <p:cNvPr id="14" name="Picture 13">
            <a:extLst>
              <a:ext uri="{FF2B5EF4-FFF2-40B4-BE49-F238E27FC236}">
                <a16:creationId xmlns:a16="http://schemas.microsoft.com/office/drawing/2014/main" id="{B0E039C8-4FE6-CC2C-CFA2-C4F211893F8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923329" y="8764524"/>
            <a:ext cx="914400" cy="914400"/>
          </a:xfrm>
          <a:prstGeom prst="rect">
            <a:avLst/>
          </a:prstGeom>
        </p:spPr>
      </p:pic>
      <p:sp>
        <p:nvSpPr>
          <p:cNvPr id="11" name="Ribbon: Tilted Down 10">
            <a:extLst>
              <a:ext uri="{FF2B5EF4-FFF2-40B4-BE49-F238E27FC236}">
                <a16:creationId xmlns:a16="http://schemas.microsoft.com/office/drawing/2014/main" id="{AA7B2C64-F0E5-5581-8B3F-DF2DC46E5837}"/>
              </a:ext>
            </a:extLst>
          </p:cNvPr>
          <p:cNvSpPr/>
          <p:nvPr/>
        </p:nvSpPr>
        <p:spPr>
          <a:xfrm>
            <a:off x="8648113" y="528543"/>
            <a:ext cx="5341620" cy="460748"/>
          </a:xfrm>
          <a:prstGeom prst="ribbon">
            <a:avLst>
              <a:gd name="adj1" fmla="val 16667"/>
              <a:gd name="adj2" fmla="val 67447"/>
            </a:avLst>
          </a:prstGeom>
          <a:solidFill>
            <a:srgbClr val="02586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6">
            <a:extLst>
              <a:ext uri="{FF2B5EF4-FFF2-40B4-BE49-F238E27FC236}">
                <a16:creationId xmlns:a16="http://schemas.microsoft.com/office/drawing/2014/main" id="{6A9FB588-1183-4257-AB91-F68BD5F1A1F8}"/>
              </a:ext>
            </a:extLst>
          </p:cNvPr>
          <p:cNvSpPr txBox="1">
            <a:spLocks noChangeArrowheads="1"/>
          </p:cNvSpPr>
          <p:nvPr/>
        </p:nvSpPr>
        <p:spPr bwMode="auto">
          <a:xfrm>
            <a:off x="0" y="0"/>
            <a:ext cx="8229600" cy="780530"/>
          </a:xfrm>
          <a:prstGeom prst="rect">
            <a:avLst/>
          </a:prstGeom>
          <a:noFill/>
          <a:ln>
            <a:noFill/>
          </a:ln>
          <a:effectLst/>
          <a:extLst>
            <a:ext uri="{909E8E84-426E-40DD-AFC4-6F175D3DCCD1}">
              <a14:hiddenFill xmlns:a14="http://schemas.microsoft.com/office/drawing/2010/main">
                <a:gradFill rotWithShape="0">
                  <a:gsLst>
                    <a:gs pos="0">
                      <a:srgbClr val="FFFFFF">
                        <a:alpha val="0"/>
                      </a:srgbClr>
                    </a:gs>
                    <a:gs pos="100000">
                      <a:srgbClr val="FFFFFF"/>
                    </a:gs>
                  </a:gsLst>
                  <a:lin ang="16200000" scaled="1"/>
                </a:gra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defTabSz="914400" eaLnBrk="0" fontAlgn="base" hangingPunct="0">
              <a:spcBef>
                <a:spcPct val="0"/>
              </a:spcBef>
              <a:spcAft>
                <a:spcPct val="0"/>
              </a:spcAft>
            </a:pPr>
            <a:r>
              <a:rPr lang="en-US" altLang="en-US" sz="2000" b="1" dirty="0">
                <a:solidFill>
                  <a:srgbClr val="025867"/>
                </a:solidFill>
                <a:latin typeface="Leelawadee UI" panose="020B0502040204020203" pitchFamily="34" charset="-34"/>
                <a:cs typeface="Leelawadee UI" panose="020B0502040204020203" pitchFamily="34" charset="-34"/>
              </a:rPr>
              <a:t>Open House Wednesday</a:t>
            </a:r>
            <a:r>
              <a:rPr lang="en-US" altLang="en-US" sz="2000" b="1">
                <a:solidFill>
                  <a:srgbClr val="025867"/>
                </a:solidFill>
                <a:latin typeface="Leelawadee UI" panose="020B0502040204020203" pitchFamily="34" charset="-34"/>
                <a:cs typeface="Leelawadee UI" panose="020B0502040204020203" pitchFamily="34" charset="-34"/>
              </a:rPr>
              <a:t>, April 2</a:t>
            </a:r>
            <a:r>
              <a:rPr lang="en-US" altLang="en-US" sz="2000" b="1" baseline="30000">
                <a:solidFill>
                  <a:srgbClr val="025867"/>
                </a:solidFill>
                <a:latin typeface="Leelawadee UI" panose="020B0502040204020203" pitchFamily="34" charset="-34"/>
                <a:cs typeface="Leelawadee UI" panose="020B0502040204020203" pitchFamily="34" charset="-34"/>
              </a:rPr>
              <a:t>nd</a:t>
            </a:r>
            <a:r>
              <a:rPr lang="en-US" altLang="en-US" sz="2000" b="1">
                <a:solidFill>
                  <a:srgbClr val="025867"/>
                </a:solidFill>
                <a:latin typeface="Leelawadee UI" panose="020B0502040204020203" pitchFamily="34" charset="-34"/>
                <a:cs typeface="Leelawadee UI" panose="020B0502040204020203" pitchFamily="34" charset="-34"/>
              </a:rPr>
              <a:t> from </a:t>
            </a:r>
            <a:r>
              <a:rPr lang="en-US" altLang="en-US" sz="2000" b="1" dirty="0">
                <a:solidFill>
                  <a:srgbClr val="025867"/>
                </a:solidFill>
                <a:latin typeface="Leelawadee UI" panose="020B0502040204020203" pitchFamily="34" charset="-34"/>
                <a:cs typeface="Leelawadee UI" panose="020B0502040204020203" pitchFamily="34" charset="-34"/>
              </a:rPr>
              <a:t>12-2</a:t>
            </a:r>
          </a:p>
          <a:p>
            <a:pPr defTabSz="914400" eaLnBrk="0" fontAlgn="base" hangingPunct="0">
              <a:spcBef>
                <a:spcPct val="0"/>
              </a:spcBef>
              <a:spcAft>
                <a:spcPct val="0"/>
              </a:spcAft>
            </a:pPr>
            <a:r>
              <a:rPr lang="en-US" altLang="en-US" sz="2000" dirty="0">
                <a:solidFill>
                  <a:srgbClr val="025867"/>
                </a:solidFill>
                <a:latin typeface="Leelawadee UI" panose="020B0502040204020203" pitchFamily="34" charset="-34"/>
                <a:cs typeface="Leelawadee UI" panose="020B0502040204020203" pitchFamily="34" charset="-34"/>
              </a:rPr>
              <a:t>Light Refreshments will be served</a:t>
            </a:r>
          </a:p>
          <a:p>
            <a:pPr defTabSz="914400" eaLnBrk="0" fontAlgn="base" hangingPunct="0">
              <a:spcBef>
                <a:spcPct val="0"/>
              </a:spcBef>
              <a:spcAft>
                <a:spcPct val="0"/>
              </a:spcAft>
            </a:pPr>
            <a:endParaRPr lang="en-US" altLang="en-US" sz="1500" dirty="0">
              <a:solidFill>
                <a:srgbClr val="025867"/>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34956016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197</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23</cp:revision>
  <dcterms:created xsi:type="dcterms:W3CDTF">2019-03-05T13:24:43Z</dcterms:created>
  <dcterms:modified xsi:type="dcterms:W3CDTF">2025-03-25T15:58:41Z</dcterms:modified>
</cp:coreProperties>
</file>