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477" y="72"/>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10/12/2023</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10" Type="http://schemas.openxmlformats.org/officeDocument/2006/relationships/hyperlink" Target="https://www.flexmls.com/link.html?1r5oxnik8vee,18,1,20641" TargetMode="External"/><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4531" y="588696"/>
            <a:ext cx="3633069" cy="243154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112931"/>
            <a:ext cx="7315200" cy="646331"/>
          </a:xfrm>
          <a:prstGeom prst="rect">
            <a:avLst/>
          </a:prstGeom>
        </p:spPr>
        <p:txBody>
          <a:bodyPr wrap="square" anchor="t">
            <a:spAutoFit/>
          </a:bodyPr>
          <a:lstStyle/>
          <a:p>
            <a:pPr algn="ctr"/>
            <a:r>
              <a:rPr lang="en-US" sz="3600" dirty="0">
                <a:latin typeface="Gabriola" panose="04040605051002020D02" pitchFamily="82" charset="0"/>
              </a:rPr>
              <a:t>Reduced! Horse Farm In The Heart of Mt Pleasant</a:t>
            </a:r>
          </a:p>
        </p:txBody>
      </p:sp>
      <p:sp>
        <p:nvSpPr>
          <p:cNvPr id="2" name="Title 1"/>
          <p:cNvSpPr>
            <a:spLocks noGrp="1"/>
          </p:cNvSpPr>
          <p:nvPr>
            <p:ph type="ctrTitle"/>
          </p:nvPr>
        </p:nvSpPr>
        <p:spPr>
          <a:xfrm>
            <a:off x="0" y="3043147"/>
            <a:ext cx="5476800" cy="894641"/>
          </a:xfrm>
        </p:spPr>
        <p:txBody>
          <a:bodyPr anchor="ctr">
            <a:noAutofit/>
          </a:bodyPr>
          <a:lstStyle/>
          <a:p>
            <a:pPr algn="l"/>
            <a:r>
              <a:rPr lang="nb-NO" sz="1800" b="1">
                <a:ln w="3175">
                  <a:noFill/>
                </a:ln>
                <a:latin typeface="Georgia" panose="02040502050405020303" pitchFamily="18" charset="0"/>
                <a:cs typeface="Microsoft Sans Serif" panose="020B0604020202020204" pitchFamily="34" charset="0"/>
              </a:rPr>
              <a:t>2318 N Palmetto Fort Drive</a:t>
            </a:r>
            <a:br>
              <a:rPr lang="en-US" sz="1800" b="1" dirty="0">
                <a:ln w="3175">
                  <a:noFill/>
                </a:ln>
                <a:latin typeface="Georgia" panose="02040502050405020303" pitchFamily="18" charset="0"/>
                <a:cs typeface="Microsoft Sans Serif" panose="020B0604020202020204" pitchFamily="34" charset="0"/>
              </a:rPr>
            </a:br>
            <a:r>
              <a:rPr lang="en-US" sz="1400" b="1" dirty="0">
                <a:ln w="3175">
                  <a:noFill/>
                </a:ln>
                <a:latin typeface="Georgia" panose="02040502050405020303" pitchFamily="18" charset="0"/>
                <a:cs typeface="Microsoft Sans Serif" panose="020B0604020202020204" pitchFamily="34" charset="0"/>
              </a:rPr>
              <a:t>Palmetto Fort | Mount Pleasant, SC 29466</a:t>
            </a:r>
            <a:br>
              <a:rPr lang="en-US" sz="1400" b="1" dirty="0">
                <a:ln w="3175">
                  <a:noFill/>
                </a:ln>
                <a:latin typeface="Georgia" panose="02040502050405020303" pitchFamily="18" charset="0"/>
                <a:cs typeface="Microsoft Sans Serif" panose="020B0604020202020204" pitchFamily="34" charset="0"/>
              </a:rPr>
            </a:br>
            <a:r>
              <a:rPr lang="en-US" sz="1400" b="1" dirty="0">
                <a:ln w="3175">
                  <a:noFill/>
                </a:ln>
                <a:latin typeface="Georgia" panose="02040502050405020303" pitchFamily="18" charset="0"/>
                <a:cs typeface="Microsoft Sans Serif" panose="020B0604020202020204" pitchFamily="34" charset="0"/>
              </a:rPr>
              <a:t>MLS# 23021150</a:t>
            </a:r>
            <a:br>
              <a:rPr lang="en-US" sz="1400" b="1" dirty="0">
                <a:ln w="3175">
                  <a:noFill/>
                </a:ln>
                <a:latin typeface="Georgia" panose="02040502050405020303" pitchFamily="18" charset="0"/>
                <a:cs typeface="Microsoft Sans Serif" panose="020B0604020202020204" pitchFamily="34" charset="0"/>
              </a:rPr>
            </a:br>
            <a:r>
              <a:rPr lang="en-US" sz="1400" b="1" dirty="0">
                <a:ln w="3175">
                  <a:noFill/>
                </a:ln>
                <a:solidFill>
                  <a:srgbClr val="FF0000"/>
                </a:solidFill>
                <a:latin typeface="Georgia" panose="02040502050405020303" pitchFamily="18" charset="0"/>
                <a:cs typeface="Microsoft Sans Serif" panose="020B0604020202020204" pitchFamily="34" charset="0"/>
              </a:rPr>
              <a:t>New Price! $5,395,000</a:t>
            </a:r>
            <a:endParaRPr lang="en-US" sz="1400" dirty="0">
              <a:ln w="3175">
                <a:noFill/>
              </a:ln>
              <a:solidFill>
                <a:srgbClr val="FF0000"/>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2" y="3916548"/>
            <a:ext cx="5476801" cy="4084452"/>
          </a:xfrm>
        </p:spPr>
        <p:txBody>
          <a:bodyPr anchor="ctr">
            <a:noAutofit/>
          </a:bodyPr>
          <a:lstStyle/>
          <a:p>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UPDATED: This listing now includes a 0.43 acre parcel (Tax IDs 577-14-00-031 and 577-00-00-002) with a beautifully renovated 3 bed, 2.5 bath elevated home (1960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This additional parcel is adjacent to the one-of-a-kind, 5-acre farm in the middle of Mt Pleasant! The thoughtfully designed, custom-built horse farm sits between Oyster Point and Liberty Hill Farm off Rifle Range Rd. There is nothing like this in Mount Pleasant! The farm features a beautiful 1 bedroom/2 full bath, 1000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caretaker's cottage; 2752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custom barn with five 12' x 14' stalls; 180' X 150' riding arena with professional-grade GGT (German Geo Textile) laser-leveled footing and drainage system installed by East-West Arena Construction; five impeccably maintained, rotated pastures with large run-ins; and two chicken coops. The house sits on a 0.43 acre lot and has 3 bed, 2.5 baths. The home accesses the farm through a gate on the side of the farm. This 1960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home matches the coastal farmhouse style of the buildings on the farm, including board and batten siding and metal roof. From the front porch, enter the home through the foyer and note the hardwood floors, custom lighting and fans, and spacious open floor plan. Large windows and full light French doors in the rear, bringing the outdoors in. The kitchen includes a large island with an abundance of storage; custom Shaker-style white cabinets; quartz countertops; white subway tile counter-to-ceiling backsplash; and stainless steel appliances including gas stove and vent hood. Beyond the kitchen is the dining area to the right and the family room to the left. Between them are French doors leading to the large back deck where you can watch your horses graze through the trees over morning coffee or evening drinks! All bedrooms feature hardwood floors; custom lighting, fans, and shades; and beautifully finished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en</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suite bathrooms. The elevated home has 2 garage bays that would hold 3+ cars and has an enclosed area for an office or workshop (not included in the sq footage).</a:t>
            </a:r>
          </a:p>
        </p:txBody>
      </p:sp>
      <p:sp>
        <p:nvSpPr>
          <p:cNvPr id="10" name="Down Ribbon 9"/>
          <p:cNvSpPr/>
          <p:nvPr/>
        </p:nvSpPr>
        <p:spPr>
          <a:xfrm>
            <a:off x="-114301" y="-838200"/>
            <a:ext cx="7551419"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Gabriola" panose="04040605051002020D02" pitchFamily="82" charset="0"/>
              </a:rPr>
              <a:t>Darrell Creek Elevated Home With Elevator &amp; Salt Pool</a:t>
            </a:r>
          </a:p>
        </p:txBody>
      </p:sp>
      <p:sp>
        <p:nvSpPr>
          <p:cNvPr id="20" name="Rectangle 19"/>
          <p:cNvSpPr/>
          <p:nvPr/>
        </p:nvSpPr>
        <p:spPr>
          <a:xfrm>
            <a:off x="726160" y="8897779"/>
            <a:ext cx="5867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Preferred Group | 1400-G Palm Blvd | Isle Of Palms, SC 29451</a:t>
            </a:r>
          </a:p>
        </p:txBody>
      </p:sp>
      <p:sp>
        <p:nvSpPr>
          <p:cNvPr id="21" name="Rectangle 20"/>
          <p:cNvSpPr/>
          <p:nvPr/>
        </p:nvSpPr>
        <p:spPr>
          <a:xfrm>
            <a:off x="-2" y="8361401"/>
            <a:ext cx="7315201" cy="553998"/>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Andrea Rogers</a:t>
            </a:r>
          </a:p>
          <a:p>
            <a:pPr algn="ctr"/>
            <a:r>
              <a:rPr lang="en-US" sz="1400" dirty="0">
                <a:latin typeface="Georgia" panose="02040502050405020303" pitchFamily="18" charset="0"/>
              </a:rPr>
              <a:t>(843) 532-3010 | andrearogers1@gmail.com | www.andrearogersrealtor.com</a:t>
            </a:r>
            <a:endParaRPr lang="en-US" sz="1400" dirty="0">
              <a:latin typeface="Georgia" panose="02040502050405020303"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06706907-D1C2-453C-28E6-D7D19130AD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81372" y="4298189"/>
            <a:ext cx="1819656" cy="1213104"/>
          </a:xfrm>
          <a:prstGeom prst="rect">
            <a:avLst/>
          </a:prstGeom>
          <a:ln w="12700">
            <a:solidFill>
              <a:schemeClr val="bg1"/>
            </a:solidFill>
          </a:ln>
        </p:spPr>
      </p:pic>
      <p:pic>
        <p:nvPicPr>
          <p:cNvPr id="7" name="Picture 6">
            <a:extLst>
              <a:ext uri="{FF2B5EF4-FFF2-40B4-BE49-F238E27FC236}">
                <a16:creationId xmlns:a16="http://schemas.microsoft.com/office/drawing/2014/main" id="{47FCEB88-EAC6-7E4A-0BC6-B5FCDD8DA7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6800" y="582583"/>
            <a:ext cx="1828800" cy="1213104"/>
          </a:xfrm>
          <a:prstGeom prst="rect">
            <a:avLst/>
          </a:prstGeom>
          <a:ln w="12700">
            <a:solidFill>
              <a:schemeClr val="bg1"/>
            </a:solidFill>
          </a:ln>
        </p:spPr>
      </p:pic>
      <p:pic>
        <p:nvPicPr>
          <p:cNvPr id="11" name="Picture 10">
            <a:extLst>
              <a:ext uri="{FF2B5EF4-FFF2-40B4-BE49-F238E27FC236}">
                <a16:creationId xmlns:a16="http://schemas.microsoft.com/office/drawing/2014/main" id="{BCA42E15-D4BC-28C4-E9AD-CFD1847D77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6800" y="1812865"/>
            <a:ext cx="1828800" cy="1213104"/>
          </a:xfrm>
          <a:prstGeom prst="rect">
            <a:avLst/>
          </a:prstGeom>
          <a:ln w="12700">
            <a:solidFill>
              <a:schemeClr val="bg1"/>
            </a:solidFill>
          </a:ln>
        </p:spPr>
      </p:pic>
      <p:pic>
        <p:nvPicPr>
          <p:cNvPr id="13" name="Picture 12">
            <a:extLst>
              <a:ext uri="{FF2B5EF4-FFF2-40B4-BE49-F238E27FC236}">
                <a16:creationId xmlns:a16="http://schemas.microsoft.com/office/drawing/2014/main" id="{5F9915FE-ADB6-4EA6-7B26-DC67699FDB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477395" y="3047240"/>
            <a:ext cx="1827609" cy="1219200"/>
          </a:xfrm>
          <a:prstGeom prst="rect">
            <a:avLst/>
          </a:prstGeom>
          <a:ln w="12700">
            <a:solidFill>
              <a:schemeClr val="bg1"/>
            </a:solidFill>
          </a:ln>
        </p:spPr>
      </p:pic>
      <p:pic>
        <p:nvPicPr>
          <p:cNvPr id="15" name="Picture 14">
            <a:extLst>
              <a:ext uri="{FF2B5EF4-FFF2-40B4-BE49-F238E27FC236}">
                <a16:creationId xmlns:a16="http://schemas.microsoft.com/office/drawing/2014/main" id="{C93028B1-4D67-3C2C-5CB4-7A83E2D4E04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481964" y="5543042"/>
            <a:ext cx="1818471" cy="1213104"/>
          </a:xfrm>
          <a:prstGeom prst="rect">
            <a:avLst/>
          </a:prstGeom>
          <a:ln w="12700">
            <a:solidFill>
              <a:schemeClr val="bg1"/>
            </a:solidFill>
          </a:ln>
        </p:spPr>
      </p:pic>
      <p:pic>
        <p:nvPicPr>
          <p:cNvPr id="4" name="Picture 3">
            <a:extLst>
              <a:ext uri="{FF2B5EF4-FFF2-40B4-BE49-F238E27FC236}">
                <a16:creationId xmlns:a16="http://schemas.microsoft.com/office/drawing/2014/main" id="{057381F4-343E-72CE-4538-2FC071014D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481964" y="6787896"/>
            <a:ext cx="1818471" cy="1213103"/>
          </a:xfrm>
          <a:prstGeom prst="rect">
            <a:avLst/>
          </a:prstGeom>
          <a:ln w="12700">
            <a:solidFill>
              <a:schemeClr val="bg1"/>
            </a:solidFill>
          </a:ln>
        </p:spPr>
      </p:pic>
      <p:pic>
        <p:nvPicPr>
          <p:cNvPr id="6" name="Picture 2">
            <a:extLst>
              <a:ext uri="{FF2B5EF4-FFF2-40B4-BE49-F238E27FC236}">
                <a16:creationId xmlns:a16="http://schemas.microsoft.com/office/drawing/2014/main" id="{AB757C93-CBA0-4D8C-3A86-A9EF6FFC329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682131" y="593445"/>
            <a:ext cx="3633069" cy="2422046"/>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9" name="Subtitle 2">
            <a:extLst>
              <a:ext uri="{FF2B5EF4-FFF2-40B4-BE49-F238E27FC236}">
                <a16:creationId xmlns:a16="http://schemas.microsoft.com/office/drawing/2014/main" id="{0A5580BD-430C-37E7-8E12-B4CD36C8258C}"/>
              </a:ext>
            </a:extLst>
          </p:cNvPr>
          <p:cNvSpPr txBox="1">
            <a:spLocks/>
          </p:cNvSpPr>
          <p:nvPr/>
        </p:nvSpPr>
        <p:spPr>
          <a:xfrm>
            <a:off x="0" y="8029751"/>
            <a:ext cx="7300435" cy="302899"/>
          </a:xfrm>
          <a:prstGeom prst="rect">
            <a:avLst/>
          </a:prstGeom>
        </p:spPr>
        <p:txBody>
          <a:bodyPr vert="horz" lIns="101882" tIns="50941" rIns="101882" bIns="50941" rtlCol="0" anchor="ctr">
            <a:noAutofit/>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r>
              <a:rPr lang="en-US" sz="1100" b="1" i="1" dirty="0">
                <a:solidFill>
                  <a:schemeClr val="accent1"/>
                </a:solidFill>
                <a:latin typeface="Georgia" panose="02040502050405020303" pitchFamily="18" charset="0"/>
                <a:cs typeface="Microsoft Sans Serif" panose="020B0604020202020204" pitchFamily="34" charset="0"/>
                <a:hlinkClick r:id="rId10"/>
              </a:rPr>
              <a:t>Check out the listing for more details and photos!</a:t>
            </a:r>
            <a:endParaRPr lang="en-US" sz="1100" b="1" i="1" dirty="0">
              <a:solidFill>
                <a:schemeClr val="accent1"/>
              </a:solidFill>
              <a:latin typeface="Georgia" panose="02040502050405020303" pitchFamily="18" charset="0"/>
              <a:cs typeface="Microsoft Sans Serif" panose="020B0604020202020204" pitchFamily="34" charset="0"/>
            </a:endParaRP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470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2318 N Palmetto Fort Drive Palmetto Fort | Mount Pleasant, SC 29466 MLS# 23021150 New Price! $5,395,000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65</cp:revision>
  <dcterms:created xsi:type="dcterms:W3CDTF">2006-08-16T00:00:00Z</dcterms:created>
  <dcterms:modified xsi:type="dcterms:W3CDTF">2023-10-12T14:44:39Z</dcterms:modified>
</cp:coreProperties>
</file>