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0" d="100"/>
          <a:sy n="40" d="100"/>
        </p:scale>
        <p:origin x="2886" y="102"/>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2/16/2016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2/16/2016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smtClean="0"/>
              <a:t>Click to edit Master title style</a:t>
            </a:r>
            <a:endParaRPr lang="en-US"/>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smtClean="0"/>
              <a:t>Click to edit Master title style</a:t>
            </a:r>
            <a:endParaRPr lang="en-US"/>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2/16/2016</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2.jpe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hyperlink" Target="mailto:nate@mattoneillteam.com" TargetMode="External"/><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image" Target="../media/image3.jpeg"/><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2661"/>
            <a:ext cx="7772400" cy="5174413"/>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4958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lumMod val="50000"/>
                  </a:schemeClr>
                </a:solidFill>
                <a:latin typeface="Palatino Linotype" panose="02040502050505030304" pitchFamily="18" charset="0"/>
              </a:rPr>
              <a:t>231 S Plaza </a:t>
            </a:r>
            <a:r>
              <a:rPr lang="en-US" sz="2400" dirty="0" smtClean="0">
                <a:solidFill>
                  <a:schemeClr val="bg2">
                    <a:lumMod val="50000"/>
                  </a:schemeClr>
                </a:solidFill>
                <a:latin typeface="Palatino Linotype" panose="02040502050505030304" pitchFamily="18" charset="0"/>
              </a:rPr>
              <a:t>Court</a:t>
            </a:r>
          </a:p>
          <a:p>
            <a:pPr algn="ctr"/>
            <a:r>
              <a:rPr lang="fr-FR" sz="1700" dirty="0">
                <a:solidFill>
                  <a:schemeClr val="bg2">
                    <a:lumMod val="50000"/>
                  </a:schemeClr>
                </a:solidFill>
                <a:latin typeface="Palatino Linotype" panose="02040502050505030304" pitchFamily="18" charset="0"/>
              </a:rPr>
              <a:t>Renaissance On Charleston Harbor ~ </a:t>
            </a:r>
            <a:r>
              <a:rPr lang="fr-FR" sz="1700" dirty="0" smtClean="0">
                <a:solidFill>
                  <a:schemeClr val="bg2">
                    <a:lumMod val="50000"/>
                  </a:schemeClr>
                </a:solidFill>
                <a:latin typeface="Palatino Linotype" panose="02040502050505030304" pitchFamily="18" charset="0"/>
              </a:rPr>
              <a:t>Mt </a:t>
            </a:r>
            <a:r>
              <a:rPr lang="fr-FR" sz="1700" dirty="0" err="1" smtClean="0">
                <a:solidFill>
                  <a:schemeClr val="bg2">
                    <a:lumMod val="50000"/>
                  </a:schemeClr>
                </a:solidFill>
                <a:latin typeface="Palatino Linotype" panose="02040502050505030304" pitchFamily="18" charset="0"/>
              </a:rPr>
              <a:t>Pleasant</a:t>
            </a:r>
            <a:r>
              <a:rPr lang="fr-FR" sz="1700" dirty="0" smtClean="0">
                <a:solidFill>
                  <a:schemeClr val="bg2">
                    <a:lumMod val="50000"/>
                  </a:schemeClr>
                </a:solidFill>
                <a:latin typeface="Palatino Linotype" panose="02040502050505030304" pitchFamily="18" charset="0"/>
              </a:rPr>
              <a:t> </a:t>
            </a:r>
            <a:r>
              <a:rPr lang="fr-FR" sz="1700" dirty="0">
                <a:solidFill>
                  <a:schemeClr val="bg2">
                    <a:lumMod val="50000"/>
                  </a:schemeClr>
                </a:solidFill>
                <a:latin typeface="Palatino Linotype" panose="02040502050505030304" pitchFamily="18" charset="0"/>
              </a:rPr>
              <a:t>~ MLS# 15026202 ~ $895,000</a:t>
            </a:r>
            <a:endParaRPr lang="en-US" sz="1700" dirty="0">
              <a:solidFill>
                <a:schemeClr val="bg2">
                  <a:lumMod val="50000"/>
                </a:schemeClr>
              </a:solidFill>
              <a:latin typeface="Palatino Linotype" panose="02040502050505030304" pitchFamily="18" charset="0"/>
            </a:endParaRPr>
          </a:p>
        </p:txBody>
      </p:sp>
      <p:sp>
        <p:nvSpPr>
          <p:cNvPr id="3" name="Subtitle 2"/>
          <p:cNvSpPr>
            <a:spLocks noGrp="1"/>
          </p:cNvSpPr>
          <p:nvPr>
            <p:ph type="subTitle" idx="1"/>
          </p:nvPr>
        </p:nvSpPr>
        <p:spPr>
          <a:xfrm>
            <a:off x="1995043" y="5539739"/>
            <a:ext cx="3782314" cy="6842760"/>
          </a:xfrm>
        </p:spPr>
        <p:txBody>
          <a:bodyPr anchor="ctr">
            <a:noAutofit/>
          </a:bodyPr>
          <a:lstStyle/>
          <a:p>
            <a:r>
              <a:rPr lang="en-US" sz="1300" dirty="0">
                <a:solidFill>
                  <a:schemeClr val="tx1"/>
                </a:solidFill>
                <a:latin typeface="Palatino Linotype" panose="02040502050505030304" pitchFamily="18" charset="0"/>
                <a:cs typeface="Times New Roman" panose="02020603050405020304" pitchFamily="18" charset="0"/>
              </a:rPr>
              <a:t>Incredible Condo</a:t>
            </a:r>
            <a:r>
              <a:rPr lang="en-US" sz="1300" dirty="0" smtClean="0">
                <a:solidFill>
                  <a:schemeClr val="tx1"/>
                </a:solidFill>
                <a:latin typeface="Palatino Linotype" panose="02040502050505030304" pitchFamily="18" charset="0"/>
                <a:cs typeface="Times New Roman" panose="02020603050405020304" pitchFamily="18" charset="0"/>
              </a:rPr>
              <a:t>! With </a:t>
            </a:r>
            <a:r>
              <a:rPr lang="en-US" sz="1300" dirty="0">
                <a:solidFill>
                  <a:schemeClr val="tx1"/>
                </a:solidFill>
                <a:latin typeface="Palatino Linotype" panose="02040502050505030304" pitchFamily="18" charset="0"/>
                <a:cs typeface="Times New Roman" panose="02020603050405020304" pitchFamily="18" charset="0"/>
              </a:rPr>
              <a:t>world class amenities, lovely views and over two thousand square feet of living space, this two bedroom, two and half bath condo at The Renaissance on Charleston Harbor leaves nothing to the imagination. </a:t>
            </a:r>
            <a:endParaRPr lang="en-US" sz="1300" dirty="0" smtClean="0">
              <a:solidFill>
                <a:schemeClr val="tx1"/>
              </a:solidFill>
              <a:latin typeface="Palatino Linotype" panose="02040502050505030304" pitchFamily="18" charset="0"/>
              <a:cs typeface="Times New Roman" panose="02020603050405020304" pitchFamily="18" charset="0"/>
            </a:endParaRPr>
          </a:p>
          <a:p>
            <a:endParaRPr lang="en-US" sz="1300" dirty="0">
              <a:solidFill>
                <a:schemeClr val="tx1"/>
              </a:solidFill>
              <a:latin typeface="Palatino Linotype" panose="02040502050505030304" pitchFamily="18" charset="0"/>
              <a:cs typeface="Times New Roman" panose="02020603050405020304" pitchFamily="18" charset="0"/>
            </a:endParaRPr>
          </a:p>
          <a:p>
            <a:r>
              <a:rPr lang="en-US" sz="1300" dirty="0" smtClean="0">
                <a:solidFill>
                  <a:schemeClr val="tx1"/>
                </a:solidFill>
                <a:latin typeface="Palatino Linotype" panose="02040502050505030304" pitchFamily="18" charset="0"/>
                <a:cs typeface="Times New Roman" panose="02020603050405020304" pitchFamily="18" charset="0"/>
              </a:rPr>
              <a:t>This </a:t>
            </a:r>
            <a:r>
              <a:rPr lang="en-US" sz="1300" dirty="0">
                <a:solidFill>
                  <a:schemeClr val="tx1"/>
                </a:solidFill>
                <a:latin typeface="Palatino Linotype" panose="02040502050505030304" pitchFamily="18" charset="0"/>
                <a:cs typeface="Times New Roman" panose="02020603050405020304" pitchFamily="18" charset="0"/>
              </a:rPr>
              <a:t>great condo features tiled and hardwood floors, state-of-the-art kitchen appliances including a wine cooler, roomy bedrooms, lots of natural light, and a deck with a gorgeous view. Once outside, the Cooper river and the Arthur </a:t>
            </a:r>
            <a:r>
              <a:rPr lang="en-US" sz="1300" dirty="0" err="1">
                <a:solidFill>
                  <a:schemeClr val="tx1"/>
                </a:solidFill>
                <a:latin typeface="Palatino Linotype" panose="02040502050505030304" pitchFamily="18" charset="0"/>
                <a:cs typeface="Times New Roman" panose="02020603050405020304" pitchFamily="18" charset="0"/>
              </a:rPr>
              <a:t>Ravenel</a:t>
            </a:r>
            <a:r>
              <a:rPr lang="en-US" sz="1300" dirty="0">
                <a:solidFill>
                  <a:schemeClr val="tx1"/>
                </a:solidFill>
                <a:latin typeface="Palatino Linotype" panose="02040502050505030304" pitchFamily="18" charset="0"/>
                <a:cs typeface="Times New Roman" panose="02020603050405020304" pitchFamily="18" charset="0"/>
              </a:rPr>
              <a:t> Bridge will take your breath away. </a:t>
            </a:r>
            <a:endParaRPr lang="en-US" sz="1300" dirty="0" smtClean="0">
              <a:solidFill>
                <a:schemeClr val="tx1"/>
              </a:solidFill>
              <a:latin typeface="Palatino Linotype" panose="02040502050505030304" pitchFamily="18" charset="0"/>
              <a:cs typeface="Times New Roman" panose="02020603050405020304" pitchFamily="18" charset="0"/>
            </a:endParaRPr>
          </a:p>
          <a:p>
            <a:endParaRPr lang="en-US" sz="1300" dirty="0">
              <a:solidFill>
                <a:schemeClr val="tx1"/>
              </a:solidFill>
              <a:latin typeface="Palatino Linotype" panose="02040502050505030304" pitchFamily="18" charset="0"/>
              <a:cs typeface="Times New Roman" panose="02020603050405020304" pitchFamily="18" charset="0"/>
            </a:endParaRPr>
          </a:p>
          <a:p>
            <a:r>
              <a:rPr lang="en-US" sz="1300" dirty="0" smtClean="0">
                <a:solidFill>
                  <a:schemeClr val="tx1"/>
                </a:solidFill>
                <a:latin typeface="Palatino Linotype" panose="02040502050505030304" pitchFamily="18" charset="0"/>
                <a:cs typeface="Times New Roman" panose="02020603050405020304" pitchFamily="18" charset="0"/>
              </a:rPr>
              <a:t>This </a:t>
            </a:r>
            <a:r>
              <a:rPr lang="en-US" sz="1300" dirty="0">
                <a:solidFill>
                  <a:schemeClr val="tx1"/>
                </a:solidFill>
                <a:latin typeface="Palatino Linotype" panose="02040502050505030304" pitchFamily="18" charset="0"/>
                <a:cs typeface="Times New Roman" panose="02020603050405020304" pitchFamily="18" charset="0"/>
              </a:rPr>
              <a:t>great condo also has a new air conditioner, disposal, dryer, and water heater. Not only will you come to appreciate maintenance-free living at The Renaissance on Charleston Harbor</a:t>
            </a:r>
            <a:r>
              <a:rPr lang="en-US" sz="1300" dirty="0" smtClean="0">
                <a:solidFill>
                  <a:schemeClr val="tx1"/>
                </a:solidFill>
                <a:latin typeface="Palatino Linotype" panose="02040502050505030304" pitchFamily="18" charset="0"/>
                <a:cs typeface="Times New Roman" panose="02020603050405020304" pitchFamily="18" charset="0"/>
              </a:rPr>
              <a:t>, but </a:t>
            </a:r>
            <a:r>
              <a:rPr lang="en-US" sz="1300" dirty="0">
                <a:solidFill>
                  <a:schemeClr val="tx1"/>
                </a:solidFill>
                <a:latin typeface="Palatino Linotype" panose="02040502050505030304" pitchFamily="18" charset="0"/>
                <a:cs typeface="Times New Roman" panose="02020603050405020304" pitchFamily="18" charset="0"/>
              </a:rPr>
              <a:t>you'll get to indulge in the incredible amenities. A state of the art fitness room, a sparkling pool and elegant clubroom are all at your disposal. </a:t>
            </a:r>
            <a:endParaRPr lang="en-US" sz="1300" dirty="0" smtClean="0">
              <a:solidFill>
                <a:schemeClr val="tx1"/>
              </a:solidFill>
              <a:latin typeface="Palatino Linotype" panose="02040502050505030304" pitchFamily="18" charset="0"/>
              <a:cs typeface="Times New Roman" panose="02020603050405020304" pitchFamily="18" charset="0"/>
            </a:endParaRPr>
          </a:p>
          <a:p>
            <a:endParaRPr lang="en-US" sz="1300" dirty="0">
              <a:solidFill>
                <a:schemeClr val="tx1"/>
              </a:solidFill>
              <a:latin typeface="Palatino Linotype" panose="02040502050505030304" pitchFamily="18" charset="0"/>
              <a:cs typeface="Times New Roman" panose="02020603050405020304" pitchFamily="18" charset="0"/>
            </a:endParaRPr>
          </a:p>
          <a:p>
            <a:r>
              <a:rPr lang="en-US" sz="1300" dirty="0" smtClean="0">
                <a:solidFill>
                  <a:schemeClr val="tx1"/>
                </a:solidFill>
                <a:latin typeface="Palatino Linotype" panose="02040502050505030304" pitchFamily="18" charset="0"/>
                <a:cs typeface="Times New Roman" panose="02020603050405020304" pitchFamily="18" charset="0"/>
              </a:rPr>
              <a:t>When </a:t>
            </a:r>
            <a:r>
              <a:rPr lang="en-US" sz="1300" dirty="0">
                <a:solidFill>
                  <a:schemeClr val="tx1"/>
                </a:solidFill>
                <a:latin typeface="Palatino Linotype" panose="02040502050505030304" pitchFamily="18" charset="0"/>
                <a:cs typeface="Times New Roman" panose="02020603050405020304" pitchFamily="18" charset="0"/>
              </a:rPr>
              <a:t>it comes to entertaining and having visitors, you can even reserve guest suites on the plaza level for nights at a time at a very reasonable cost. Located walking distance to waterfront park and downtown, you can enjoy all that Charleston has to offer without getting into a car. If you've been searching for the best of the best when it comes to luxurious living, lifestyle and views, this is it!</a:t>
            </a:r>
          </a:p>
        </p:txBody>
      </p:sp>
      <p:sp>
        <p:nvSpPr>
          <p:cNvPr id="5" name="Rectangle 4"/>
          <p:cNvSpPr/>
          <p:nvPr/>
        </p:nvSpPr>
        <p:spPr>
          <a:xfrm>
            <a:off x="-7256" y="2661"/>
            <a:ext cx="7779656" cy="646331"/>
          </a:xfrm>
          <a:prstGeom prst="rect">
            <a:avLst/>
          </a:prstGeom>
        </p:spPr>
        <p:txBody>
          <a:bodyPr wrap="square">
            <a:spAutoFit/>
          </a:bodyPr>
          <a:lstStyle/>
          <a:p>
            <a:pPr algn="ctr"/>
            <a:r>
              <a:rPr lang="en-US" sz="3600" b="1" dirty="0">
                <a:ln>
                  <a:solidFill>
                    <a:schemeClr val="bg2">
                      <a:lumMod val="50000"/>
                    </a:schemeClr>
                  </a:solidFill>
                </a:ln>
                <a:solidFill>
                  <a:schemeClr val="bg2">
                    <a:lumMod val="25000"/>
                  </a:schemeClr>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Reduced by $50k</a:t>
            </a:r>
            <a:endParaRPr lang="en-US" sz="3600" b="1" dirty="0">
              <a:ln>
                <a:solidFill>
                  <a:schemeClr val="bg2">
                    <a:lumMod val="50000"/>
                  </a:schemeClr>
                </a:solidFill>
              </a:ln>
              <a:solidFill>
                <a:schemeClr val="bg2">
                  <a:lumMod val="25000"/>
                </a:schemeClr>
              </a:solidFill>
              <a:effectLst>
                <a:outerShdw blurRad="50800" dist="38100" dir="5400000" algn="t" rotWithShape="0">
                  <a:prstClr val="black">
                    <a:alpha val="40000"/>
                  </a:prstClr>
                </a:outerShdw>
              </a:effectLst>
              <a:latin typeface="Palatino Linotype" panose="02040502050505030304" pitchFamily="18"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458200" y="2362200"/>
            <a:ext cx="1709848" cy="1271766"/>
          </a:xfrm>
          <a:prstGeom prst="rect">
            <a:avLst/>
          </a:prstGeom>
          <a:ln>
            <a:noFill/>
          </a:ln>
          <a:effectLst>
            <a:outerShdw blurRad="292100" dist="139700" dir="2700000" algn="tl" rotWithShape="0">
              <a:srgbClr val="333333">
                <a:alpha val="65000"/>
              </a:srgbClr>
            </a:outerShdw>
          </a:effectLst>
        </p:spPr>
      </p:pic>
      <p:sp>
        <p:nvSpPr>
          <p:cNvPr id="7" name="Right Brace 6"/>
          <p:cNvSpPr/>
          <p:nvPr/>
        </p:nvSpPr>
        <p:spPr>
          <a:xfrm rot="16200000">
            <a:off x="3771901" y="3571373"/>
            <a:ext cx="228599" cy="360145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435840"/>
            <a:ext cx="7772400" cy="365760"/>
          </a:xfrm>
          <a:prstGeom prst="rect">
            <a:avLst/>
          </a:prstGeom>
          <a:blipFill>
            <a:blip r:embed="rId4"/>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latin typeface="Palatino Linotype" panose="02040502050505030304" pitchFamily="18" charset="0"/>
              </a:rPr>
              <a:t>Nate Gainey     </a:t>
            </a:r>
            <a:r>
              <a:rPr lang="en-US" sz="1600" dirty="0" smtClean="0">
                <a:solidFill>
                  <a:schemeClr val="tx1"/>
                </a:solidFill>
                <a:latin typeface="Palatino Linotype" panose="02040502050505030304" pitchFamily="18" charset="0"/>
                <a:hlinkClick r:id="rId5"/>
              </a:rPr>
              <a:t>nate@mattoneillteam.com</a:t>
            </a:r>
            <a:r>
              <a:rPr lang="en-US" sz="1600" dirty="0" smtClean="0">
                <a:solidFill>
                  <a:schemeClr val="tx1"/>
                </a:solidFill>
                <a:latin typeface="Palatino Linotype" panose="02040502050505030304" pitchFamily="18" charset="0"/>
              </a:rPr>
              <a:t> </a:t>
            </a:r>
            <a:r>
              <a:rPr lang="en-US" sz="1600" dirty="0">
                <a:solidFill>
                  <a:schemeClr val="tx1"/>
                </a:solidFill>
                <a:latin typeface="Palatino Linotype" panose="02040502050505030304" pitchFamily="18" charset="0"/>
              </a:rPr>
              <a:t>843-513-2038</a:t>
            </a:r>
            <a:r>
              <a:rPr lang="en-US" sz="1600" dirty="0" smtClean="0">
                <a:solidFill>
                  <a:schemeClr val="tx1"/>
                </a:solidFill>
                <a:latin typeface="Palatino Linotype" panose="02040502050505030304" pitchFamily="18" charset="0"/>
              </a:rPr>
              <a:t> </a:t>
            </a:r>
            <a:endParaRPr lang="en-US" sz="1600" u="sng" dirty="0">
              <a:solidFill>
                <a:schemeClr val="tx1"/>
              </a:solidFill>
              <a:latin typeface="Palatino Linotype" panose="02040502050505030304" pitchFamily="18" charset="0"/>
            </a:endParaRPr>
          </a:p>
        </p:txBody>
      </p:sp>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5539739"/>
            <a:ext cx="1994344" cy="1325880"/>
          </a:xfrm>
          <a:prstGeom prst="rect">
            <a:avLst/>
          </a:prstGeom>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 y="8302551"/>
            <a:ext cx="1993661" cy="1325880"/>
          </a:xfrm>
          <a:prstGeom prst="rect">
            <a:avLst/>
          </a:prstGeom>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0" y="6921145"/>
            <a:ext cx="1993661" cy="1325880"/>
          </a:xfrm>
          <a:prstGeom prst="rect">
            <a:avLst/>
          </a:prstGeom>
        </p:spPr>
      </p:pic>
      <p:pic>
        <p:nvPicPr>
          <p:cNvPr id="15" name="Picture 1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0" y="9683957"/>
            <a:ext cx="1994346" cy="1314953"/>
          </a:xfrm>
          <a:prstGeom prst="rect">
            <a:avLst/>
          </a:prstGeom>
        </p:spPr>
      </p:pic>
      <p:pic>
        <p:nvPicPr>
          <p:cNvPr id="19" name="Picture 1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0" y="11054436"/>
            <a:ext cx="1993660" cy="1325880"/>
          </a:xfrm>
          <a:prstGeom prst="rect">
            <a:avLst/>
          </a:prstGeom>
        </p:spPr>
      </p:pic>
      <p:pic>
        <p:nvPicPr>
          <p:cNvPr id="21" name="Picture 20"/>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791870" y="5539739"/>
            <a:ext cx="1992965" cy="1325880"/>
          </a:xfrm>
          <a:prstGeom prst="rect">
            <a:avLst/>
          </a:prstGeom>
        </p:spPr>
      </p:pic>
      <p:pic>
        <p:nvPicPr>
          <p:cNvPr id="22" name="Picture 2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791872" y="8298179"/>
            <a:ext cx="1992964" cy="1325880"/>
          </a:xfrm>
          <a:prstGeom prst="rect">
            <a:avLst/>
          </a:prstGeom>
        </p:spPr>
      </p:pic>
      <p:pic>
        <p:nvPicPr>
          <p:cNvPr id="23" name="Picture 2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791872" y="6918959"/>
            <a:ext cx="1992964" cy="1325880"/>
          </a:xfrm>
          <a:prstGeom prst="rect">
            <a:avLst/>
          </a:prstGeom>
        </p:spPr>
      </p:pic>
      <p:pic>
        <p:nvPicPr>
          <p:cNvPr id="24" name="Picture 23"/>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791872" y="9677399"/>
            <a:ext cx="1992964" cy="1325880"/>
          </a:xfrm>
          <a:prstGeom prst="rect">
            <a:avLst/>
          </a:prstGeom>
        </p:spPr>
      </p:pic>
      <p:pic>
        <p:nvPicPr>
          <p:cNvPr id="25" name="Picture 24"/>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5793253" y="11056619"/>
            <a:ext cx="1991582" cy="1325880"/>
          </a:xfrm>
          <a:prstGeom prst="rect">
            <a:avLst/>
          </a:prstGeom>
        </p:spPr>
      </p:pic>
    </p:spTree>
    <p:extLst>
      <p:ext uri="{BB962C8B-B14F-4D97-AF65-F5344CB8AC3E}">
        <p14:creationId xmlns:p14="http://schemas.microsoft.com/office/powerpoint/2010/main" val="218805521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108</TotalTime>
  <Words>260</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Palatino Linotype</vt:lpstr>
      <vt:lpstr>Times New Roman</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23</cp:revision>
  <dcterms:created xsi:type="dcterms:W3CDTF">2006-08-16T00:00:00Z</dcterms:created>
  <dcterms:modified xsi:type="dcterms:W3CDTF">2016-02-16T16:52:10Z</dcterms:modified>
</cp:coreProperties>
</file>