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516" y="114"/>
      </p:cViewPr>
      <p:guideLst>
        <p:guide orient="horz" pos="288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828800"/>
            <a:ext cx="822960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9/10/2020</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4442264"/>
            <a:ext cx="6400800" cy="23368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66185"/>
            <a:ext cx="2057400" cy="780203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66185"/>
            <a:ext cx="6019800" cy="780203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812800"/>
            <a:ext cx="708660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3343715"/>
            <a:ext cx="7086600" cy="2012949"/>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8555568"/>
            <a:ext cx="762000" cy="486833"/>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64067"/>
            <a:ext cx="8229600" cy="1524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2046817"/>
            <a:ext cx="4040188"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2046817"/>
            <a:ext cx="4041775"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3149601"/>
            <a:ext cx="4040188"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6" y="3149601"/>
            <a:ext cx="4041775"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9/10/2020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9/10/2020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364067"/>
            <a:ext cx="3008313" cy="154940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1" y="2032001"/>
            <a:ext cx="3008313" cy="6136217"/>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364067"/>
            <a:ext cx="5111750" cy="7804151"/>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812800"/>
            <a:ext cx="5486400" cy="696384"/>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2442633"/>
            <a:ext cx="548640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555716"/>
            <a:ext cx="5486400" cy="707136"/>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366184"/>
            <a:ext cx="822960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2133600"/>
            <a:ext cx="8229600" cy="62788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8555568"/>
            <a:ext cx="2133600" cy="486833"/>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9/10/2020</a:t>
            </a:fld>
            <a:endParaRPr lang="en-US"/>
          </a:p>
        </p:txBody>
      </p:sp>
      <p:sp>
        <p:nvSpPr>
          <p:cNvPr id="3" name="Footer Placeholder 2"/>
          <p:cNvSpPr>
            <a:spLocks noGrp="1"/>
          </p:cNvSpPr>
          <p:nvPr>
            <p:ph type="ftr" sz="quarter" idx="3"/>
          </p:nvPr>
        </p:nvSpPr>
        <p:spPr>
          <a:xfrm>
            <a:off x="3124200" y="8555568"/>
            <a:ext cx="2895600" cy="486833"/>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8555568"/>
            <a:ext cx="762000" cy="486833"/>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pn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8" name="Picture 14"/>
          <p:cNvPicPr>
            <a:picLocks noChangeAspect="1" noChangeArrowheads="1"/>
          </p:cNvPicPr>
          <p:nvPr/>
        </p:nvPicPr>
        <p:blipFill rotWithShape="1">
          <a:blip r:embed="rId2">
            <a:extLst>
              <a:ext uri="{28A0092B-C50C-407E-A947-70E740481C1C}">
                <a14:useLocalDpi xmlns:a14="http://schemas.microsoft.com/office/drawing/2010/main" val="0"/>
              </a:ext>
            </a:extLst>
          </a:blip>
          <a:srcRect b="8943"/>
          <a:stretch/>
        </p:blipFill>
        <p:spPr bwMode="auto">
          <a:xfrm>
            <a:off x="1422993" y="761999"/>
            <a:ext cx="7719131" cy="4685880"/>
          </a:xfrm>
          <a:prstGeom prst="rect">
            <a:avLst/>
          </a:prstGeom>
          <a:ln w="3175" algn="in">
            <a:solidFill>
              <a:schemeClr val="tx1"/>
            </a:solidFill>
            <a:miter lim="800000"/>
            <a:headEnd/>
            <a:tailEnd/>
          </a:ln>
          <a:effectLst/>
          <a:extLst>
            <a:ext uri="{909E8E84-426E-40DD-AFC4-6F175D3DCCD1}">
              <a14:hiddenFill xmlns:a14="http://schemas.microsoft.com/office/drawing/2010/main">
                <a:solidFill>
                  <a:srgbClr val="FFFFFF"/>
                </a:solidFill>
              </a14:hiddenFill>
            </a:ext>
          </a:extLst>
        </p:spPr>
      </p:pic>
      <p:sp>
        <p:nvSpPr>
          <p:cNvPr id="5" name="Text Box 3"/>
          <p:cNvSpPr txBox="1">
            <a:spLocks noChangeArrowheads="1" noChangeShapeType="1"/>
          </p:cNvSpPr>
          <p:nvPr/>
        </p:nvSpPr>
        <p:spPr bwMode="auto">
          <a:xfrm>
            <a:off x="1422993" y="0"/>
            <a:ext cx="7719131" cy="76199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ctr" anchorCtr="0" compatLnSpc="1">
            <a:prstTxWarp prst="textNoShape">
              <a:avLst/>
            </a:prstTxWarp>
          </a:bodyPr>
          <a:lstStyle/>
          <a:p>
            <a:pPr lvl="0" fontAlgn="base">
              <a:spcBef>
                <a:spcPct val="0"/>
              </a:spcBef>
              <a:spcAft>
                <a:spcPct val="0"/>
              </a:spcAft>
            </a:pPr>
            <a:r>
              <a:rPr lang="en-US" sz="2000" b="1" dirty="0">
                <a:solidFill>
                  <a:srgbClr val="FFFF00"/>
                </a:solidFill>
                <a:latin typeface="Trajan Pro" panose="02020502050506020301" pitchFamily="18" charset="0"/>
                <a:cs typeface="Arial" pitchFamily="34" charset="0"/>
              </a:rPr>
              <a:t>JUST REDUCED!</a:t>
            </a:r>
          </a:p>
          <a:p>
            <a:pPr lvl="0" fontAlgn="base">
              <a:spcBef>
                <a:spcPct val="0"/>
              </a:spcBef>
              <a:spcAft>
                <a:spcPct val="0"/>
              </a:spcAft>
            </a:pPr>
            <a:r>
              <a:rPr lang="en-US" sz="1600" b="1" dirty="0">
                <a:solidFill>
                  <a:srgbClr val="FFFF00"/>
                </a:solidFill>
                <a:latin typeface="Trajan Pro" panose="02020502050506020301" pitchFamily="18" charset="0"/>
                <a:cs typeface="Arial" pitchFamily="34" charset="0"/>
              </a:rPr>
              <a:t>Come check out your new home today!</a:t>
            </a:r>
            <a:endParaRPr kumimoji="0" lang="en-US" sz="1000" b="1" i="0" u="none" strike="noStrike" cap="none" normalizeH="0" baseline="0" dirty="0">
              <a:ln>
                <a:noFill/>
              </a:ln>
              <a:solidFill>
                <a:srgbClr val="FFFF00"/>
              </a:solidFill>
              <a:latin typeface="Trajan Pro" panose="02020502050506020301" pitchFamily="18" charset="0"/>
              <a:cs typeface="Arial" pitchFamily="34" charset="0"/>
            </a:endParaRPr>
          </a:p>
        </p:txBody>
      </p:sp>
      <p:sp>
        <p:nvSpPr>
          <p:cNvPr id="6" name="Rectangle 4"/>
          <p:cNvSpPr>
            <a:spLocks noChangeArrowheads="1"/>
          </p:cNvSpPr>
          <p:nvPr/>
        </p:nvSpPr>
        <p:spPr bwMode="auto">
          <a:xfrm>
            <a:off x="76200" y="7467600"/>
            <a:ext cx="5675869" cy="1595924"/>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endParaRPr lang="en-US"/>
          </a:p>
        </p:txBody>
      </p:sp>
      <p:sp>
        <p:nvSpPr>
          <p:cNvPr id="7" name="Text Box 9"/>
          <p:cNvSpPr txBox="1">
            <a:spLocks noChangeArrowheads="1"/>
          </p:cNvSpPr>
          <p:nvPr/>
        </p:nvSpPr>
        <p:spPr bwMode="auto">
          <a:xfrm>
            <a:off x="0" y="5487674"/>
            <a:ext cx="7232613" cy="365492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fontAlgn="base">
              <a:spcBef>
                <a:spcPct val="0"/>
              </a:spcBef>
              <a:spcAft>
                <a:spcPct val="0"/>
              </a:spcAft>
            </a:pPr>
            <a:r>
              <a:rPr lang="en-US" sz="1600" dirty="0">
                <a:latin typeface="Tw Cen MT" pitchFamily="34" charset="0"/>
                <a:cs typeface="Arial" pitchFamily="34" charset="0"/>
              </a:rPr>
              <a:t>The double front porches of this Nexton home are so inviting! This home on Scholar shows like a model home from the time you walk in the door. First, you will notice that the seller spared no expense on the upgrades in this home. There are hardwood floors throughout the house except for the spare bedrooms. This home is set up for entertaining with a surround system in the living room and outdoor speakers on front and back porch. There is a huge office and dining room in the front of the house. The kitchen has so many upgrades, including the kitchen cabinets and doors, kitchen drawers, glass cabinets and backsplash. There is an oversized 2 car garage with extra driveway for parking and a privacy fence enclosing the backyard. Also, there are ceiling fans throughout. The primary bedroom is on the main floor with upgraded countertops and mirrors. The laundry room also has upgraded cabinets and countertops and is on the main floor as well with the two secondary bedrooms on the 2nd floor.</a:t>
            </a:r>
            <a:endParaRPr kumimoji="0" lang="en-US" sz="1600" u="none" strike="noStrike" cap="none" normalizeH="0" baseline="0" dirty="0">
              <a:ln>
                <a:noFill/>
              </a:ln>
              <a:effectLst/>
              <a:latin typeface="Arial" pitchFamily="34" charset="0"/>
              <a:cs typeface="Arial" pitchFamily="34" charset="0"/>
            </a:endParaRPr>
          </a:p>
        </p:txBody>
      </p:sp>
      <p:sp>
        <p:nvSpPr>
          <p:cNvPr id="9" name="Text Box 11"/>
          <p:cNvSpPr txBox="1">
            <a:spLocks noChangeArrowheads="1" noChangeShapeType="1"/>
          </p:cNvSpPr>
          <p:nvPr/>
        </p:nvSpPr>
        <p:spPr bwMode="auto">
          <a:xfrm>
            <a:off x="7232614" y="5626402"/>
            <a:ext cx="1909510" cy="1065416"/>
          </a:xfrm>
          <a:prstGeom prst="rect">
            <a:avLst/>
          </a:prstGeom>
          <a:noFill/>
          <a:ln w="0" algn="in">
            <a:noFill/>
            <a:miter lim="800000"/>
            <a:headEnd/>
            <a:tailEnd/>
          </a:ln>
          <a:effec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1600" b="1" dirty="0">
                <a:latin typeface="Tw Cen MT" pitchFamily="34" charset="0"/>
                <a:cs typeface="Arial" pitchFamily="34" charset="0"/>
              </a:rPr>
              <a:t>Rodney Hancock</a:t>
            </a:r>
          </a:p>
          <a:p>
            <a:pPr lvl="0" algn="ctr" fontAlgn="base">
              <a:spcBef>
                <a:spcPct val="0"/>
              </a:spcBef>
              <a:spcAft>
                <a:spcPct val="0"/>
              </a:spcAft>
            </a:pPr>
            <a:endParaRPr lang="en-US" sz="1100" dirty="0">
              <a:latin typeface="Tw Cen MT" pitchFamily="34" charset="0"/>
              <a:cs typeface="Arial" pitchFamily="34" charset="0"/>
            </a:endParaRPr>
          </a:p>
          <a:p>
            <a:pPr lvl="0" algn="ctr" fontAlgn="base">
              <a:spcBef>
                <a:spcPct val="0"/>
              </a:spcBef>
              <a:spcAft>
                <a:spcPct val="0"/>
              </a:spcAft>
            </a:pPr>
            <a:r>
              <a:rPr lang="en-US" sz="1100" dirty="0">
                <a:latin typeface="Tw Cen MT" pitchFamily="34" charset="0"/>
                <a:cs typeface="Arial" pitchFamily="34" charset="0"/>
              </a:rPr>
              <a:t>(843) 437-1347</a:t>
            </a:r>
          </a:p>
          <a:p>
            <a:pPr lvl="0" algn="ctr" fontAlgn="base">
              <a:spcBef>
                <a:spcPct val="0"/>
              </a:spcBef>
              <a:spcAft>
                <a:spcPct val="0"/>
              </a:spcAft>
            </a:pPr>
            <a:r>
              <a:rPr lang="en-US" sz="1050" dirty="0">
                <a:latin typeface="Tw Cen MT" pitchFamily="34" charset="0"/>
                <a:cs typeface="Arial" pitchFamily="34" charset="0"/>
              </a:rPr>
              <a:t>rodneyhancock08@gmail.com</a:t>
            </a:r>
            <a:br>
              <a:rPr lang="en-US" sz="1050" dirty="0">
                <a:latin typeface="Tw Cen MT" pitchFamily="34" charset="0"/>
                <a:cs typeface="Arial" pitchFamily="34" charset="0"/>
              </a:rPr>
            </a:br>
            <a:r>
              <a:rPr lang="en-US" sz="1050" dirty="0">
                <a:latin typeface="Tw Cen MT" pitchFamily="34" charset="0"/>
                <a:cs typeface="Arial" pitchFamily="34" charset="0"/>
              </a:rPr>
              <a:t>mortgageprofessionalsonline.com</a:t>
            </a:r>
            <a:endParaRPr kumimoji="0" lang="en-US" sz="1050" b="0" u="none" strike="noStrike" cap="none" normalizeH="0" baseline="0" dirty="0">
              <a:ln>
                <a:noFill/>
              </a:ln>
              <a:effectLst/>
              <a:latin typeface="Arial" pitchFamily="34" charset="0"/>
              <a:cs typeface="Arial" pitchFamily="34" charset="0"/>
            </a:endParaRPr>
          </a:p>
        </p:txBody>
      </p:sp>
      <p:pic>
        <p:nvPicPr>
          <p:cNvPr id="1036" name="Picture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06995" y="6982836"/>
            <a:ext cx="1560748" cy="696852"/>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12" name="Text Box 18"/>
          <p:cNvSpPr txBox="1">
            <a:spLocks noChangeArrowheads="1"/>
          </p:cNvSpPr>
          <p:nvPr/>
        </p:nvSpPr>
        <p:spPr bwMode="auto">
          <a:xfrm>
            <a:off x="7232614" y="7970707"/>
            <a:ext cx="1909510" cy="9829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AgentOwned Charleston Group</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902 Savannah Hwy</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Charleston, SC 29407</a:t>
            </a:r>
          </a:p>
          <a:p>
            <a:pPr lvl="0" algn="ctr" fontAlgn="base">
              <a:spcBef>
                <a:spcPct val="0"/>
              </a:spcBef>
              <a:spcAft>
                <a:spcPct val="0"/>
              </a:spcAft>
            </a:pPr>
            <a:r>
              <a:rPr lang="en-US" sz="900" dirty="0">
                <a:effectLst>
                  <a:outerShdw blurRad="38100" dist="38100" dir="2700000" algn="tl">
                    <a:srgbClr val="000000">
                      <a:alpha val="43137"/>
                    </a:srgbClr>
                  </a:outerShdw>
                </a:effectLst>
                <a:latin typeface="Tw Cen MT" pitchFamily="34" charset="0"/>
                <a:cs typeface="Arial" pitchFamily="34" charset="0"/>
              </a:rPr>
              <a:t>Real </a:t>
            </a: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Estate ● Mortgage</a:t>
            </a:r>
            <a:b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b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Insurance ● Business Brokerage</a:t>
            </a:r>
            <a:endParaRPr kumimoji="0" lang="en-US" sz="1200" b="0" i="0" u="none" strike="noStrike" cap="none" normalizeH="0" baseline="0" dirty="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pic>
        <p:nvPicPr>
          <p:cNvPr id="1043" name="Picture 19"/>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800788" y="8953632"/>
            <a:ext cx="139417" cy="1903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39" name="Picture 15"/>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0" y="2712882"/>
            <a:ext cx="1371600" cy="914400"/>
          </a:xfrm>
          <a:prstGeom prst="rect">
            <a:avLst/>
          </a:prstGeom>
          <a:ln w="3175">
            <a:solidFill>
              <a:schemeClr val="tx1"/>
            </a:solidFill>
          </a:ln>
          <a:effectLst/>
          <a:extLst>
            <a:ext uri="{909E8E84-426E-40DD-AFC4-6F175D3DCCD1}">
              <a14:hiddenFill xmlns:a14="http://schemas.microsoft.com/office/drawing/2010/main">
                <a:solidFill>
                  <a:srgbClr val="FFFFFF"/>
                </a:solidFill>
              </a14:hiddenFill>
            </a:ext>
          </a:extLst>
        </p:spPr>
      </p:pic>
      <p:sp>
        <p:nvSpPr>
          <p:cNvPr id="21" name="Text Box 3"/>
          <p:cNvSpPr txBox="1">
            <a:spLocks noChangeArrowheads="1" noChangeShapeType="1"/>
          </p:cNvSpPr>
          <p:nvPr/>
        </p:nvSpPr>
        <p:spPr bwMode="auto">
          <a:xfrm>
            <a:off x="4724400" y="-6509"/>
            <a:ext cx="4419600" cy="76850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ctr" anchorCtr="0" compatLnSpc="1">
            <a:prstTxWarp prst="textNoShape">
              <a:avLst/>
            </a:prstTxWarp>
          </a:bodyPr>
          <a:lstStyle/>
          <a:p>
            <a:pPr lvl="0" algn="r" fontAlgn="base">
              <a:spcBef>
                <a:spcPct val="0"/>
              </a:spcBef>
              <a:spcAft>
                <a:spcPct val="0"/>
              </a:spcAft>
            </a:pPr>
            <a:r>
              <a:rPr lang="en-US" sz="2000" b="1" dirty="0">
                <a:latin typeface="Tw Cen MT" pitchFamily="34" charset="0"/>
                <a:cs typeface="Arial" pitchFamily="34" charset="0"/>
              </a:rPr>
              <a:t>231 Scholar Way</a:t>
            </a:r>
          </a:p>
          <a:p>
            <a:pPr lvl="0" algn="r" fontAlgn="base">
              <a:spcBef>
                <a:spcPct val="0"/>
              </a:spcBef>
              <a:spcAft>
                <a:spcPct val="0"/>
              </a:spcAft>
            </a:pPr>
            <a:r>
              <a:rPr lang="en-US" sz="1400" b="1" dirty="0">
                <a:latin typeface="Tw Cen MT" pitchFamily="34" charset="0"/>
                <a:cs typeface="Arial" pitchFamily="34" charset="0"/>
              </a:rPr>
              <a:t>Nexton </a:t>
            </a:r>
            <a:r>
              <a:rPr lang="en-US" sz="1400" b="1" dirty="0">
                <a:latin typeface="Arial" panose="020B0604020202020204" pitchFamily="34" charset="0"/>
                <a:cs typeface="Arial" panose="020B0604020202020204" pitchFamily="34" charset="0"/>
              </a:rPr>
              <a:t>·</a:t>
            </a:r>
            <a:r>
              <a:rPr lang="en-US" sz="1400" b="1" dirty="0">
                <a:latin typeface="Tw Cen MT" pitchFamily="34" charset="0"/>
                <a:cs typeface="Arial" pitchFamily="34" charset="0"/>
              </a:rPr>
              <a:t> Summerville</a:t>
            </a:r>
          </a:p>
          <a:p>
            <a:pPr lvl="0" algn="r" fontAlgn="base">
              <a:spcBef>
                <a:spcPct val="0"/>
              </a:spcBef>
              <a:spcAft>
                <a:spcPct val="0"/>
              </a:spcAft>
            </a:pPr>
            <a:r>
              <a:rPr lang="en-US" sz="1400" b="1" dirty="0">
                <a:latin typeface="Tw Cen MT" pitchFamily="34" charset="0"/>
                <a:cs typeface="Arial" pitchFamily="34" charset="0"/>
              </a:rPr>
              <a:t>MLS# 20018384 </a:t>
            </a:r>
            <a:r>
              <a:rPr lang="en-US" sz="1400" b="1" dirty="0">
                <a:latin typeface="Arial" panose="020B0604020202020204" pitchFamily="34" charset="0"/>
                <a:cs typeface="Arial" panose="020B0604020202020204" pitchFamily="34" charset="0"/>
              </a:rPr>
              <a:t>·</a:t>
            </a:r>
            <a:r>
              <a:rPr lang="en-US" sz="1400" b="1" dirty="0">
                <a:latin typeface="Tw Cen MT" pitchFamily="34" charset="0"/>
                <a:cs typeface="Arial" pitchFamily="34" charset="0"/>
              </a:rPr>
              <a:t> $423,900</a:t>
            </a:r>
            <a:endParaRPr kumimoji="0" lang="en-US" sz="900" b="1" i="0" u="none" strike="noStrike" cap="none" normalizeH="0" baseline="0" dirty="0">
              <a:ln>
                <a:noFill/>
              </a:ln>
              <a:latin typeface="Tw Cen MT" pitchFamily="34" charset="0"/>
              <a:cs typeface="Arial" pitchFamily="34" charset="0"/>
            </a:endParaRPr>
          </a:p>
        </p:txBody>
      </p:sp>
      <p:pic>
        <p:nvPicPr>
          <p:cNvPr id="32" name="Picture 15"/>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1" y="3656175"/>
            <a:ext cx="1371600" cy="914400"/>
          </a:xfrm>
          <a:prstGeom prst="rect">
            <a:avLst/>
          </a:prstGeom>
          <a:ln w="3175">
            <a:solidFill>
              <a:schemeClr val="tx1"/>
            </a:solidFill>
          </a:ln>
          <a:effectLst/>
          <a:extLst>
            <a:ext uri="{909E8E84-426E-40DD-AFC4-6F175D3DCCD1}">
              <a14:hiddenFill xmlns:a14="http://schemas.microsoft.com/office/drawing/2010/main">
                <a:solidFill>
                  <a:srgbClr val="FFFFFF"/>
                </a:solidFill>
              </a14:hiddenFill>
            </a:ext>
          </a:extLst>
        </p:spPr>
      </p:pic>
      <p:pic>
        <p:nvPicPr>
          <p:cNvPr id="33" name="Picture 15"/>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0" y="943001"/>
            <a:ext cx="1371600" cy="870193"/>
          </a:xfrm>
          <a:prstGeom prst="rect">
            <a:avLst/>
          </a:prstGeom>
          <a:ln w="3175">
            <a:solidFill>
              <a:schemeClr val="tx1"/>
            </a:solidFill>
          </a:ln>
          <a:effectLst/>
          <a:extLst>
            <a:ext uri="{909E8E84-426E-40DD-AFC4-6F175D3DCCD1}">
              <a14:hiddenFill xmlns:a14="http://schemas.microsoft.com/office/drawing/2010/main">
                <a:solidFill>
                  <a:srgbClr val="FFFFFF"/>
                </a:solidFill>
              </a14:hiddenFill>
            </a:ext>
          </a:extLst>
        </p:spPr>
      </p:pic>
      <p:pic>
        <p:nvPicPr>
          <p:cNvPr id="22" name="Picture 15"/>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0" y="4599466"/>
            <a:ext cx="1371600" cy="848412"/>
          </a:xfrm>
          <a:prstGeom prst="rect">
            <a:avLst/>
          </a:prstGeom>
          <a:ln w="3175">
            <a:solidFill>
              <a:schemeClr val="tx1"/>
            </a:solidFill>
          </a:ln>
          <a:effectLst/>
          <a:extLst>
            <a:ext uri="{909E8E84-426E-40DD-AFC4-6F175D3DCCD1}">
              <a14:hiddenFill xmlns:a14="http://schemas.microsoft.com/office/drawing/2010/main">
                <a:solidFill>
                  <a:srgbClr val="FFFFFF"/>
                </a:solidFill>
              </a14:hiddenFill>
            </a:ext>
          </a:extLst>
        </p:spPr>
      </p:pic>
      <p:pic>
        <p:nvPicPr>
          <p:cNvPr id="18" name="Picture 15"/>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0" y="1842087"/>
            <a:ext cx="1371600" cy="841902"/>
          </a:xfrm>
          <a:prstGeom prst="rect">
            <a:avLst/>
          </a:prstGeom>
          <a:ln w="3175">
            <a:solidFill>
              <a:schemeClr val="tx1"/>
            </a:solidFill>
          </a:ln>
          <a:effectLst/>
          <a:extLst>
            <a:ext uri="{909E8E84-426E-40DD-AFC4-6F175D3DCCD1}">
              <a14:hiddenFill xmlns:a14="http://schemas.microsoft.com/office/drawing/2010/main">
                <a:solidFill>
                  <a:srgbClr val="FFFFFF"/>
                </a:solidFill>
              </a14:hiddenFill>
            </a:ext>
          </a:extLst>
        </p:spPr>
      </p:pic>
      <p:pic>
        <p:nvPicPr>
          <p:cNvPr id="19" name="Picture 15"/>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0" y="5400"/>
            <a:ext cx="1371600" cy="908708"/>
          </a:xfrm>
          <a:prstGeom prst="rect">
            <a:avLst/>
          </a:prstGeom>
          <a:ln w="3175">
            <a:solidFill>
              <a:schemeClr val="tx1"/>
            </a:solidFill>
          </a:ln>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90167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115</TotalTime>
  <Words>248</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vt:i4>
      </vt:variant>
    </vt:vector>
  </HeadingPairs>
  <TitlesOfParts>
    <vt:vector size="10" baseType="lpstr">
      <vt:lpstr>Arial</vt:lpstr>
      <vt:lpstr>Book Antiqua</vt:lpstr>
      <vt:lpstr>Lucida Sans</vt:lpstr>
      <vt:lpstr>Trajan Pro</vt:lpstr>
      <vt:lpstr>Tw Cen MT</vt:lpstr>
      <vt:lpstr>Wingdings</vt:lpstr>
      <vt:lpstr>Wingdings 2</vt:lpstr>
      <vt:lpstr>Wingdings 3</vt:lpstr>
      <vt:lpstr>Apex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35</cp:revision>
  <dcterms:created xsi:type="dcterms:W3CDTF">2006-08-16T00:00:00Z</dcterms:created>
  <dcterms:modified xsi:type="dcterms:W3CDTF">2020-09-10T14:54:16Z</dcterms:modified>
</cp:coreProperties>
</file>