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315200" cy="9144000"/>
  <p:notesSz cx="6858000" cy="9144000"/>
  <p:defaultTextStyle>
    <a:defPPr>
      <a:defRPr lang="en-US"/>
    </a:defPPr>
    <a:lvl1pPr marL="0" algn="l" defTabSz="940375" rtl="0" eaLnBrk="1" latinLnBrk="0" hangingPunct="1">
      <a:defRPr sz="1846" kern="1200">
        <a:solidFill>
          <a:schemeClr val="tx1"/>
        </a:solidFill>
        <a:latin typeface="+mn-lt"/>
        <a:ea typeface="+mn-ea"/>
        <a:cs typeface="+mn-cs"/>
      </a:defRPr>
    </a:lvl1pPr>
    <a:lvl2pPr marL="470187" algn="l" defTabSz="940375" rtl="0" eaLnBrk="1" latinLnBrk="0" hangingPunct="1">
      <a:defRPr sz="1846" kern="1200">
        <a:solidFill>
          <a:schemeClr val="tx1"/>
        </a:solidFill>
        <a:latin typeface="+mn-lt"/>
        <a:ea typeface="+mn-ea"/>
        <a:cs typeface="+mn-cs"/>
      </a:defRPr>
    </a:lvl2pPr>
    <a:lvl3pPr marL="940375" algn="l" defTabSz="940375" rtl="0" eaLnBrk="1" latinLnBrk="0" hangingPunct="1">
      <a:defRPr sz="1846" kern="1200">
        <a:solidFill>
          <a:schemeClr val="tx1"/>
        </a:solidFill>
        <a:latin typeface="+mn-lt"/>
        <a:ea typeface="+mn-ea"/>
        <a:cs typeface="+mn-cs"/>
      </a:defRPr>
    </a:lvl3pPr>
    <a:lvl4pPr marL="1410563" algn="l" defTabSz="940375" rtl="0" eaLnBrk="1" latinLnBrk="0" hangingPunct="1">
      <a:defRPr sz="1846" kern="1200">
        <a:solidFill>
          <a:schemeClr val="tx1"/>
        </a:solidFill>
        <a:latin typeface="+mn-lt"/>
        <a:ea typeface="+mn-ea"/>
        <a:cs typeface="+mn-cs"/>
      </a:defRPr>
    </a:lvl4pPr>
    <a:lvl5pPr marL="1880750" algn="l" defTabSz="940375" rtl="0" eaLnBrk="1" latinLnBrk="0" hangingPunct="1">
      <a:defRPr sz="1846" kern="1200">
        <a:solidFill>
          <a:schemeClr val="tx1"/>
        </a:solidFill>
        <a:latin typeface="+mn-lt"/>
        <a:ea typeface="+mn-ea"/>
        <a:cs typeface="+mn-cs"/>
      </a:defRPr>
    </a:lvl5pPr>
    <a:lvl6pPr marL="2350937" algn="l" defTabSz="940375" rtl="0" eaLnBrk="1" latinLnBrk="0" hangingPunct="1">
      <a:defRPr sz="1846" kern="1200">
        <a:solidFill>
          <a:schemeClr val="tx1"/>
        </a:solidFill>
        <a:latin typeface="+mn-lt"/>
        <a:ea typeface="+mn-ea"/>
        <a:cs typeface="+mn-cs"/>
      </a:defRPr>
    </a:lvl6pPr>
    <a:lvl7pPr marL="2821125" algn="l" defTabSz="940375" rtl="0" eaLnBrk="1" latinLnBrk="0" hangingPunct="1">
      <a:defRPr sz="1846" kern="1200">
        <a:solidFill>
          <a:schemeClr val="tx1"/>
        </a:solidFill>
        <a:latin typeface="+mn-lt"/>
        <a:ea typeface="+mn-ea"/>
        <a:cs typeface="+mn-cs"/>
      </a:defRPr>
    </a:lvl7pPr>
    <a:lvl8pPr marL="3291313" algn="l" defTabSz="940375" rtl="0" eaLnBrk="1" latinLnBrk="0" hangingPunct="1">
      <a:defRPr sz="1846" kern="1200">
        <a:solidFill>
          <a:schemeClr val="tx1"/>
        </a:solidFill>
        <a:latin typeface="+mn-lt"/>
        <a:ea typeface="+mn-ea"/>
        <a:cs typeface="+mn-cs"/>
      </a:defRPr>
    </a:lvl8pPr>
    <a:lvl9pPr marL="3761500" algn="l" defTabSz="940375" rtl="0" eaLnBrk="1" latinLnBrk="0" hangingPunct="1">
      <a:defRPr sz="1846"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userDrawn="1">
          <p15:clr>
            <a:srgbClr val="A4A3A4"/>
          </p15:clr>
        </p15:guide>
        <p15:guide id="2" pos="2304"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9" d="100"/>
          <a:sy n="79" d="100"/>
        </p:scale>
        <p:origin x="2994" y="138"/>
      </p:cViewPr>
      <p:guideLst>
        <p:guide orient="horz" pos="2880"/>
        <p:guide pos="230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48640" y="2840569"/>
            <a:ext cx="6217920" cy="1960033"/>
          </a:xfrm>
        </p:spPr>
        <p:txBody>
          <a:bodyPr/>
          <a:lstStyle/>
          <a:p>
            <a:r>
              <a:rPr lang="en-US"/>
              <a:t>Click to edit Master title style</a:t>
            </a:r>
          </a:p>
        </p:txBody>
      </p:sp>
      <p:sp>
        <p:nvSpPr>
          <p:cNvPr id="3" name="Subtitle 2"/>
          <p:cNvSpPr>
            <a:spLocks noGrp="1"/>
          </p:cNvSpPr>
          <p:nvPr>
            <p:ph type="subTitle" idx="1"/>
          </p:nvPr>
        </p:nvSpPr>
        <p:spPr>
          <a:xfrm>
            <a:off x="1097280" y="5181600"/>
            <a:ext cx="5120640" cy="233680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3/11/2025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3/11/2025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303520" y="366185"/>
            <a:ext cx="1645920" cy="780203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65760" y="366185"/>
            <a:ext cx="4815840" cy="780203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3/11/2025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3/11/2025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77850" y="5875867"/>
            <a:ext cx="6217920" cy="181610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577850" y="3875618"/>
            <a:ext cx="6217920" cy="2000249"/>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3/11/2025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65760" y="2133602"/>
            <a:ext cx="3230880" cy="6034617"/>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718560" y="2133602"/>
            <a:ext cx="3230880" cy="6034617"/>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3/11/2025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65760" y="2046817"/>
            <a:ext cx="3232151" cy="853016"/>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65760" y="2899833"/>
            <a:ext cx="3232151" cy="5268384"/>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716021" y="2046817"/>
            <a:ext cx="3233419" cy="853016"/>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716021" y="2899833"/>
            <a:ext cx="3233419" cy="5268384"/>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3/11/2025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3/11/2025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3/11/2025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65761" y="364067"/>
            <a:ext cx="2406650" cy="154940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2860041" y="364067"/>
            <a:ext cx="4089400" cy="7804151"/>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65761" y="1913467"/>
            <a:ext cx="2406650" cy="6254751"/>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3/11/2025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33831" y="6400801"/>
            <a:ext cx="4389120" cy="755651"/>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433831" y="817033"/>
            <a:ext cx="4389120" cy="548640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433831" y="7156452"/>
            <a:ext cx="4389120" cy="1073149"/>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3/11/2025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65760" y="366184"/>
            <a:ext cx="6583680" cy="15240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65760" y="2133602"/>
            <a:ext cx="6583680" cy="6034617"/>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65760" y="8475134"/>
            <a:ext cx="1706880" cy="486833"/>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3/11/2025</a:t>
            </a:fld>
            <a:endParaRPr lang="en-US"/>
          </a:p>
        </p:txBody>
      </p:sp>
      <p:sp>
        <p:nvSpPr>
          <p:cNvPr id="5" name="Footer Placeholder 4"/>
          <p:cNvSpPr>
            <a:spLocks noGrp="1"/>
          </p:cNvSpPr>
          <p:nvPr>
            <p:ph type="ftr" sz="quarter" idx="3"/>
          </p:nvPr>
        </p:nvSpPr>
        <p:spPr>
          <a:xfrm>
            <a:off x="2499360" y="8475134"/>
            <a:ext cx="2316480" cy="486833"/>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242560" y="8475134"/>
            <a:ext cx="1706880" cy="486833"/>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e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pn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p:blipFill>
        <p:spPr bwMode="auto">
          <a:xfrm>
            <a:off x="0" y="0"/>
            <a:ext cx="7315200" cy="4876800"/>
          </a:xfrm>
          <a:prstGeom prst="rect">
            <a:avLst/>
          </a:prstGeom>
          <a:ln>
            <a:noFill/>
          </a:ln>
          <a:effectLst/>
          <a:extLst>
            <a:ext uri="{909E8E84-426E-40DD-AFC4-6F175D3DCCD1}">
              <a14:hiddenFill xmlns:a14="http://schemas.microsoft.com/office/drawing/2010/main">
                <a:solidFill>
                  <a:schemeClr val="accent1"/>
                </a:solidFill>
              </a14:hiddenFill>
            </a:ext>
          </a:extLst>
        </p:spPr>
      </p:pic>
      <p:sp>
        <p:nvSpPr>
          <p:cNvPr id="8" name="Rectangle 7"/>
          <p:cNvSpPr/>
          <p:nvPr/>
        </p:nvSpPr>
        <p:spPr>
          <a:xfrm>
            <a:off x="0" y="19050"/>
            <a:ext cx="7315200" cy="461665"/>
          </a:xfrm>
          <a:prstGeom prst="rect">
            <a:avLst/>
          </a:prstGeom>
        </p:spPr>
        <p:txBody>
          <a:bodyPr wrap="square" anchor="t">
            <a:spAutoFit/>
          </a:bodyPr>
          <a:lstStyle/>
          <a:p>
            <a:pPr algn="ctr"/>
            <a:r>
              <a:rPr lang="en-US" sz="2400" b="1" dirty="0">
                <a:solidFill>
                  <a:schemeClr val="bg1"/>
                </a:solidFill>
                <a:effectLst>
                  <a:outerShdw blurRad="38100" dist="38100" dir="2700000" algn="tl">
                    <a:srgbClr val="000000">
                      <a:alpha val="43137"/>
                    </a:srgbClr>
                  </a:outerShdw>
                </a:effectLst>
                <a:latin typeface="Adobe Handwriting Frank" panose="03080402040302070206" pitchFamily="66" charset="0"/>
              </a:rPr>
              <a:t>Cane Bay Waterfront Masterpiece</a:t>
            </a:r>
          </a:p>
        </p:txBody>
      </p:sp>
      <p:sp>
        <p:nvSpPr>
          <p:cNvPr id="2" name="Title 1"/>
          <p:cNvSpPr>
            <a:spLocks noGrp="1"/>
          </p:cNvSpPr>
          <p:nvPr>
            <p:ph type="ctrTitle"/>
          </p:nvPr>
        </p:nvSpPr>
        <p:spPr>
          <a:xfrm>
            <a:off x="0" y="4297209"/>
            <a:ext cx="7315200" cy="579591"/>
          </a:xfrm>
        </p:spPr>
        <p:txBody>
          <a:bodyPr anchor="ctr">
            <a:noAutofit/>
          </a:bodyPr>
          <a:lstStyle/>
          <a:p>
            <a:r>
              <a:rPr lang="en-US" sz="1800" b="1" dirty="0">
                <a:ln w="3175">
                  <a:noFill/>
                </a:ln>
                <a:solidFill>
                  <a:schemeClr val="bg1"/>
                </a:solidFill>
                <a:effectLst>
                  <a:outerShdw blurRad="38100" dist="38100" dir="2700000" algn="tl">
                    <a:srgbClr val="000000">
                      <a:alpha val="43137"/>
                    </a:srgbClr>
                  </a:outerShdw>
                </a:effectLst>
                <a:latin typeface="Century Gothic" panose="020B0502020202020204" pitchFamily="34" charset="0"/>
                <a:cs typeface="Microsoft Sans Serif" panose="020B0604020202020204" pitchFamily="34" charset="0"/>
              </a:rPr>
              <a:t>231 Laurel Crest Way</a:t>
            </a:r>
            <a:br>
              <a:rPr lang="en-US" sz="1800" b="1" dirty="0">
                <a:ln w="3175">
                  <a:noFill/>
                </a:ln>
                <a:solidFill>
                  <a:schemeClr val="bg1"/>
                </a:solidFill>
                <a:effectLst>
                  <a:outerShdw blurRad="38100" dist="38100" dir="2700000" algn="tl">
                    <a:srgbClr val="000000">
                      <a:alpha val="43137"/>
                    </a:srgbClr>
                  </a:outerShdw>
                </a:effectLst>
                <a:latin typeface="Century Gothic" panose="020B0502020202020204" pitchFamily="34" charset="0"/>
                <a:cs typeface="Microsoft Sans Serif" panose="020B0604020202020204" pitchFamily="34" charset="0"/>
              </a:rPr>
            </a:br>
            <a:r>
              <a:rPr lang="en-US" sz="1400" b="1" dirty="0">
                <a:ln w="3175">
                  <a:noFill/>
                </a:ln>
                <a:solidFill>
                  <a:schemeClr val="bg1"/>
                </a:solidFill>
                <a:effectLst>
                  <a:outerShdw blurRad="38100" dist="38100" dir="2700000" algn="tl">
                    <a:srgbClr val="000000">
                      <a:alpha val="43137"/>
                    </a:srgbClr>
                  </a:outerShdw>
                </a:effectLst>
                <a:latin typeface="Century Gothic" panose="020B0502020202020204" pitchFamily="34" charset="0"/>
                <a:cs typeface="Microsoft Sans Serif" panose="020B0604020202020204" pitchFamily="34" charset="0"/>
              </a:rPr>
              <a:t>Cane Bay Plantation | Summerville, SC 29486 | MLS# 25005708 | $429,000</a:t>
            </a:r>
            <a:endParaRPr lang="en-US" sz="1400" dirty="0">
              <a:ln w="3175">
                <a:noFill/>
              </a:ln>
              <a:solidFill>
                <a:schemeClr val="bg1"/>
              </a:solidFill>
              <a:effectLst>
                <a:outerShdw blurRad="38100" dist="38100" dir="2700000" algn="tl">
                  <a:srgbClr val="000000">
                    <a:alpha val="43137"/>
                  </a:srgbClr>
                </a:outerShdw>
              </a:effectLst>
              <a:latin typeface="Century Gothic" panose="020B0502020202020204" pitchFamily="34" charset="0"/>
              <a:cs typeface="Microsoft Sans Serif" panose="020B0604020202020204" pitchFamily="34" charset="0"/>
            </a:endParaRPr>
          </a:p>
        </p:txBody>
      </p:sp>
      <p:sp>
        <p:nvSpPr>
          <p:cNvPr id="3" name="Subtitle 2"/>
          <p:cNvSpPr>
            <a:spLocks noGrp="1"/>
          </p:cNvSpPr>
          <p:nvPr>
            <p:ph type="subTitle" idx="1"/>
          </p:nvPr>
        </p:nvSpPr>
        <p:spPr>
          <a:xfrm>
            <a:off x="0" y="4884166"/>
            <a:ext cx="7310437" cy="2647950"/>
          </a:xfrm>
        </p:spPr>
        <p:txBody>
          <a:bodyPr anchor="ctr">
            <a:noAutofit/>
          </a:bodyPr>
          <a:lstStyle/>
          <a:p>
            <a:r>
              <a:rPr lang="en-US" sz="1050" dirty="0">
                <a:solidFill>
                  <a:schemeClr val="tx1">
                    <a:lumMod val="50000"/>
                    <a:lumOff val="50000"/>
                  </a:schemeClr>
                </a:solidFill>
                <a:latin typeface="Century Gothic" panose="020B0502020202020204" pitchFamily="34" charset="0"/>
                <a:cs typeface="Microsoft Sans Serif" panose="020B0604020202020204" pitchFamily="34" charset="0"/>
              </a:rPr>
              <a:t>Why Wait for New Construction?! 231 Laurel Crest Way is a big &amp; beautiful four bedroom (plus loft and flex space), two and a half bath home on a premium pond lot! Located in Cane Bay Plantation's Sanctuary Cove, this beautiful two-story home has an abundance of upgrades, including huge quartz island, stainless steel appliances, wood floors throughout (yep, NO CARPET!!!), crown molding, fully screened porch, fenced yard and much more! As you enter the home you are met with French doors on a flex space- perfect for a home office/ work area, homeschooling or formal dining space. Plenty of cabinet space with private pantry and a huge open floor plan overlooking the eat-in kitchen and living room. New architectural shingle roof last year and new HVAC coil this year. </a:t>
            </a:r>
          </a:p>
          <a:p>
            <a:r>
              <a:rPr lang="en-US" sz="1050" dirty="0">
                <a:solidFill>
                  <a:schemeClr val="tx1">
                    <a:lumMod val="50000"/>
                    <a:lumOff val="50000"/>
                  </a:schemeClr>
                </a:solidFill>
                <a:latin typeface="Century Gothic" panose="020B0502020202020204" pitchFamily="34" charset="0"/>
                <a:cs typeface="Microsoft Sans Serif" panose="020B0604020202020204" pitchFamily="34" charset="0"/>
              </a:rPr>
              <a:t>Upstairs there is a huge loft, oversized laundry room, a full hall bathroom, and 4 bedrooms. The massive master bedroom overlooks the water, has double vanities, double walk-in closets, garden tub and stand up shower and a private water closet. The other three bedrooms are also spacious and have double door closets for easy access. Tankless water heater, ceiling fans in every room and additional patio space for grilling, a whole wall of shelving in the garage and enjoying everything The Lowcountry has to offer. Pond is stocked and you will see people out fishing on the banks many days. Close to all Cane Bay Schools, amenities, dining, and shopping. Commute to the Naval Weapons Station, Joint Base Charleston, Volvo, Boeing, Bosch, Google and the gorgeous beaches of Historic Charleston.</a:t>
            </a:r>
          </a:p>
        </p:txBody>
      </p:sp>
      <p:sp>
        <p:nvSpPr>
          <p:cNvPr id="10" name="Down Ribbon 9"/>
          <p:cNvSpPr/>
          <p:nvPr/>
        </p:nvSpPr>
        <p:spPr>
          <a:xfrm>
            <a:off x="-114301" y="-838200"/>
            <a:ext cx="7551419" cy="607889"/>
          </a:xfrm>
          <a:prstGeom prst="ribbon">
            <a:avLst>
              <a:gd name="adj1" fmla="val 16667"/>
              <a:gd name="adj2" fmla="val 72102"/>
            </a:avLst>
          </a:prstGeom>
          <a:gradFill flip="none" rotWithShape="1">
            <a:gsLst>
              <a:gs pos="0">
                <a:srgbClr val="E6DCAC"/>
              </a:gs>
              <a:gs pos="12000">
                <a:srgbClr val="E6D78A"/>
              </a:gs>
              <a:gs pos="30000">
                <a:srgbClr val="C7AC4C"/>
              </a:gs>
              <a:gs pos="45000">
                <a:srgbClr val="E6D78A"/>
              </a:gs>
              <a:gs pos="77000">
                <a:srgbClr val="C7AC4C"/>
              </a:gs>
              <a:gs pos="100000">
                <a:srgbClr val="E6DCAC"/>
              </a:gs>
            </a:gsLst>
            <a:path path="circle">
              <a:fillToRect l="100000" t="100000"/>
            </a:path>
            <a:tileRect r="-100000" b="-100000"/>
          </a:gradFill>
          <a:ln w="6350">
            <a:solidFill>
              <a:schemeClr val="bg2">
                <a:lumMod val="50000"/>
              </a:schemeClr>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US" sz="2400" b="1" i="1" dirty="0">
                <a:solidFill>
                  <a:schemeClr val="tx1"/>
                </a:solidFill>
                <a:latin typeface="Gabriola" panose="04040605051002020D02" pitchFamily="82" charset="0"/>
              </a:rPr>
              <a:t>Darrell Creek Elevated Home With Elevator &amp; Salt Pool</a:t>
            </a:r>
          </a:p>
        </p:txBody>
      </p:sp>
      <p:sp>
        <p:nvSpPr>
          <p:cNvPr id="20" name="Rectangle 19"/>
          <p:cNvSpPr/>
          <p:nvPr/>
        </p:nvSpPr>
        <p:spPr>
          <a:xfrm>
            <a:off x="919200" y="8935594"/>
            <a:ext cx="5476801" cy="200055"/>
          </a:xfrm>
          <a:prstGeom prst="rect">
            <a:avLst/>
          </a:prstGeom>
        </p:spPr>
        <p:txBody>
          <a:bodyPr wrap="square">
            <a:spAutoFit/>
          </a:bodyPr>
          <a:lstStyle/>
          <a:p>
            <a:pPr algn="ctr"/>
            <a:r>
              <a:rPr lang="en-US" sz="700" dirty="0" err="1">
                <a:latin typeface="Century Gothic" panose="020B0502020202020204" pitchFamily="34" charset="0"/>
                <a:cs typeface="Microsoft Sans Serif" panose="020B0604020202020204" pitchFamily="34" charset="0"/>
              </a:rPr>
              <a:t>AgentOwned</a:t>
            </a:r>
            <a:r>
              <a:rPr lang="en-US" sz="700" dirty="0">
                <a:latin typeface="Century Gothic" panose="020B0502020202020204" pitchFamily="34" charset="0"/>
                <a:cs typeface="Microsoft Sans Serif" panose="020B0604020202020204" pitchFamily="34" charset="0"/>
              </a:rPr>
              <a:t> Premiere Group, Inc. | 219 N Highway 52 Ste A | Moncks Corner, SC 29461-3926</a:t>
            </a:r>
          </a:p>
        </p:txBody>
      </p:sp>
      <p:sp>
        <p:nvSpPr>
          <p:cNvPr id="21" name="Rectangle 20"/>
          <p:cNvSpPr/>
          <p:nvPr/>
        </p:nvSpPr>
        <p:spPr>
          <a:xfrm>
            <a:off x="1" y="8458200"/>
            <a:ext cx="7315199" cy="423193"/>
          </a:xfrm>
          <a:prstGeom prst="rect">
            <a:avLst/>
          </a:prstGeom>
        </p:spPr>
        <p:txBody>
          <a:bodyPr wrap="square">
            <a:spAutoFit/>
          </a:bodyPr>
          <a:lstStyle/>
          <a:p>
            <a:pPr algn="ctr"/>
            <a:r>
              <a:rPr lang="en-US" sz="1100" b="1" dirty="0">
                <a:latin typeface="Century Gothic" panose="020B0502020202020204" pitchFamily="34" charset="0"/>
                <a:cs typeface="Microsoft Sans Serif" panose="020B0604020202020204" pitchFamily="34" charset="0"/>
              </a:rPr>
              <a:t>Rochelle </a:t>
            </a:r>
            <a:r>
              <a:rPr lang="en-US" sz="1100" b="1" dirty="0" err="1">
                <a:latin typeface="Century Gothic" panose="020B0502020202020204" pitchFamily="34" charset="0"/>
                <a:cs typeface="Microsoft Sans Serif" panose="020B0604020202020204" pitchFamily="34" charset="0"/>
              </a:rPr>
              <a:t>Rennert</a:t>
            </a:r>
            <a:endParaRPr lang="en-US" sz="1100" b="1" dirty="0">
              <a:latin typeface="Century Gothic" panose="020B0502020202020204" pitchFamily="34" charset="0"/>
              <a:cs typeface="Microsoft Sans Serif" panose="020B0604020202020204" pitchFamily="34" charset="0"/>
            </a:endParaRPr>
          </a:p>
          <a:p>
            <a:pPr algn="ctr"/>
            <a:r>
              <a:rPr lang="en-US" sz="1050" dirty="0">
                <a:latin typeface="Century Gothic" panose="020B0502020202020204" pitchFamily="34" charset="0"/>
              </a:rPr>
              <a:t>843-847-9694 | rochellesellscharleston@gmail.com | www.RochelleSellsCharleston.com</a:t>
            </a:r>
          </a:p>
        </p:txBody>
      </p:sp>
      <p:pic>
        <p:nvPicPr>
          <p:cNvPr id="5" name="Picture 4" descr="A picture containing building, porch, walkway, colonnade&#10;&#10;Description automatically generated">
            <a:extLst>
              <a:ext uri="{FF2B5EF4-FFF2-40B4-BE49-F238E27FC236}">
                <a16:creationId xmlns:a16="http://schemas.microsoft.com/office/drawing/2014/main" id="{06706907-D1C2-453C-28E6-D7D19130ADE5}"/>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915400" y="1828800"/>
            <a:ext cx="1838400" cy="1225600"/>
          </a:xfrm>
          <a:prstGeom prst="rect">
            <a:avLst/>
          </a:prstGeom>
        </p:spPr>
      </p:pic>
      <p:pic>
        <p:nvPicPr>
          <p:cNvPr id="11" name="Picture 10">
            <a:extLst>
              <a:ext uri="{FF2B5EF4-FFF2-40B4-BE49-F238E27FC236}">
                <a16:creationId xmlns:a16="http://schemas.microsoft.com/office/drawing/2014/main" id="{BCA42E15-D4BC-28C4-E9AD-CFD1847D7710}"/>
              </a:ext>
            </a:extLst>
          </p:cNvPr>
          <p:cNvPicPr>
            <a:picLocks noChangeAspect="1"/>
          </p:cNvPicPr>
          <p:nvPr/>
        </p:nvPicPr>
        <p:blipFill>
          <a:blip r:embed="rId4" cstate="print">
            <a:extLst>
              <a:ext uri="{28A0092B-C50C-407E-A947-70E740481C1C}">
                <a14:useLocalDpi xmlns:a14="http://schemas.microsoft.com/office/drawing/2010/main" val="0"/>
              </a:ext>
            </a:extLst>
          </a:blip>
          <a:srcRect/>
          <a:stretch/>
        </p:blipFill>
        <p:spPr>
          <a:xfrm>
            <a:off x="-4114800" y="2209800"/>
            <a:ext cx="1838400" cy="1225600"/>
          </a:xfrm>
          <a:prstGeom prst="rect">
            <a:avLst/>
          </a:prstGeom>
          <a:ln w="12700">
            <a:noFill/>
          </a:ln>
        </p:spPr>
      </p:pic>
      <p:pic>
        <p:nvPicPr>
          <p:cNvPr id="13" name="Picture 12">
            <a:extLst>
              <a:ext uri="{FF2B5EF4-FFF2-40B4-BE49-F238E27FC236}">
                <a16:creationId xmlns:a16="http://schemas.microsoft.com/office/drawing/2014/main" id="{5F9915FE-ADB6-4EA6-7B26-DC67699FDB52}"/>
              </a:ext>
            </a:extLst>
          </p:cNvPr>
          <p:cNvPicPr>
            <a:picLocks noChangeAspect="1"/>
          </p:cNvPicPr>
          <p:nvPr/>
        </p:nvPicPr>
        <p:blipFill>
          <a:blip r:embed="rId5" cstate="print">
            <a:extLst>
              <a:ext uri="{28A0092B-C50C-407E-A947-70E740481C1C}">
                <a14:useLocalDpi xmlns:a14="http://schemas.microsoft.com/office/drawing/2010/main" val="0"/>
              </a:ext>
            </a:extLst>
          </a:blip>
          <a:srcRect/>
          <a:stretch/>
        </p:blipFill>
        <p:spPr>
          <a:xfrm>
            <a:off x="-4114800" y="3529931"/>
            <a:ext cx="1838400" cy="1226398"/>
          </a:xfrm>
          <a:prstGeom prst="rect">
            <a:avLst/>
          </a:prstGeom>
          <a:ln w="12700">
            <a:noFill/>
          </a:ln>
        </p:spPr>
      </p:pic>
      <p:pic>
        <p:nvPicPr>
          <p:cNvPr id="6" name="Picture 5">
            <a:extLst>
              <a:ext uri="{FF2B5EF4-FFF2-40B4-BE49-F238E27FC236}">
                <a16:creationId xmlns:a16="http://schemas.microsoft.com/office/drawing/2014/main" id="{D6304E3E-3385-7A0C-884D-EAF28995D4B8}"/>
              </a:ext>
            </a:extLst>
          </p:cNvPr>
          <p:cNvPicPr>
            <a:picLocks noChangeAspect="1"/>
          </p:cNvPicPr>
          <p:nvPr/>
        </p:nvPicPr>
        <p:blipFill>
          <a:blip r:embed="rId6" cstate="print">
            <a:extLst>
              <a:ext uri="{28A0092B-C50C-407E-A947-70E740481C1C}">
                <a14:useLocalDpi xmlns:a14="http://schemas.microsoft.com/office/drawing/2010/main" val="0"/>
              </a:ext>
            </a:extLst>
          </a:blip>
          <a:srcRect/>
          <a:stretch/>
        </p:blipFill>
        <p:spPr>
          <a:xfrm>
            <a:off x="-2208008" y="7692170"/>
            <a:ext cx="1834820" cy="1221623"/>
          </a:xfrm>
          <a:prstGeom prst="rect">
            <a:avLst/>
          </a:prstGeom>
          <a:ln w="12700">
            <a:noFill/>
          </a:ln>
        </p:spPr>
      </p:pic>
      <p:pic>
        <p:nvPicPr>
          <p:cNvPr id="7" name="Picture 6">
            <a:extLst>
              <a:ext uri="{FF2B5EF4-FFF2-40B4-BE49-F238E27FC236}">
                <a16:creationId xmlns:a16="http://schemas.microsoft.com/office/drawing/2014/main" id="{47FCEB88-EAC6-7E4A-0BC6-B5FCDD8DA75D}"/>
              </a:ext>
            </a:extLst>
          </p:cNvPr>
          <p:cNvPicPr>
            <a:picLocks noChangeAspect="1"/>
          </p:cNvPicPr>
          <p:nvPr/>
        </p:nvPicPr>
        <p:blipFill>
          <a:blip r:embed="rId7" cstate="print">
            <a:extLst>
              <a:ext uri="{28A0092B-C50C-407E-A947-70E740481C1C}">
                <a14:useLocalDpi xmlns:a14="http://schemas.microsoft.com/office/drawing/2010/main" val="0"/>
              </a:ext>
            </a:extLst>
          </a:blip>
          <a:srcRect/>
          <a:stretch/>
        </p:blipFill>
        <p:spPr>
          <a:xfrm>
            <a:off x="4572" y="7539482"/>
            <a:ext cx="1367028" cy="911352"/>
          </a:xfrm>
          <a:prstGeom prst="rect">
            <a:avLst/>
          </a:prstGeom>
          <a:ln w="28575">
            <a:solidFill>
              <a:schemeClr val="bg1"/>
            </a:solidFill>
          </a:ln>
        </p:spPr>
      </p:pic>
      <p:pic>
        <p:nvPicPr>
          <p:cNvPr id="15" name="Picture 14">
            <a:extLst>
              <a:ext uri="{FF2B5EF4-FFF2-40B4-BE49-F238E27FC236}">
                <a16:creationId xmlns:a16="http://schemas.microsoft.com/office/drawing/2014/main" id="{C93028B1-4D67-3C2C-5CB4-7A83E2D4E04E}"/>
              </a:ext>
            </a:extLst>
          </p:cNvPr>
          <p:cNvPicPr>
            <a:picLocks noChangeAspect="1"/>
          </p:cNvPicPr>
          <p:nvPr/>
        </p:nvPicPr>
        <p:blipFill>
          <a:blip r:embed="rId8" cstate="print">
            <a:extLst>
              <a:ext uri="{28A0092B-C50C-407E-A947-70E740481C1C}">
                <a14:useLocalDpi xmlns:a14="http://schemas.microsoft.com/office/drawing/2010/main" val="0"/>
              </a:ext>
            </a:extLst>
          </a:blip>
          <a:srcRect/>
          <a:stretch/>
        </p:blipFill>
        <p:spPr>
          <a:xfrm>
            <a:off x="1490472" y="7539482"/>
            <a:ext cx="1367028" cy="911352"/>
          </a:xfrm>
          <a:prstGeom prst="rect">
            <a:avLst/>
          </a:prstGeom>
          <a:ln w="28575">
            <a:solidFill>
              <a:schemeClr val="bg1"/>
            </a:solidFill>
          </a:ln>
        </p:spPr>
      </p:pic>
      <p:pic>
        <p:nvPicPr>
          <p:cNvPr id="4" name="Picture 3">
            <a:extLst>
              <a:ext uri="{FF2B5EF4-FFF2-40B4-BE49-F238E27FC236}">
                <a16:creationId xmlns:a16="http://schemas.microsoft.com/office/drawing/2014/main" id="{415E4C6E-C430-7E19-2EED-A4F0FD4A6AD9}"/>
              </a:ext>
            </a:extLst>
          </p:cNvPr>
          <p:cNvPicPr>
            <a:picLocks noChangeAspect="1"/>
          </p:cNvPicPr>
          <p:nvPr/>
        </p:nvPicPr>
        <p:blipFill>
          <a:blip r:embed="rId9" cstate="print">
            <a:extLst>
              <a:ext uri="{28A0092B-C50C-407E-A947-70E740481C1C}">
                <a14:useLocalDpi xmlns:a14="http://schemas.microsoft.com/office/drawing/2010/main" val="0"/>
              </a:ext>
            </a:extLst>
          </a:blip>
          <a:srcRect/>
          <a:stretch/>
        </p:blipFill>
        <p:spPr>
          <a:xfrm>
            <a:off x="2976372" y="7539482"/>
            <a:ext cx="1367028" cy="911352"/>
          </a:xfrm>
          <a:prstGeom prst="rect">
            <a:avLst/>
          </a:prstGeom>
          <a:ln w="28575">
            <a:solidFill>
              <a:schemeClr val="bg1"/>
            </a:solidFill>
          </a:ln>
        </p:spPr>
      </p:pic>
      <p:pic>
        <p:nvPicPr>
          <p:cNvPr id="9" name="Picture 8">
            <a:extLst>
              <a:ext uri="{FF2B5EF4-FFF2-40B4-BE49-F238E27FC236}">
                <a16:creationId xmlns:a16="http://schemas.microsoft.com/office/drawing/2014/main" id="{FB1F376E-3331-E81E-7B42-37DC5B237BFB}"/>
              </a:ext>
            </a:extLst>
          </p:cNvPr>
          <p:cNvPicPr>
            <a:picLocks noChangeAspect="1"/>
          </p:cNvPicPr>
          <p:nvPr/>
        </p:nvPicPr>
        <p:blipFill>
          <a:blip r:embed="rId10" cstate="print">
            <a:extLst>
              <a:ext uri="{28A0092B-C50C-407E-A947-70E740481C1C}">
                <a14:useLocalDpi xmlns:a14="http://schemas.microsoft.com/office/drawing/2010/main" val="0"/>
              </a:ext>
            </a:extLst>
          </a:blip>
          <a:srcRect/>
          <a:stretch/>
        </p:blipFill>
        <p:spPr>
          <a:xfrm>
            <a:off x="4462272" y="7539482"/>
            <a:ext cx="1367028" cy="911352"/>
          </a:xfrm>
          <a:prstGeom prst="rect">
            <a:avLst/>
          </a:prstGeom>
          <a:ln w="28575">
            <a:solidFill>
              <a:schemeClr val="bg1"/>
            </a:solidFill>
          </a:ln>
        </p:spPr>
      </p:pic>
      <p:sp>
        <p:nvSpPr>
          <p:cNvPr id="14" name="Diagonal Stripe 13">
            <a:extLst>
              <a:ext uri="{FF2B5EF4-FFF2-40B4-BE49-F238E27FC236}">
                <a16:creationId xmlns:a16="http://schemas.microsoft.com/office/drawing/2014/main" id="{73FAF831-4F07-F129-876A-C82D99E74752}"/>
              </a:ext>
            </a:extLst>
          </p:cNvPr>
          <p:cNvSpPr/>
          <p:nvPr/>
        </p:nvSpPr>
        <p:spPr>
          <a:xfrm rot="5400000">
            <a:off x="7768494" y="930153"/>
            <a:ext cx="2065212" cy="1905000"/>
          </a:xfrm>
          <a:prstGeom prst="diagStrip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grpSp>
        <p:nvGrpSpPr>
          <p:cNvPr id="23" name="Group 22">
            <a:extLst>
              <a:ext uri="{FF2B5EF4-FFF2-40B4-BE49-F238E27FC236}">
                <a16:creationId xmlns:a16="http://schemas.microsoft.com/office/drawing/2014/main" id="{745C520F-502C-AF2B-869D-9329DFADA9A3}"/>
              </a:ext>
            </a:extLst>
          </p:cNvPr>
          <p:cNvGrpSpPr/>
          <p:nvPr/>
        </p:nvGrpSpPr>
        <p:grpSpPr>
          <a:xfrm>
            <a:off x="8915400" y="3740369"/>
            <a:ext cx="1975923" cy="1302584"/>
            <a:chOff x="5181597" y="760892"/>
            <a:chExt cx="1975923" cy="1302584"/>
          </a:xfrm>
        </p:grpSpPr>
        <p:sp>
          <p:nvSpPr>
            <p:cNvPr id="12" name="Star: 16 Points 11">
              <a:extLst>
                <a:ext uri="{FF2B5EF4-FFF2-40B4-BE49-F238E27FC236}">
                  <a16:creationId xmlns:a16="http://schemas.microsoft.com/office/drawing/2014/main" id="{1E2C8B57-FC53-61C9-6879-3B178F7187BF}"/>
                </a:ext>
              </a:extLst>
            </p:cNvPr>
            <p:cNvSpPr/>
            <p:nvPr/>
          </p:nvSpPr>
          <p:spPr>
            <a:xfrm>
              <a:off x="5181597" y="760892"/>
              <a:ext cx="1975923" cy="1302584"/>
            </a:xfrm>
            <a:prstGeom prst="star16">
              <a:avLst/>
            </a:prstGeom>
            <a:gradFill flip="none" rotWithShape="1">
              <a:gsLst>
                <a:gs pos="0">
                  <a:srgbClr val="FFFF00"/>
                </a:gs>
                <a:gs pos="100000">
                  <a:schemeClr val="bg2">
                    <a:lumMod val="9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TextBox 15">
              <a:extLst>
                <a:ext uri="{FF2B5EF4-FFF2-40B4-BE49-F238E27FC236}">
                  <a16:creationId xmlns:a16="http://schemas.microsoft.com/office/drawing/2014/main" id="{3455790D-EA18-21FE-32C0-A28AF34EC4D4}"/>
                </a:ext>
              </a:extLst>
            </p:cNvPr>
            <p:cNvSpPr txBox="1"/>
            <p:nvPr/>
          </p:nvSpPr>
          <p:spPr>
            <a:xfrm>
              <a:off x="5389369" y="1458873"/>
              <a:ext cx="1560381" cy="430887"/>
            </a:xfrm>
            <a:prstGeom prst="rect">
              <a:avLst/>
            </a:prstGeom>
            <a:noFill/>
          </p:spPr>
          <p:txBody>
            <a:bodyPr wrap="square" rtlCol="0">
              <a:spAutoFit/>
            </a:bodyPr>
            <a:lstStyle/>
            <a:p>
              <a:pPr algn="ctr"/>
              <a:r>
                <a:rPr lang="en-US" sz="1100" b="1" dirty="0">
                  <a:solidFill>
                    <a:sysClr val="windowText" lastClr="000000"/>
                  </a:solidFill>
                  <a:latin typeface="Avenir Next LT Pro" panose="020B0504020202020204" pitchFamily="34" charset="0"/>
                </a:rPr>
                <a:t>Offering $3000</a:t>
              </a:r>
            </a:p>
            <a:p>
              <a:pPr algn="ctr"/>
              <a:r>
                <a:rPr lang="en-US" sz="1100" b="1" dirty="0">
                  <a:solidFill>
                    <a:sysClr val="windowText" lastClr="000000"/>
                  </a:solidFill>
                  <a:latin typeface="Avenir Next LT Pro" panose="020B0504020202020204" pitchFamily="34" charset="0"/>
                </a:rPr>
                <a:t>Lender Credit</a:t>
              </a:r>
            </a:p>
          </p:txBody>
        </p:sp>
        <p:pic>
          <p:nvPicPr>
            <p:cNvPr id="18" name="Picture 2">
              <a:extLst>
                <a:ext uri="{FF2B5EF4-FFF2-40B4-BE49-F238E27FC236}">
                  <a16:creationId xmlns:a16="http://schemas.microsoft.com/office/drawing/2014/main" id="{D4B76D46-7400-86B3-23B2-0B07A82F0774}"/>
                </a:ext>
              </a:extLst>
            </p:cNvPr>
            <p:cNvPicPr>
              <a:picLocks noChangeAspect="1" noChangeArrowheads="1"/>
            </p:cNvPicPr>
            <p:nvPr/>
          </p:nvPicPr>
          <p:blipFill>
            <a:blip r:embed="rId11" cstate="print">
              <a:extLst>
                <a:ext uri="{28A0092B-C50C-407E-A947-70E740481C1C}">
                  <a14:useLocalDpi xmlns:a14="http://schemas.microsoft.com/office/drawing/2010/main" val="0"/>
                </a:ext>
              </a:extLst>
            </a:blip>
            <a:srcRect/>
            <a:stretch>
              <a:fillRect/>
            </a:stretch>
          </p:blipFill>
          <p:spPr bwMode="auto">
            <a:xfrm>
              <a:off x="5712358" y="1239360"/>
              <a:ext cx="914400" cy="209352"/>
            </a:xfrm>
            <a:prstGeom prst="rect">
              <a:avLst/>
            </a:prstGeom>
            <a:noFill/>
            <a:extLst>
              <a:ext uri="{909E8E84-426E-40DD-AFC4-6F175D3DCCD1}">
                <a14:hiddenFill xmlns:a14="http://schemas.microsoft.com/office/drawing/2010/main">
                  <a:solidFill>
                    <a:srgbClr val="FFFFFF"/>
                  </a:solidFill>
                </a14:hiddenFill>
              </a:ext>
            </a:extLst>
          </p:spPr>
        </p:pic>
        <p:sp>
          <p:nvSpPr>
            <p:cNvPr id="22" name="TextBox 21">
              <a:extLst>
                <a:ext uri="{FF2B5EF4-FFF2-40B4-BE49-F238E27FC236}">
                  <a16:creationId xmlns:a16="http://schemas.microsoft.com/office/drawing/2014/main" id="{DB696FFF-D012-C737-EBF4-FDCD6A1F1C03}"/>
                </a:ext>
              </a:extLst>
            </p:cNvPr>
            <p:cNvSpPr txBox="1"/>
            <p:nvPr/>
          </p:nvSpPr>
          <p:spPr>
            <a:xfrm>
              <a:off x="5449168" y="967589"/>
              <a:ext cx="1440780" cy="261610"/>
            </a:xfrm>
            <a:prstGeom prst="rect">
              <a:avLst/>
            </a:prstGeom>
            <a:noFill/>
          </p:spPr>
          <p:txBody>
            <a:bodyPr wrap="square">
              <a:spAutoFit/>
            </a:bodyPr>
            <a:lstStyle/>
            <a:p>
              <a:pPr algn="ctr"/>
              <a:r>
                <a:rPr lang="en-US" sz="1050" dirty="0">
                  <a:latin typeface="Avenir Next LT Pro" panose="020B0504020202020204" pitchFamily="34" charset="0"/>
                </a:rPr>
                <a:t>Co-sponsored by</a:t>
              </a:r>
            </a:p>
          </p:txBody>
        </p:sp>
      </p:grpSp>
      <p:pic>
        <p:nvPicPr>
          <p:cNvPr id="17" name="Picture 16">
            <a:extLst>
              <a:ext uri="{FF2B5EF4-FFF2-40B4-BE49-F238E27FC236}">
                <a16:creationId xmlns:a16="http://schemas.microsoft.com/office/drawing/2014/main" id="{F8A5EA8C-E59F-C84B-58FB-E9CCDBA8FD61}"/>
              </a:ext>
            </a:extLst>
          </p:cNvPr>
          <p:cNvPicPr>
            <a:picLocks noChangeAspect="1"/>
          </p:cNvPicPr>
          <p:nvPr/>
        </p:nvPicPr>
        <p:blipFill>
          <a:blip r:embed="rId12" cstate="print">
            <a:extLst>
              <a:ext uri="{28A0092B-C50C-407E-A947-70E740481C1C}">
                <a14:useLocalDpi xmlns:a14="http://schemas.microsoft.com/office/drawing/2010/main" val="0"/>
              </a:ext>
            </a:extLst>
          </a:blip>
          <a:srcRect t="11442"/>
          <a:stretch/>
        </p:blipFill>
        <p:spPr>
          <a:xfrm>
            <a:off x="5943600" y="7539482"/>
            <a:ext cx="1371600" cy="911352"/>
          </a:xfrm>
          <a:prstGeom prst="rect">
            <a:avLst/>
          </a:prstGeom>
          <a:ln w="28575">
            <a:solidFill>
              <a:schemeClr val="bg1"/>
            </a:solidFill>
          </a:ln>
        </p:spPr>
      </p:pic>
    </p:spTree>
    <p:extLst>
      <p:ext uri="{BB962C8B-B14F-4D97-AF65-F5344CB8AC3E}">
        <p14:creationId xmlns:p14="http://schemas.microsoft.com/office/powerpoint/2010/main" val="268832329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514</TotalTime>
  <Words>376</Words>
  <Application>Microsoft Office PowerPoint</Application>
  <PresentationFormat>Custom</PresentationFormat>
  <Paragraphs>11</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Adobe Handwriting Frank</vt:lpstr>
      <vt:lpstr>Arial</vt:lpstr>
      <vt:lpstr>Avenir Next LT Pro</vt:lpstr>
      <vt:lpstr>Calibri</vt:lpstr>
      <vt:lpstr>Century Gothic</vt:lpstr>
      <vt:lpstr>Gabriola</vt:lpstr>
      <vt:lpstr>Office Theme</vt:lpstr>
      <vt:lpstr>231 Laurel Crest Way Cane Bay Plantation | Summerville, SC 29486 | MLS# 25005708 | $429,000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81</cp:revision>
  <dcterms:created xsi:type="dcterms:W3CDTF">2006-08-16T00:00:00Z</dcterms:created>
  <dcterms:modified xsi:type="dcterms:W3CDTF">2025-03-11T18:48:00Z</dcterms:modified>
</cp:coreProperties>
</file>