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76"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10/10/2019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9874" y="9335871"/>
            <a:ext cx="792653" cy="44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860280"/>
            <a:ext cx="7772400" cy="16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222D65"/>
                </a:solidFill>
                <a:latin typeface="Century Gothic" panose="020B0502020202020204" pitchFamily="34" charset="0"/>
              </a:rPr>
              <a:t>Coldwell Banker Residential Brokerage | 4969 Centre Pointe Dr. Ste 203 | Charleston, SC 29418</a:t>
            </a:r>
          </a:p>
        </p:txBody>
      </p:sp>
      <p:sp>
        <p:nvSpPr>
          <p:cNvPr id="5" name="Rectangle 4"/>
          <p:cNvSpPr/>
          <p:nvPr/>
        </p:nvSpPr>
        <p:spPr>
          <a:xfrm>
            <a:off x="3505200" y="0"/>
            <a:ext cx="4191000" cy="1077218"/>
          </a:xfrm>
          <a:prstGeom prst="rect">
            <a:avLst/>
          </a:prstGeom>
        </p:spPr>
        <p:txBody>
          <a:bodyPr wrap="square">
            <a:spAutoFit/>
          </a:bodyPr>
          <a:lstStyle/>
          <a:p>
            <a:pPr algn="r"/>
            <a:r>
              <a:rPr lang="en-US" sz="1600" b="1" dirty="0">
                <a:solidFill>
                  <a:srgbClr val="222D65"/>
                </a:solidFill>
                <a:latin typeface="Century Gothic" panose="020B0502020202020204" pitchFamily="34" charset="0"/>
              </a:rPr>
              <a:t>Pam Bass</a:t>
            </a:r>
            <a:br>
              <a:rPr lang="en-US" sz="1600" b="1" dirty="0">
                <a:solidFill>
                  <a:srgbClr val="222D65"/>
                </a:solidFill>
                <a:latin typeface="Century Gothic" panose="020B0502020202020204" pitchFamily="34" charset="0"/>
              </a:rPr>
            </a:br>
            <a:r>
              <a:rPr lang="en-US" sz="1200" dirty="0">
                <a:solidFill>
                  <a:srgbClr val="222D65"/>
                </a:solidFill>
                <a:latin typeface="Century Gothic" panose="020B0502020202020204" pitchFamily="34" charset="0"/>
              </a:rPr>
              <a:t>Realtor </a:t>
            </a:r>
          </a:p>
          <a:p>
            <a:pPr algn="r"/>
            <a:r>
              <a:rPr lang="en-US" sz="1200" dirty="0">
                <a:solidFill>
                  <a:srgbClr val="222D65"/>
                </a:solidFill>
                <a:latin typeface="Century Gothic" panose="020B0502020202020204" pitchFamily="34" charset="0"/>
              </a:rPr>
              <a:t>M 843-259-4926 | O 843-277-6677 </a:t>
            </a:r>
          </a:p>
          <a:p>
            <a:pPr algn="r"/>
            <a:r>
              <a:rPr lang="en-US" sz="1200" dirty="0">
                <a:solidFill>
                  <a:srgbClr val="222D65"/>
                </a:solidFill>
                <a:latin typeface="Century Gothic" panose="020B0502020202020204" pitchFamily="34" charset="0"/>
              </a:rPr>
              <a:t>pam@pambassproperties.com</a:t>
            </a:r>
          </a:p>
          <a:p>
            <a:pPr algn="r"/>
            <a:r>
              <a:rPr lang="en-US" sz="1200" dirty="0">
                <a:solidFill>
                  <a:srgbClr val="222D65"/>
                </a:solidFill>
                <a:latin typeface="Century Gothic" panose="020B0502020202020204" pitchFamily="34" charset="0"/>
              </a:rPr>
              <a:t>www.pambassproperties.com</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112669" y="1465729"/>
            <a:ext cx="7547063" cy="3976497"/>
          </a:xfrm>
          <a:prstGeom prst="rect">
            <a:avLst/>
          </a:prstGeom>
          <a:ln>
            <a:noFill/>
          </a:ln>
        </p:spPr>
      </p:pic>
      <p:sp>
        <p:nvSpPr>
          <p:cNvPr id="3" name="Subtitle 2"/>
          <p:cNvSpPr>
            <a:spLocks noGrp="1"/>
          </p:cNvSpPr>
          <p:nvPr>
            <p:ph type="subTitle" idx="1"/>
          </p:nvPr>
        </p:nvSpPr>
        <p:spPr>
          <a:xfrm>
            <a:off x="112668" y="6487091"/>
            <a:ext cx="7547063" cy="1818709"/>
          </a:xfrm>
        </p:spPr>
        <p:txBody>
          <a:bodyPr anchor="ctr">
            <a:noAutofit/>
          </a:bodyPr>
          <a:lstStyle/>
          <a:p>
            <a:r>
              <a:rPr lang="en-US" sz="1400" dirty="0">
                <a:solidFill>
                  <a:srgbClr val="222D65"/>
                </a:solidFill>
                <a:latin typeface="Century Gothic" panose="020B0502020202020204" pitchFamily="34" charset="0"/>
              </a:rPr>
              <a:t>Beautiful 4 Bedroom 2 1/2 Bath move-in ready family home with lots of upgrades. This owner added a 12 x 16 Sunporch, new roof, re-plumbed the home, installed new cabinets, new granite countertops, installed solid hardwood flooring, a gas stove and painted the interior of the home. This home has lots of space for a large family with a formal living room, formal dining room, eat in breakfast area and spacious family room with vaulted ceilings and gas fireplace. The private backyard is perfect for grilling out and watching the kids play. Conveniently located to shopping and restaurants and in desirable Dorchester 2 school district.</a:t>
            </a:r>
            <a:endParaRPr lang="en-US" sz="1400" b="1" i="1" dirty="0">
              <a:solidFill>
                <a:srgbClr val="222D65"/>
              </a:solidFill>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036" y="76200"/>
            <a:ext cx="738742" cy="1037560"/>
          </a:xfrm>
          <a:prstGeom prst="rect">
            <a:avLst/>
          </a:prstGeom>
          <a:noFill/>
          <a:ln w="9525">
            <a:solidFill>
              <a:srgbClr val="222D65"/>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4297184" y="375791"/>
            <a:ext cx="4193422" cy="984885"/>
          </a:xfrm>
          <a:prstGeom prst="rect">
            <a:avLst/>
          </a:prstGeom>
        </p:spPr>
        <p:txBody>
          <a:bodyPr wrap="square">
            <a:spAutoFit/>
          </a:bodyPr>
          <a:lstStyle/>
          <a:p>
            <a:r>
              <a:rPr lang="en-US" sz="1600" b="1" i="1" dirty="0" err="1">
                <a:solidFill>
                  <a:srgbClr val="C00000"/>
                </a:solidFill>
                <a:effectLst>
                  <a:outerShdw blurRad="38100" dist="38100" dir="2700000" algn="tl">
                    <a:srgbClr val="000000">
                      <a:alpha val="43137"/>
                    </a:srgbClr>
                  </a:outerShdw>
                </a:effectLst>
                <a:latin typeface="Century Gothic" panose="020B0502020202020204" pitchFamily="34" charset="0"/>
              </a:rPr>
              <a:t>Brandymill</a:t>
            </a:r>
            <a:r>
              <a:rPr lang="en-US" sz="1600" b="1" i="1" dirty="0">
                <a:solidFill>
                  <a:srgbClr val="C00000"/>
                </a:solidFill>
                <a:effectLst>
                  <a:outerShdw blurRad="38100" dist="38100" dir="2700000" algn="tl">
                    <a:srgbClr val="000000">
                      <a:alpha val="43137"/>
                    </a:srgbClr>
                  </a:outerShdw>
                </a:effectLst>
                <a:latin typeface="Century Gothic" panose="020B0502020202020204" pitchFamily="34" charset="0"/>
              </a:rPr>
              <a:t> Agent Open House</a:t>
            </a:r>
          </a:p>
          <a:p>
            <a:r>
              <a:rPr lang="en-US" sz="1400" i="1" dirty="0">
                <a:solidFill>
                  <a:srgbClr val="C00000"/>
                </a:solidFill>
                <a:effectLst>
                  <a:outerShdw blurRad="38100" dist="38100" dir="2700000" algn="tl">
                    <a:srgbClr val="000000">
                      <a:alpha val="43137"/>
                    </a:srgbClr>
                  </a:outerShdw>
                </a:effectLst>
                <a:latin typeface="Century Gothic" panose="020B0502020202020204" pitchFamily="34" charset="0"/>
              </a:rPr>
              <a:t>Lite lunch from Hamby’s catering</a:t>
            </a:r>
          </a:p>
          <a:p>
            <a:r>
              <a:rPr lang="en-US" sz="1400" i="1" dirty="0">
                <a:solidFill>
                  <a:srgbClr val="C00000"/>
                </a:solidFill>
                <a:effectLst>
                  <a:outerShdw blurRad="38100" dist="38100" dir="2700000" algn="tl">
                    <a:srgbClr val="000000">
                      <a:alpha val="43137"/>
                    </a:srgbClr>
                  </a:outerShdw>
                </a:effectLst>
                <a:latin typeface="Century Gothic" panose="020B0502020202020204" pitchFamily="34" charset="0"/>
              </a:rPr>
              <a:t>Chance to win up to $100</a:t>
            </a:r>
          </a:p>
          <a:p>
            <a:r>
              <a:rPr lang="en-US" sz="1400" i="1" dirty="0">
                <a:solidFill>
                  <a:srgbClr val="C00000"/>
                </a:solidFill>
                <a:effectLst>
                  <a:outerShdw blurRad="38100" dist="38100" dir="2700000" algn="tl">
                    <a:srgbClr val="000000">
                      <a:alpha val="43137"/>
                    </a:srgbClr>
                  </a:outerShdw>
                </a:effectLst>
                <a:latin typeface="Century Gothic" panose="020B0502020202020204" pitchFamily="34" charset="0"/>
              </a:rPr>
              <a:t>Thursday, October 10</a:t>
            </a:r>
            <a:r>
              <a:rPr lang="en-US" sz="1400" i="1" baseline="30000" dirty="0">
                <a:solidFill>
                  <a:srgbClr val="C00000"/>
                </a:solidFill>
                <a:effectLst>
                  <a:outerShdw blurRad="38100" dist="38100" dir="2700000" algn="tl">
                    <a:srgbClr val="000000">
                      <a:alpha val="43137"/>
                    </a:srgbClr>
                  </a:outerShdw>
                </a:effectLst>
                <a:latin typeface="Century Gothic" panose="020B0502020202020204" pitchFamily="34" charset="0"/>
              </a:rPr>
              <a:t>th</a:t>
            </a:r>
            <a:r>
              <a:rPr lang="en-US" sz="1400" i="1" dirty="0">
                <a:solidFill>
                  <a:srgbClr val="C00000"/>
                </a:solidFill>
                <a:effectLst>
                  <a:outerShdw blurRad="38100" dist="38100" dir="2700000" algn="tl">
                    <a:srgbClr val="000000">
                      <a:alpha val="43137"/>
                    </a:srgbClr>
                  </a:outerShdw>
                </a:effectLst>
                <a:latin typeface="Century Gothic" panose="020B0502020202020204" pitchFamily="34" charset="0"/>
              </a:rPr>
              <a:t> ~ 12-2</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669" y="5572691"/>
            <a:ext cx="1371600" cy="914400"/>
          </a:xfrm>
          <a:prstGeom prst="rect">
            <a:avLst/>
          </a:prstGeom>
          <a:ln>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88132" y="5572691"/>
            <a:ext cx="1371600" cy="914400"/>
          </a:xfrm>
          <a:prstGeom prst="rect">
            <a:avLst/>
          </a:prstGeom>
          <a:ln>
            <a:noFill/>
          </a:ln>
          <a:effectLst/>
        </p:spPr>
      </p:pic>
      <p:pic>
        <p:nvPicPr>
          <p:cNvPr id="20" name="Picture 19">
            <a:extLst>
              <a:ext uri="{FF2B5EF4-FFF2-40B4-BE49-F238E27FC236}">
                <a16:creationId xmlns:a16="http://schemas.microsoft.com/office/drawing/2014/main" id="{A18B1CD7-02B2-4A3F-8FDC-64AB0E2FE09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198969" y="5572691"/>
            <a:ext cx="1371600" cy="914400"/>
          </a:xfrm>
          <a:prstGeom prst="rect">
            <a:avLst/>
          </a:prstGeom>
          <a:ln>
            <a:noFill/>
          </a:ln>
          <a:effectLst/>
        </p:spPr>
      </p:pic>
      <p:sp>
        <p:nvSpPr>
          <p:cNvPr id="6" name="Rectangle 5"/>
          <p:cNvSpPr/>
          <p:nvPr/>
        </p:nvSpPr>
        <p:spPr>
          <a:xfrm>
            <a:off x="0" y="1066800"/>
            <a:ext cx="7772400" cy="587752"/>
          </a:xfrm>
          <a:prstGeom prst="rect">
            <a:avLst/>
          </a:prstGeom>
          <a:solidFill>
            <a:srgbClr val="222D65"/>
          </a:solidFill>
          <a:ln>
            <a:solidFill>
              <a:srgbClr val="222D6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91401"/>
            <a:ext cx="7772400" cy="338554"/>
          </a:xfrm>
          <a:prstGeom prst="rect">
            <a:avLst/>
          </a:prstGeom>
        </p:spPr>
        <p:txBody>
          <a:bodyPr wrap="square" anchor="ctr">
            <a:spAutoFit/>
          </a:bodyPr>
          <a:lstStyle/>
          <a:p>
            <a:pPr algn="ct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232 Smithfield Avenue | Summerville, SC 29485 | MLS# 19024125 | $274,900</a:t>
            </a:r>
          </a:p>
        </p:txBody>
      </p:sp>
      <p:pic>
        <p:nvPicPr>
          <p:cNvPr id="29" name="Picture 28">
            <a:extLst>
              <a:ext uri="{FF2B5EF4-FFF2-40B4-BE49-F238E27FC236}">
                <a16:creationId xmlns:a16="http://schemas.microsoft.com/office/drawing/2014/main" id="{943C91E3-5EF4-45FD-9F2D-2D5E8C513A5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742118" y="5572691"/>
            <a:ext cx="1374465" cy="914400"/>
          </a:xfrm>
          <a:prstGeom prst="rect">
            <a:avLst/>
          </a:prstGeom>
          <a:ln>
            <a:noFill/>
          </a:ln>
          <a:effectLst/>
        </p:spPr>
      </p:pic>
      <p:pic>
        <p:nvPicPr>
          <p:cNvPr id="31" name="Picture 30">
            <a:extLst>
              <a:ext uri="{FF2B5EF4-FFF2-40B4-BE49-F238E27FC236}">
                <a16:creationId xmlns:a16="http://schemas.microsoft.com/office/drawing/2014/main" id="{9C7B3A34-A5C9-4CE3-89DE-FA2E5FC2C6C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655819" y="5572691"/>
            <a:ext cx="1371600" cy="914400"/>
          </a:xfrm>
          <a:prstGeom prst="rect">
            <a:avLst/>
          </a:prstGeom>
          <a:ln>
            <a:noFill/>
          </a:ln>
          <a:effectLst/>
        </p:spPr>
      </p:pic>
      <p:pic>
        <p:nvPicPr>
          <p:cNvPr id="32" name="Picture 31">
            <a:extLst>
              <a:ext uri="{FF2B5EF4-FFF2-40B4-BE49-F238E27FC236}">
                <a16:creationId xmlns:a16="http://schemas.microsoft.com/office/drawing/2014/main" id="{9EC37604-7E2C-4A6F-85C1-AA962B155C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2669" y="8306118"/>
            <a:ext cx="1371600" cy="913764"/>
          </a:xfrm>
          <a:prstGeom prst="rect">
            <a:avLst/>
          </a:prstGeom>
          <a:ln>
            <a:noFill/>
          </a:ln>
          <a:effectLst/>
        </p:spPr>
      </p:pic>
      <p:pic>
        <p:nvPicPr>
          <p:cNvPr id="33" name="Picture 32">
            <a:extLst>
              <a:ext uri="{FF2B5EF4-FFF2-40B4-BE49-F238E27FC236}">
                <a16:creationId xmlns:a16="http://schemas.microsoft.com/office/drawing/2014/main" id="{B0E0FBC5-BC12-44C5-8C0F-4B81D0DDA71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288132" y="8305800"/>
            <a:ext cx="1371600" cy="914400"/>
          </a:xfrm>
          <a:prstGeom prst="rect">
            <a:avLst/>
          </a:prstGeom>
          <a:ln>
            <a:noFill/>
          </a:ln>
          <a:effectLst/>
        </p:spPr>
      </p:pic>
      <p:pic>
        <p:nvPicPr>
          <p:cNvPr id="34" name="Picture 33">
            <a:extLst>
              <a:ext uri="{FF2B5EF4-FFF2-40B4-BE49-F238E27FC236}">
                <a16:creationId xmlns:a16="http://schemas.microsoft.com/office/drawing/2014/main" id="{CEC04ADD-87B5-4EE8-B095-7954D5800D3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198969" y="8305800"/>
            <a:ext cx="1371600" cy="914400"/>
          </a:xfrm>
          <a:prstGeom prst="rect">
            <a:avLst/>
          </a:prstGeom>
          <a:ln>
            <a:noFill/>
          </a:ln>
          <a:effectLst/>
        </p:spPr>
      </p:pic>
      <p:pic>
        <p:nvPicPr>
          <p:cNvPr id="35" name="Picture 34">
            <a:extLst>
              <a:ext uri="{FF2B5EF4-FFF2-40B4-BE49-F238E27FC236}">
                <a16:creationId xmlns:a16="http://schemas.microsoft.com/office/drawing/2014/main" id="{52AEDBDE-BA92-4496-A5E0-0E02E1F715F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743550" y="8305800"/>
            <a:ext cx="1371600" cy="914400"/>
          </a:xfrm>
          <a:prstGeom prst="rect">
            <a:avLst/>
          </a:prstGeom>
          <a:ln>
            <a:noFill/>
          </a:ln>
          <a:effectLst/>
        </p:spPr>
      </p:pic>
      <p:pic>
        <p:nvPicPr>
          <p:cNvPr id="36" name="Picture 35">
            <a:extLst>
              <a:ext uri="{FF2B5EF4-FFF2-40B4-BE49-F238E27FC236}">
                <a16:creationId xmlns:a16="http://schemas.microsoft.com/office/drawing/2014/main" id="{B139473D-B59F-46A0-9DB5-EB54F43B640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655819" y="8305800"/>
            <a:ext cx="1371600" cy="914400"/>
          </a:xfrm>
          <a:prstGeom prst="rect">
            <a:avLst/>
          </a:prstGeom>
          <a:ln>
            <a:noFill/>
          </a:ln>
          <a:effectLst/>
        </p:spPr>
      </p:pic>
      <p:sp>
        <p:nvSpPr>
          <p:cNvPr id="9" name="Rectangle 8">
            <a:extLst>
              <a:ext uri="{FF2B5EF4-FFF2-40B4-BE49-F238E27FC236}">
                <a16:creationId xmlns:a16="http://schemas.microsoft.com/office/drawing/2014/main" id="{A80FDCEF-1991-4068-B4C6-E7401BE37DC2}"/>
              </a:ext>
            </a:extLst>
          </p:cNvPr>
          <p:cNvSpPr/>
          <p:nvPr/>
        </p:nvSpPr>
        <p:spPr>
          <a:xfrm>
            <a:off x="112669" y="2438400"/>
            <a:ext cx="7547063" cy="2923877"/>
          </a:xfrm>
          <a:prstGeom prst="rect">
            <a:avLst/>
          </a:prstGeom>
        </p:spPr>
        <p:txBody>
          <a:bodyPr wrap="square">
            <a:spAutoFit/>
          </a:bodyPr>
          <a:lstStyle/>
          <a:p>
            <a:pPr algn="ctr"/>
            <a:r>
              <a:rPr lang="en-US" sz="4000" b="1" i="1" dirty="0">
                <a:ln>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rPr>
              <a:t>OPEN HOUSE CANCELED</a:t>
            </a:r>
          </a:p>
          <a:p>
            <a:pPr algn="ctr"/>
            <a:endParaRPr lang="en-US" sz="4000" b="1" i="1" dirty="0">
              <a:ln>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a:p>
            <a:pPr algn="ctr"/>
            <a:endParaRPr lang="en-US" sz="4000" b="1" i="1" dirty="0">
              <a:ln>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a:p>
            <a:pPr algn="ctr"/>
            <a:r>
              <a:rPr lang="en-US" sz="3200" b="1" i="1" dirty="0">
                <a:ln>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rPr>
              <a:t>HOUSE JUST WENT</a:t>
            </a:r>
          </a:p>
          <a:p>
            <a:pPr algn="ctr"/>
            <a:r>
              <a:rPr lang="en-US" sz="3200" b="1" i="1" dirty="0">
                <a:ln>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rPr>
              <a:t>UNDER CONTRACT!</a:t>
            </a:r>
          </a:p>
        </p:txBody>
      </p:sp>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183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24</cp:revision>
  <dcterms:created xsi:type="dcterms:W3CDTF">2006-08-16T00:00:00Z</dcterms:created>
  <dcterms:modified xsi:type="dcterms:W3CDTF">2019-10-10T13:33:29Z</dcterms:modified>
</cp:coreProperties>
</file>