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82296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2" d="100"/>
          <a:sy n="72" d="100"/>
        </p:scale>
        <p:origin x="2934" y="84"/>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3124626"/>
            <a:ext cx="6995160" cy="2156036"/>
          </a:xfrm>
        </p:spPr>
        <p:txBody>
          <a:bodyPr/>
          <a:lstStyle/>
          <a:p>
            <a:r>
              <a:rPr lang="en-US"/>
              <a:t>Click to edit Master title style</a:t>
            </a:r>
          </a:p>
        </p:txBody>
      </p:sp>
      <p:sp>
        <p:nvSpPr>
          <p:cNvPr id="3" name="Subtitle 2"/>
          <p:cNvSpPr>
            <a:spLocks noGrp="1"/>
          </p:cNvSpPr>
          <p:nvPr>
            <p:ph type="subTitle" idx="1"/>
          </p:nvPr>
        </p:nvSpPr>
        <p:spPr>
          <a:xfrm>
            <a:off x="1234440" y="5699760"/>
            <a:ext cx="576072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10/24/2025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1480" y="402804"/>
            <a:ext cx="541782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6463454"/>
            <a:ext cx="699516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50082" y="4263180"/>
            <a:ext cx="699516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10/24/2025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14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1833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10/24/2025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11480" y="2251499"/>
            <a:ext cx="3636169"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411480" y="3189817"/>
            <a:ext cx="3636169"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180523" y="2251499"/>
            <a:ext cx="3637597"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4180523" y="3189817"/>
            <a:ext cx="3637597"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10/24/2025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10/24/2025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10/24/2025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4"/>
            <a:ext cx="2707482"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217545" y="400474"/>
            <a:ext cx="4600576"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1481" y="2104814"/>
            <a:ext cx="2707482"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10/24/2025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7040881"/>
            <a:ext cx="493776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613059" y="898736"/>
            <a:ext cx="493776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613059" y="7872097"/>
            <a:ext cx="493776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10/24/2025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480" y="402802"/>
            <a:ext cx="740664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411480" y="2346963"/>
            <a:ext cx="740664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11480" y="9322648"/>
            <a:ext cx="192024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10/24/2025</a:t>
            </a:fld>
            <a:endParaRPr lang="en-US"/>
          </a:p>
        </p:txBody>
      </p:sp>
      <p:sp>
        <p:nvSpPr>
          <p:cNvPr id="5" name="Footer Placeholder 4"/>
          <p:cNvSpPr>
            <a:spLocks noGrp="1"/>
          </p:cNvSpPr>
          <p:nvPr>
            <p:ph type="ftr" sz="quarter" idx="3"/>
          </p:nvPr>
        </p:nvSpPr>
        <p:spPr>
          <a:xfrm>
            <a:off x="2811780" y="9322648"/>
            <a:ext cx="260604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97880" y="9322648"/>
            <a:ext cx="192024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5.jpeg"/><Relationship Id="rId3" Type="http://schemas.openxmlformats.org/officeDocument/2006/relationships/image" Target="../media/image2.jpeg"/><Relationship Id="rId7" Type="http://schemas.openxmlformats.org/officeDocument/2006/relationships/image" Target="../media/image4.jp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hyperlink" Target="http://www.agentownedrealty.com/" TargetMode="External"/><Relationship Id="rId5" Type="http://schemas.openxmlformats.org/officeDocument/2006/relationships/hyperlink" Target="mailto:jill@agentowned.com" TargetMode="External"/><Relationship Id="rId10" Type="http://schemas.openxmlformats.org/officeDocument/2006/relationships/image" Target="../media/image7.jpeg"/><Relationship Id="rId4" Type="http://schemas.openxmlformats.org/officeDocument/2006/relationships/image" Target="../media/image3.jpeg"/><Relationship Id="rId9" Type="http://schemas.openxmlformats.org/officeDocument/2006/relationships/image" Target="../media/image6.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t="646" b="646"/>
          <a:stretch/>
        </p:blipFill>
        <p:spPr bwMode="auto">
          <a:xfrm>
            <a:off x="534478" y="515194"/>
            <a:ext cx="7160643" cy="4712080"/>
          </a:xfrm>
          <a:prstGeom prst="rect">
            <a:avLst/>
          </a:prstGeom>
          <a:noFill/>
          <a:ln w="28575">
            <a:noFill/>
            <a:miter lim="800000"/>
            <a:headEnd/>
            <a:tailEnd/>
          </a:ln>
          <a:extLst>
            <a:ext uri="{909E8E84-426E-40DD-AFC4-6F175D3DCCD1}">
              <a14:hiddenFill xmlns:a14="http://schemas.microsoft.com/office/drawing/2010/main">
                <a:solidFill>
                  <a:schemeClr val="accent1"/>
                </a:solidFill>
              </a14:hiddenFill>
            </a:ext>
          </a:extLst>
        </p:spPr>
      </p:pic>
      <p:sp>
        <p:nvSpPr>
          <p:cNvPr id="8" name="Rectangle 7"/>
          <p:cNvSpPr/>
          <p:nvPr/>
        </p:nvSpPr>
        <p:spPr>
          <a:xfrm>
            <a:off x="-5246" y="0"/>
            <a:ext cx="8240090" cy="523220"/>
          </a:xfrm>
          <a:prstGeom prst="rect">
            <a:avLst/>
          </a:prstGeom>
        </p:spPr>
        <p:txBody>
          <a:bodyPr wrap="square">
            <a:spAutoFit/>
          </a:bodyPr>
          <a:lstStyle/>
          <a:p>
            <a:pPr algn="ctr"/>
            <a:r>
              <a:rPr lang="en-US" sz="2800" b="1" dirty="0">
                <a:ln w="3175">
                  <a:noFill/>
                </a:ln>
                <a:latin typeface="Adobe Handwriting Frank" panose="03080402040302070206" pitchFamily="66" charset="0"/>
              </a:rPr>
              <a:t>Turn-key in Dunes West</a:t>
            </a:r>
          </a:p>
        </p:txBody>
      </p:sp>
      <p:sp>
        <p:nvSpPr>
          <p:cNvPr id="3" name="Subtitle 2"/>
          <p:cNvSpPr>
            <a:spLocks noGrp="1"/>
          </p:cNvSpPr>
          <p:nvPr>
            <p:ph type="subTitle" idx="1"/>
          </p:nvPr>
        </p:nvSpPr>
        <p:spPr>
          <a:xfrm>
            <a:off x="-1" y="5806396"/>
            <a:ext cx="8229600" cy="2155793"/>
          </a:xfrm>
        </p:spPr>
        <p:txBody>
          <a:bodyPr anchor="ctr">
            <a:noAutofit/>
          </a:bodyPr>
          <a:lstStyle/>
          <a:p>
            <a:r>
              <a:rPr lang="en-US" sz="900" dirty="0">
                <a:solidFill>
                  <a:schemeClr val="tx1"/>
                </a:solidFill>
                <a:latin typeface="Avenir Next LT Pro Light" panose="020B0304020202020204" pitchFamily="34" charset="0"/>
                <a:cs typeface="Microsoft Sans Serif" panose="020B0604020202020204" pitchFamily="34" charset="0"/>
              </a:rPr>
              <a:t>Lock-n-Leave! STUNNING! Discover extraordinary, low-maintenance luxury living in this impeccably designed, 3-bedroom, 2.5-bath condo ideally positioned to overlook a picturesque park in front and tranquil woods behind—offering breathtaking views from every window. Inside, you're welcomed by gleaming hardwood floors, soaring natural light, and a flowing, open-concept layout. The inviting foyer leads into a chef-inspired gourmet kitchen featuring a grand center island with seating for four, a deep sink, dazzling granite countertops, stainless steel appliances, ample cabinet storage, a gas range, a pantry, and an elegant dining area. The kitchen opens seamlessly to a sun-drenched family room accented by a wall of windows, and custom built-in cabinets, creating a warm yet sophisticated space for relaxing or entertaining. A stylish powder room and well-appointed drop zone by the two-car garage complete the first floor. Upstairs, a spacious loft offers endless possibilities: a second living area, home office, media room, or playroom. The lavish primary suite boasts a serene sitting area with woodland views, space for a king-sized bed and furnishings, and a spa-quality ensuite bath with indulgent soaking tub, separate tiled shower, dual vanities, and an expansive walk-in closet. Two additional generously sized bedrooms share a beautifully finished full bath, while a conveniently located laundry room makes chores a breeze. Step out to the peaceful screened porch, the perfect retreat for morning coffee or unforgettable Lowcountry evenings overlooking the private backyard. New Roof 2025! Located in The Heritage at Dunes West, this coveted community provides full lawn maintenance and offers optional memberships to the clubhouse, pool, and golf course. Residents enjoy lushly landscaped grounds, meandering walking and running trails, and a premier location just minutes from pristine beaches, the airport, and downtown Charleston with upscale shopping, and dining. This exceptional, move-in-ready home is a rare opportunity and won't last. Schedule your private showing today!</a:t>
            </a:r>
          </a:p>
        </p:txBody>
      </p:sp>
      <p:pic>
        <p:nvPicPr>
          <p:cNvPr id="17" name="Picture 5"/>
          <p:cNvPicPr>
            <a:picLocks noChangeArrowheads="1"/>
          </p:cNvPicPr>
          <p:nvPr/>
        </p:nvPicPr>
        <p:blipFill>
          <a:blip r:embed="rId3" cstate="print">
            <a:extLst>
              <a:ext uri="{28A0092B-C50C-407E-A947-70E740481C1C}">
                <a14:useLocalDpi xmlns:a14="http://schemas.microsoft.com/office/drawing/2010/main" val="0"/>
              </a:ext>
            </a:extLst>
          </a:blip>
          <a:srcRect/>
          <a:stretch/>
        </p:blipFill>
        <p:spPr bwMode="auto">
          <a:xfrm>
            <a:off x="0" y="7954163"/>
            <a:ext cx="1453896" cy="969264"/>
          </a:xfrm>
          <a:prstGeom prst="rect">
            <a:avLst/>
          </a:prstGeom>
          <a:ln w="3175">
            <a:noFill/>
          </a:ln>
          <a:effectLst/>
          <a:extLst>
            <a:ext uri="{909E8E84-426E-40DD-AFC4-6F175D3DCCD1}">
              <a14:hiddenFill xmlns:a14="http://schemas.microsoft.com/office/drawing/2010/main">
                <a:solidFill>
                  <a:schemeClr val="accent1"/>
                </a:solidFill>
              </a14:hiddenFill>
            </a:ext>
          </a:extLst>
        </p:spPr>
      </p:pic>
      <p:pic>
        <p:nvPicPr>
          <p:cNvPr id="19" name="Picture 5"/>
          <p:cNvPicPr>
            <a:picLocks noChangeArrowheads="1"/>
          </p:cNvPicPr>
          <p:nvPr/>
        </p:nvPicPr>
        <p:blipFill>
          <a:blip r:embed="rId4" cstate="print">
            <a:extLst>
              <a:ext uri="{28A0092B-C50C-407E-A947-70E740481C1C}">
                <a14:useLocalDpi xmlns:a14="http://schemas.microsoft.com/office/drawing/2010/main" val="0"/>
              </a:ext>
            </a:extLst>
          </a:blip>
          <a:srcRect/>
          <a:stretch/>
        </p:blipFill>
        <p:spPr bwMode="auto">
          <a:xfrm>
            <a:off x="1693926" y="7954163"/>
            <a:ext cx="1453896" cy="969264"/>
          </a:xfrm>
          <a:prstGeom prst="rect">
            <a:avLst/>
          </a:prstGeom>
          <a:ln w="3175">
            <a:noFill/>
          </a:ln>
          <a:effectLst/>
          <a:extLst>
            <a:ext uri="{909E8E84-426E-40DD-AFC4-6F175D3DCCD1}">
              <a14:hiddenFill xmlns:a14="http://schemas.microsoft.com/office/drawing/2010/main">
                <a:solidFill>
                  <a:schemeClr val="accent1"/>
                </a:solidFill>
              </a14:hiddenFill>
            </a:ext>
          </a:extLst>
        </p:spPr>
      </p:pic>
      <p:sp>
        <p:nvSpPr>
          <p:cNvPr id="18" name="Rectangle 17"/>
          <p:cNvSpPr/>
          <p:nvPr/>
        </p:nvSpPr>
        <p:spPr>
          <a:xfrm>
            <a:off x="5304790" y="8915401"/>
            <a:ext cx="2543810" cy="769441"/>
          </a:xfrm>
          <a:prstGeom prst="rect">
            <a:avLst/>
          </a:prstGeom>
        </p:spPr>
        <p:txBody>
          <a:bodyPr wrap="square">
            <a:spAutoFit/>
          </a:bodyPr>
          <a:lstStyle/>
          <a:p>
            <a:pPr algn="ctr"/>
            <a:r>
              <a:rPr lang="en-US" sz="1600" b="1" dirty="0">
                <a:latin typeface="Avenir Next LT Pro Light" panose="020B0304020202020204" pitchFamily="34" charset="0"/>
                <a:cs typeface="Microsoft Sans Serif" panose="020B0604020202020204" pitchFamily="34" charset="0"/>
              </a:rPr>
              <a:t>Jill </a:t>
            </a:r>
            <a:r>
              <a:rPr lang="en-US" sz="1600" b="1" dirty="0" err="1">
                <a:latin typeface="Avenir Next LT Pro Light" panose="020B0304020202020204" pitchFamily="34" charset="0"/>
                <a:cs typeface="Microsoft Sans Serif" panose="020B0604020202020204" pitchFamily="34" charset="0"/>
              </a:rPr>
              <a:t>Marcacci</a:t>
            </a:r>
            <a:endParaRPr lang="en-US" sz="1600" b="1" dirty="0">
              <a:latin typeface="Avenir Next LT Pro Light" panose="020B0304020202020204" pitchFamily="34" charset="0"/>
              <a:cs typeface="Microsoft Sans Serif" panose="020B0604020202020204" pitchFamily="34" charset="0"/>
            </a:endParaRPr>
          </a:p>
          <a:p>
            <a:pPr algn="ctr"/>
            <a:r>
              <a:rPr lang="en-US" sz="1400" dirty="0">
                <a:latin typeface="Avenir Next LT Pro Light" panose="020B0304020202020204" pitchFamily="34" charset="0"/>
              </a:rPr>
              <a:t>843-297-5590</a:t>
            </a:r>
            <a:br>
              <a:rPr lang="en-US" sz="1400" dirty="0">
                <a:latin typeface="Avenir Next LT Pro Light" panose="020B0304020202020204" pitchFamily="34" charset="0"/>
                <a:cs typeface="Microsoft Sans Serif" panose="020B0604020202020204" pitchFamily="34" charset="0"/>
              </a:rPr>
            </a:br>
            <a:r>
              <a:rPr lang="en-US" sz="1400" dirty="0">
                <a:latin typeface="Avenir Next LT Pro Light" panose="020B0304020202020204" pitchFamily="34" charset="0"/>
                <a:cs typeface="Microsoft Sans Serif" panose="020B0604020202020204" pitchFamily="34" charset="0"/>
                <a:hlinkClick r:id="rId5"/>
              </a:rPr>
              <a:t>jill@agentowned.com</a:t>
            </a:r>
            <a:r>
              <a:rPr lang="en-US" sz="1400" dirty="0">
                <a:latin typeface="Avenir Next LT Pro Light" panose="020B0304020202020204" pitchFamily="34" charset="0"/>
                <a:cs typeface="Microsoft Sans Serif" panose="020B0604020202020204" pitchFamily="34" charset="0"/>
              </a:rPr>
              <a:t>   </a:t>
            </a:r>
          </a:p>
        </p:txBody>
      </p:sp>
      <p:sp>
        <p:nvSpPr>
          <p:cNvPr id="20" name="Rectangle 19"/>
          <p:cNvSpPr/>
          <p:nvPr/>
        </p:nvSpPr>
        <p:spPr>
          <a:xfrm>
            <a:off x="228600" y="9842956"/>
            <a:ext cx="7772400" cy="215444"/>
          </a:xfrm>
          <a:prstGeom prst="rect">
            <a:avLst/>
          </a:prstGeom>
        </p:spPr>
        <p:txBody>
          <a:bodyPr wrap="square">
            <a:spAutoFit/>
          </a:bodyPr>
          <a:lstStyle/>
          <a:p>
            <a:pPr algn="ctr"/>
            <a:r>
              <a:rPr lang="en-US" sz="800" dirty="0">
                <a:latin typeface="Avenir Next LT Pro Light" panose="020B0304020202020204" pitchFamily="34" charset="0"/>
                <a:cs typeface="Microsoft Sans Serif" panose="020B0604020202020204" pitchFamily="34" charset="0"/>
              </a:rPr>
              <a:t>AgentOwned Realty Co. Preferred Group, Inc. | 824 Johnnie </a:t>
            </a:r>
            <a:r>
              <a:rPr lang="en-US" sz="800" dirty="0" err="1">
                <a:latin typeface="Avenir Next LT Pro Light" panose="020B0304020202020204" pitchFamily="34" charset="0"/>
                <a:cs typeface="Microsoft Sans Serif" panose="020B0604020202020204" pitchFamily="34" charset="0"/>
              </a:rPr>
              <a:t>Dodds</a:t>
            </a:r>
            <a:r>
              <a:rPr lang="en-US" sz="800" dirty="0">
                <a:latin typeface="Avenir Next LT Pro Light" panose="020B0304020202020204" pitchFamily="34" charset="0"/>
                <a:cs typeface="Microsoft Sans Serif" panose="020B0604020202020204" pitchFamily="34" charset="0"/>
              </a:rPr>
              <a:t> Blvd | Mt Pleasant, SC 29464</a:t>
            </a:r>
          </a:p>
        </p:txBody>
      </p:sp>
      <p:sp>
        <p:nvSpPr>
          <p:cNvPr id="21" name="Rectangle 20"/>
          <p:cNvSpPr/>
          <p:nvPr/>
        </p:nvSpPr>
        <p:spPr>
          <a:xfrm>
            <a:off x="385816" y="8915401"/>
            <a:ext cx="2543810" cy="769441"/>
          </a:xfrm>
          <a:prstGeom prst="rect">
            <a:avLst/>
          </a:prstGeom>
        </p:spPr>
        <p:txBody>
          <a:bodyPr wrap="square">
            <a:spAutoFit/>
          </a:bodyPr>
          <a:lstStyle/>
          <a:p>
            <a:pPr algn="ctr"/>
            <a:r>
              <a:rPr lang="en-US" sz="1600" b="1" dirty="0">
                <a:latin typeface="Avenir Next LT Pro Light" panose="020B0304020202020204" pitchFamily="34" charset="0"/>
                <a:cs typeface="Microsoft Sans Serif" panose="020B0604020202020204" pitchFamily="34" charset="0"/>
              </a:rPr>
              <a:t>Stan Huff</a:t>
            </a:r>
          </a:p>
          <a:p>
            <a:pPr algn="ctr"/>
            <a:r>
              <a:rPr lang="en-US" sz="1400" dirty="0">
                <a:latin typeface="Avenir Next LT Pro Light" panose="020B0304020202020204" pitchFamily="34" charset="0"/>
              </a:rPr>
              <a:t>843-670-2835</a:t>
            </a:r>
            <a:br>
              <a:rPr lang="en-US" sz="1400" dirty="0">
                <a:latin typeface="Avenir Next LT Pro Light" panose="020B0304020202020204" pitchFamily="34" charset="0"/>
                <a:cs typeface="Microsoft Sans Serif" panose="020B0604020202020204" pitchFamily="34" charset="0"/>
              </a:rPr>
            </a:br>
            <a:r>
              <a:rPr lang="en-US" sz="1400" dirty="0">
                <a:latin typeface="Avenir Next LT Pro Light" panose="020B0304020202020204" pitchFamily="34" charset="0"/>
                <a:cs typeface="Microsoft Sans Serif" panose="020B0604020202020204" pitchFamily="34" charset="0"/>
                <a:hlinkClick r:id="rId5"/>
              </a:rPr>
              <a:t>stan.huff@agentowned.com</a:t>
            </a:r>
            <a:r>
              <a:rPr lang="en-US" sz="1400" dirty="0">
                <a:latin typeface="Avenir Next LT Pro Light" panose="020B0304020202020204" pitchFamily="34" charset="0"/>
                <a:cs typeface="Microsoft Sans Serif" panose="020B0604020202020204" pitchFamily="34" charset="0"/>
              </a:rPr>
              <a:t>  </a:t>
            </a:r>
          </a:p>
        </p:txBody>
      </p:sp>
      <p:sp>
        <p:nvSpPr>
          <p:cNvPr id="22" name="Rectangle 21"/>
          <p:cNvSpPr/>
          <p:nvPr/>
        </p:nvSpPr>
        <p:spPr>
          <a:xfrm>
            <a:off x="3220164" y="9598645"/>
            <a:ext cx="1840568" cy="246221"/>
          </a:xfrm>
          <a:prstGeom prst="rect">
            <a:avLst/>
          </a:prstGeom>
        </p:spPr>
        <p:txBody>
          <a:bodyPr wrap="none">
            <a:spAutoFit/>
          </a:bodyPr>
          <a:lstStyle/>
          <a:p>
            <a:r>
              <a:rPr lang="en-US" sz="1000" dirty="0">
                <a:latin typeface="Avenir Next LT Pro Light" panose="020B0304020202020204" pitchFamily="34" charset="0"/>
                <a:cs typeface="Microsoft Sans Serif" panose="020B0604020202020204" pitchFamily="34" charset="0"/>
                <a:hlinkClick r:id="rId6"/>
              </a:rPr>
              <a:t>www.agentownedrealty.com</a:t>
            </a:r>
            <a:endParaRPr lang="en-US" sz="1000" dirty="0">
              <a:latin typeface="Avenir Next LT Pro Light" panose="020B0304020202020204" pitchFamily="34" charset="0"/>
            </a:endParaRPr>
          </a:p>
        </p:txBody>
      </p:sp>
      <p:pic>
        <p:nvPicPr>
          <p:cNvPr id="23" name="Picture 22"/>
          <p:cNvPicPr>
            <a:picLocks noChangeAspect="1"/>
          </p:cNvPicPr>
          <p:nvPr/>
        </p:nvPicPr>
        <p:blipFill>
          <a:blip r:embed="rId7"/>
          <a:stretch>
            <a:fillRect/>
          </a:stretch>
        </p:blipFill>
        <p:spPr>
          <a:xfrm>
            <a:off x="3606384" y="9037569"/>
            <a:ext cx="1021651" cy="536147"/>
          </a:xfrm>
          <a:prstGeom prst="rect">
            <a:avLst/>
          </a:prstGeom>
        </p:spPr>
      </p:pic>
      <p:pic>
        <p:nvPicPr>
          <p:cNvPr id="24" name="Picture 5"/>
          <p:cNvPicPr>
            <a:picLocks noChangeArrowheads="1"/>
          </p:cNvPicPr>
          <p:nvPr/>
        </p:nvPicPr>
        <p:blipFill>
          <a:blip r:embed="rId8" cstate="print">
            <a:extLst>
              <a:ext uri="{28A0092B-C50C-407E-A947-70E740481C1C}">
                <a14:useLocalDpi xmlns:a14="http://schemas.microsoft.com/office/drawing/2010/main" val="0"/>
              </a:ext>
            </a:extLst>
          </a:blip>
          <a:srcRect/>
          <a:stretch/>
        </p:blipFill>
        <p:spPr bwMode="auto">
          <a:xfrm>
            <a:off x="5083480" y="7956432"/>
            <a:ext cx="1450491" cy="966994"/>
          </a:xfrm>
          <a:prstGeom prst="rect">
            <a:avLst/>
          </a:prstGeom>
          <a:ln w="3175">
            <a:noFill/>
          </a:ln>
          <a:effectLst/>
          <a:extLst>
            <a:ext uri="{909E8E84-426E-40DD-AFC4-6F175D3DCCD1}">
              <a14:hiddenFill xmlns:a14="http://schemas.microsoft.com/office/drawing/2010/main">
                <a:solidFill>
                  <a:schemeClr val="accent1"/>
                </a:solidFill>
              </a14:hiddenFill>
            </a:ext>
          </a:extLst>
        </p:spPr>
      </p:pic>
      <p:pic>
        <p:nvPicPr>
          <p:cNvPr id="27" name="Picture 5"/>
          <p:cNvPicPr>
            <a:picLocks noChangeArrowheads="1"/>
          </p:cNvPicPr>
          <p:nvPr/>
        </p:nvPicPr>
        <p:blipFill>
          <a:blip r:embed="rId9" cstate="print">
            <a:extLst>
              <a:ext uri="{28A0092B-C50C-407E-A947-70E740481C1C}">
                <a14:useLocalDpi xmlns:a14="http://schemas.microsoft.com/office/drawing/2010/main" val="0"/>
              </a:ext>
            </a:extLst>
          </a:blip>
          <a:srcRect/>
          <a:stretch/>
        </p:blipFill>
        <p:spPr bwMode="auto">
          <a:xfrm>
            <a:off x="3387852" y="7954163"/>
            <a:ext cx="1453896" cy="969264"/>
          </a:xfrm>
          <a:prstGeom prst="rect">
            <a:avLst/>
          </a:prstGeom>
          <a:ln w="3175">
            <a:noFill/>
          </a:ln>
          <a:effectLst/>
          <a:extLst>
            <a:ext uri="{909E8E84-426E-40DD-AFC4-6F175D3DCCD1}">
              <a14:hiddenFill xmlns:a14="http://schemas.microsoft.com/office/drawing/2010/main">
                <a:solidFill>
                  <a:schemeClr val="accent1"/>
                </a:solidFill>
              </a14:hiddenFill>
            </a:ext>
          </a:extLst>
        </p:spPr>
      </p:pic>
      <p:sp>
        <p:nvSpPr>
          <p:cNvPr id="6" name="Title 1">
            <a:extLst>
              <a:ext uri="{FF2B5EF4-FFF2-40B4-BE49-F238E27FC236}">
                <a16:creationId xmlns:a16="http://schemas.microsoft.com/office/drawing/2014/main" id="{64B5DC0B-1849-5E0C-0CD2-56815B18DE36}"/>
              </a:ext>
            </a:extLst>
          </p:cNvPr>
          <p:cNvSpPr>
            <a:spLocks noGrp="1"/>
          </p:cNvSpPr>
          <p:nvPr>
            <p:ph type="ctrTitle"/>
          </p:nvPr>
        </p:nvSpPr>
        <p:spPr>
          <a:xfrm>
            <a:off x="-5246" y="5219248"/>
            <a:ext cx="8240091" cy="595174"/>
          </a:xfrm>
        </p:spPr>
        <p:txBody>
          <a:bodyPr anchor="ctr">
            <a:noAutofit/>
          </a:bodyPr>
          <a:lstStyle/>
          <a:p>
            <a:r>
              <a:rPr lang="en-US" sz="1800" b="1" dirty="0">
                <a:ln w="3175">
                  <a:noFill/>
                </a:ln>
                <a:latin typeface="Avenir Next LT Pro Light" panose="020B0304020202020204" pitchFamily="34" charset="0"/>
                <a:cs typeface="Microsoft Sans Serif" panose="020B0604020202020204" pitchFamily="34" charset="0"/>
              </a:rPr>
              <a:t>2336 Kings Gate Lane</a:t>
            </a:r>
            <a:br>
              <a:rPr lang="en-US" sz="1800" b="1" dirty="0">
                <a:ln w="3175">
                  <a:noFill/>
                </a:ln>
                <a:latin typeface="Avenir Next LT Pro Light" panose="020B0304020202020204" pitchFamily="34" charset="0"/>
                <a:cs typeface="Microsoft Sans Serif" panose="020B0604020202020204" pitchFamily="34" charset="0"/>
              </a:rPr>
            </a:br>
            <a:r>
              <a:rPr lang="en-US" sz="1400" b="1" dirty="0">
                <a:ln w="3175">
                  <a:noFill/>
                </a:ln>
                <a:latin typeface="Avenir Next LT Pro Light" panose="020B0304020202020204" pitchFamily="34" charset="0"/>
                <a:cs typeface="Microsoft Sans Serif" panose="020B0604020202020204" pitchFamily="34" charset="0"/>
              </a:rPr>
              <a:t>Dunes West · Mount Pleasant, SC 29466 · MLS# 25024956 · $649,000</a:t>
            </a:r>
          </a:p>
        </p:txBody>
      </p:sp>
      <p:pic>
        <p:nvPicPr>
          <p:cNvPr id="2" name="Picture 5">
            <a:extLst>
              <a:ext uri="{FF2B5EF4-FFF2-40B4-BE49-F238E27FC236}">
                <a16:creationId xmlns:a16="http://schemas.microsoft.com/office/drawing/2014/main" id="{A689FEEA-9BDF-1991-5FED-149FA3E1B47F}"/>
              </a:ext>
            </a:extLst>
          </p:cNvPr>
          <p:cNvPicPr>
            <a:picLocks noChangeArrowheads="1"/>
          </p:cNvPicPr>
          <p:nvPr/>
        </p:nvPicPr>
        <p:blipFill>
          <a:blip r:embed="rId10" cstate="print">
            <a:extLst>
              <a:ext uri="{28A0092B-C50C-407E-A947-70E740481C1C}">
                <a14:useLocalDpi xmlns:a14="http://schemas.microsoft.com/office/drawing/2010/main" val="0"/>
              </a:ext>
            </a:extLst>
          </a:blip>
          <a:srcRect/>
          <a:stretch/>
        </p:blipFill>
        <p:spPr bwMode="auto">
          <a:xfrm>
            <a:off x="6776652" y="7955427"/>
            <a:ext cx="1452000" cy="968000"/>
          </a:xfrm>
          <a:prstGeom prst="rect">
            <a:avLst/>
          </a:prstGeom>
          <a:ln w="3175">
            <a:noFill/>
          </a:ln>
          <a:effectLst/>
          <a:extLst>
            <a:ext uri="{909E8E84-426E-40DD-AFC4-6F175D3DCCD1}">
              <a14:hiddenFill xmlns:a14="http://schemas.microsoft.com/office/drawing/2010/main">
                <a:solidFill>
                  <a:schemeClr val="accent1"/>
                </a:solidFill>
              </a14:hiddenFill>
            </a:ext>
          </a:extLst>
        </p:spPr>
      </p:pic>
    </p:spTree>
    <p:extLst>
      <p:ext uri="{BB962C8B-B14F-4D97-AF65-F5344CB8AC3E}">
        <p14:creationId xmlns:p14="http://schemas.microsoft.com/office/powerpoint/2010/main" val="268832329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599</TotalTime>
  <Words>428</Words>
  <Application>Microsoft Office PowerPoint</Application>
  <PresentationFormat>Custom</PresentationFormat>
  <Paragraphs>9</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Adobe Handwriting Frank</vt:lpstr>
      <vt:lpstr>Arial</vt:lpstr>
      <vt:lpstr>Avenir Next LT Pro Light</vt:lpstr>
      <vt:lpstr>Calibri</vt:lpstr>
      <vt:lpstr>Office Theme</vt:lpstr>
      <vt:lpstr>2336 Kings Gate Lane Dunes West · Mount Pleasant, SC 29466 · MLS# 25024956 · $649,000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119</cp:revision>
  <dcterms:created xsi:type="dcterms:W3CDTF">2006-08-16T00:00:00Z</dcterms:created>
  <dcterms:modified xsi:type="dcterms:W3CDTF">2025-10-24T16:01:45Z</dcterms:modified>
</cp:coreProperties>
</file>