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893488" rtl="0" eaLnBrk="1" latinLnBrk="0" hangingPunct="1">
      <a:defRPr sz="1800" kern="1200">
        <a:solidFill>
          <a:schemeClr val="tx1"/>
        </a:solidFill>
        <a:latin typeface="+mn-lt"/>
        <a:ea typeface="+mn-ea"/>
        <a:cs typeface="+mn-cs"/>
      </a:defRPr>
    </a:lvl1pPr>
    <a:lvl2pPr marL="446744" algn="l" defTabSz="893488" rtl="0" eaLnBrk="1" latinLnBrk="0" hangingPunct="1">
      <a:defRPr sz="1800" kern="1200">
        <a:solidFill>
          <a:schemeClr val="tx1"/>
        </a:solidFill>
        <a:latin typeface="+mn-lt"/>
        <a:ea typeface="+mn-ea"/>
        <a:cs typeface="+mn-cs"/>
      </a:defRPr>
    </a:lvl2pPr>
    <a:lvl3pPr marL="893488" algn="l" defTabSz="893488" rtl="0" eaLnBrk="1" latinLnBrk="0" hangingPunct="1">
      <a:defRPr sz="1800" kern="1200">
        <a:solidFill>
          <a:schemeClr val="tx1"/>
        </a:solidFill>
        <a:latin typeface="+mn-lt"/>
        <a:ea typeface="+mn-ea"/>
        <a:cs typeface="+mn-cs"/>
      </a:defRPr>
    </a:lvl3pPr>
    <a:lvl4pPr marL="1340231" algn="l" defTabSz="893488" rtl="0" eaLnBrk="1" latinLnBrk="0" hangingPunct="1">
      <a:defRPr sz="1800" kern="1200">
        <a:solidFill>
          <a:schemeClr val="tx1"/>
        </a:solidFill>
        <a:latin typeface="+mn-lt"/>
        <a:ea typeface="+mn-ea"/>
        <a:cs typeface="+mn-cs"/>
      </a:defRPr>
    </a:lvl4pPr>
    <a:lvl5pPr marL="1786975" algn="l" defTabSz="893488" rtl="0" eaLnBrk="1" latinLnBrk="0" hangingPunct="1">
      <a:defRPr sz="1800" kern="1200">
        <a:solidFill>
          <a:schemeClr val="tx1"/>
        </a:solidFill>
        <a:latin typeface="+mn-lt"/>
        <a:ea typeface="+mn-ea"/>
        <a:cs typeface="+mn-cs"/>
      </a:defRPr>
    </a:lvl5pPr>
    <a:lvl6pPr marL="2233719" algn="l" defTabSz="893488" rtl="0" eaLnBrk="1" latinLnBrk="0" hangingPunct="1">
      <a:defRPr sz="1800" kern="1200">
        <a:solidFill>
          <a:schemeClr val="tx1"/>
        </a:solidFill>
        <a:latin typeface="+mn-lt"/>
        <a:ea typeface="+mn-ea"/>
        <a:cs typeface="+mn-cs"/>
      </a:defRPr>
    </a:lvl6pPr>
    <a:lvl7pPr marL="2680463" algn="l" defTabSz="893488" rtl="0" eaLnBrk="1" latinLnBrk="0" hangingPunct="1">
      <a:defRPr sz="1800" kern="1200">
        <a:solidFill>
          <a:schemeClr val="tx1"/>
        </a:solidFill>
        <a:latin typeface="+mn-lt"/>
        <a:ea typeface="+mn-ea"/>
        <a:cs typeface="+mn-cs"/>
      </a:defRPr>
    </a:lvl7pPr>
    <a:lvl8pPr marL="3127207" algn="l" defTabSz="893488" rtl="0" eaLnBrk="1" latinLnBrk="0" hangingPunct="1">
      <a:defRPr sz="1800" kern="1200">
        <a:solidFill>
          <a:schemeClr val="tx1"/>
        </a:solidFill>
        <a:latin typeface="+mn-lt"/>
        <a:ea typeface="+mn-ea"/>
        <a:cs typeface="+mn-cs"/>
      </a:defRPr>
    </a:lvl8pPr>
    <a:lvl9pPr marL="3573950" algn="l" defTabSz="89348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0253F"/>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19" autoAdjust="0"/>
    <p:restoredTop sz="94660"/>
  </p:normalViewPr>
  <p:slideViewPr>
    <p:cSldViewPr>
      <p:cViewPr>
        <p:scale>
          <a:sx n="75" d="100"/>
          <a:sy n="75" d="100"/>
        </p:scale>
        <p:origin x="3190" y="4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5" y="1828800"/>
            <a:ext cx="658368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442264"/>
            <a:ext cx="512064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7"/>
            <a:ext cx="1645920" cy="780203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366187"/>
            <a:ext cx="4815840" cy="780203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12800"/>
            <a:ext cx="566928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343715"/>
            <a:ext cx="566928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8555569"/>
            <a:ext cx="609600" cy="486834"/>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133603"/>
            <a:ext cx="323088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6"/>
            <a:ext cx="658368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1" y="2046819"/>
            <a:ext cx="3232149"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1" y="2046819"/>
            <a:ext cx="3233420"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1" y="3149603"/>
            <a:ext cx="3232149"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1" y="3149603"/>
            <a:ext cx="3233420"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6"/>
            <a:ext cx="2406651"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032003"/>
            <a:ext cx="2406651"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39" y="364067"/>
            <a:ext cx="4089401"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12800"/>
            <a:ext cx="438912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442634"/>
            <a:ext cx="438912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555716"/>
            <a:ext cx="438912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366184"/>
            <a:ext cx="658368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133600"/>
            <a:ext cx="658368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8555569"/>
            <a:ext cx="1706880" cy="486834"/>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11/1/2023</a:t>
            </a:fld>
            <a:endParaRPr lang="en-US"/>
          </a:p>
        </p:txBody>
      </p:sp>
      <p:sp>
        <p:nvSpPr>
          <p:cNvPr id="3" name="Footer Placeholder 2"/>
          <p:cNvSpPr>
            <a:spLocks noGrp="1"/>
          </p:cNvSpPr>
          <p:nvPr>
            <p:ph type="ftr" sz="quarter" idx="3"/>
          </p:nvPr>
        </p:nvSpPr>
        <p:spPr>
          <a:xfrm>
            <a:off x="2499360" y="8555569"/>
            <a:ext cx="2316480" cy="486834"/>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8555569"/>
            <a:ext cx="609600" cy="486834"/>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33BBEAC-C555-45FE-01CA-9DD4FBE4C977}"/>
              </a:ext>
            </a:extLst>
          </p:cNvPr>
          <p:cNvSpPr/>
          <p:nvPr/>
        </p:nvSpPr>
        <p:spPr>
          <a:xfrm>
            <a:off x="-6705321" y="418971"/>
            <a:ext cx="6400800" cy="8229600"/>
          </a:xfrm>
          <a:prstGeom prst="rect">
            <a:avLst/>
          </a:prstGeom>
          <a:solidFill>
            <a:srgbClr val="FFFFFF">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28599" y="84721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106182"/>
            <a:ext cx="7315200" cy="1996355"/>
          </a:xfrm>
        </p:spPr>
        <p:txBody>
          <a:bodyPr anchor="ctr">
            <a:noAutofit/>
          </a:bodyPr>
          <a:lstStyle/>
          <a:p>
            <a:pPr>
              <a:lnSpc>
                <a:spcPct val="150000"/>
              </a:lnSpc>
            </a:pPr>
            <a:r>
              <a:rPr lang="en-US" sz="900" dirty="0">
                <a:latin typeface="Century Gothic" panose="020B0502020202020204" pitchFamily="34" charset="0"/>
                <a:ea typeface="Verdana" panose="020B0604030504040204" pitchFamily="34" charset="0"/>
                <a:cs typeface="Verdana" panose="020B0604030504040204" pitchFamily="34" charset="0"/>
              </a:rPr>
              <a:t>Lovely Home located on Johns Island, SC in the neighborhood "Oakfield", was built by Pulte Homes using the "</a:t>
            </a:r>
            <a:r>
              <a:rPr lang="en-US" sz="900" dirty="0" err="1">
                <a:latin typeface="Century Gothic" panose="020B0502020202020204" pitchFamily="34" charset="0"/>
                <a:ea typeface="Verdana" panose="020B0604030504040204" pitchFamily="34" charset="0"/>
                <a:cs typeface="Verdana" panose="020B0604030504040204" pitchFamily="34" charset="0"/>
              </a:rPr>
              <a:t>Vanderbuilt</a:t>
            </a:r>
            <a:r>
              <a:rPr lang="en-US" sz="900" dirty="0">
                <a:latin typeface="Century Gothic" panose="020B0502020202020204" pitchFamily="34" charset="0"/>
                <a:ea typeface="Verdana" panose="020B0604030504040204" pitchFamily="34" charset="0"/>
                <a:cs typeface="Verdana" panose="020B0604030504040204" pitchFamily="34" charset="0"/>
              </a:rPr>
              <a:t>" open floor Plan which is highly sought after, plus the Owners added approx. $170,000 in upgrades at time of construction. This home has an incredible curb appeal, as well as charming features once you walk inside.  Hardwoods throughout, top of the line appliances, including two (2) refrigerated Drawers in Butler's Pantry, an in-home Office, great Study, plus two porches for enjoying the great outdoors. Owner's also had a Generac 22 KWH Whole House Generator installed at time of construction, plus, many, many other extras which you would have to see to appreciate. Oakfield has community amenities such as pool, club house, walking trails and multiple playgrounds.</a:t>
            </a:r>
          </a:p>
          <a:p>
            <a:pPr>
              <a:lnSpc>
                <a:spcPct val="150000"/>
              </a:lnSpc>
            </a:pPr>
            <a:r>
              <a:rPr lang="en-US" sz="900" dirty="0">
                <a:latin typeface="Century Gothic" panose="020B0502020202020204" pitchFamily="34" charset="0"/>
                <a:ea typeface="Verdana" panose="020B0604030504040204" pitchFamily="34" charset="0"/>
                <a:cs typeface="Verdana" panose="020B0604030504040204" pitchFamily="34" charset="0"/>
              </a:rPr>
              <a:t>Sellers of this special property are motivated and just reduced their asking price another $20,000.  Easy to Show, please call Showing Time for appt. or Contact Linda Laird, 843-209-7571.</a:t>
            </a:r>
          </a:p>
        </p:txBody>
      </p:sp>
      <p:sp>
        <p:nvSpPr>
          <p:cNvPr id="2" name="Title 1"/>
          <p:cNvSpPr>
            <a:spLocks noGrp="1"/>
          </p:cNvSpPr>
          <p:nvPr>
            <p:ph type="ctrTitle"/>
          </p:nvPr>
        </p:nvSpPr>
        <p:spPr>
          <a:xfrm>
            <a:off x="435340" y="520243"/>
            <a:ext cx="6444520" cy="523220"/>
          </a:xfrm>
        </p:spPr>
        <p:txBody>
          <a:bodyPr anchor="ctr">
            <a:noAutofit/>
            <a:scene3d>
              <a:camera prst="orthographicFront"/>
              <a:lightRig rig="soft" dir="t">
                <a:rot lat="0" lon="0" rev="17220000"/>
              </a:lightRig>
            </a:scene3d>
            <a:sp3d prstMaterial="softEdge"/>
          </a:bodyPr>
          <a:lstStyle/>
          <a:p>
            <a:r>
              <a:rPr lang="en-US" sz="1800" cap="none" dirty="0">
                <a:ln w="3175" cmpd="sng">
                  <a:solidFill>
                    <a:schemeClr val="bg1"/>
                  </a:solidFill>
                  <a:prstDash val="solid"/>
                </a:ln>
                <a:solidFill>
                  <a:schemeClr val="tx1"/>
                </a:solidFill>
                <a:effectLst/>
                <a:latin typeface="Century Gothic" panose="020B0502020202020204" pitchFamily="34" charset="0"/>
              </a:rPr>
              <a:t>2343 Brinkley Road</a:t>
            </a:r>
            <a:br>
              <a:rPr lang="en-US" sz="1800" cap="none" dirty="0">
                <a:ln w="3175" cmpd="sng">
                  <a:solidFill>
                    <a:schemeClr val="bg1"/>
                  </a:solidFill>
                  <a:prstDash val="solid"/>
                </a:ln>
                <a:solidFill>
                  <a:schemeClr val="tx1"/>
                </a:solidFill>
                <a:effectLst/>
                <a:latin typeface="Century Gothic" panose="020B0502020202020204" pitchFamily="34" charset="0"/>
              </a:rPr>
            </a:br>
            <a:r>
              <a:rPr lang="en-US" sz="1200" cap="none" dirty="0">
                <a:ln w="3175" cmpd="sng">
                  <a:solidFill>
                    <a:schemeClr val="bg1"/>
                  </a:solidFill>
                  <a:prstDash val="solid"/>
                </a:ln>
                <a:solidFill>
                  <a:schemeClr val="tx1"/>
                </a:solidFill>
                <a:effectLst/>
                <a:latin typeface="Century Gothic" panose="020B0502020202020204" pitchFamily="34" charset="0"/>
              </a:rPr>
              <a:t>Oakfield | Johns Island, SC 29455 | MLS# 23016353 | $845,000</a:t>
            </a:r>
            <a:endParaRPr lang="en-US" sz="1100" i="1" cap="none" dirty="0">
              <a:ln w="3175" cmpd="sng">
                <a:solidFill>
                  <a:schemeClr val="bg1"/>
                </a:solidFill>
                <a:prstDash val="solid"/>
              </a:ln>
              <a:solidFill>
                <a:schemeClr val="tx1"/>
              </a:solidFill>
              <a:effectLst/>
              <a:latin typeface="Century Gothic" panose="020B0502020202020204" pitchFamily="34" charset="0"/>
            </a:endParaRPr>
          </a:p>
        </p:txBody>
      </p:sp>
      <p:grpSp>
        <p:nvGrpSpPr>
          <p:cNvPr id="11" name="Group 10">
            <a:extLst>
              <a:ext uri="{FF2B5EF4-FFF2-40B4-BE49-F238E27FC236}">
                <a16:creationId xmlns:a16="http://schemas.microsoft.com/office/drawing/2014/main" id="{4E23140D-619F-4942-368A-6E552FD0B2F2}"/>
              </a:ext>
            </a:extLst>
          </p:cNvPr>
          <p:cNvGrpSpPr/>
          <p:nvPr/>
        </p:nvGrpSpPr>
        <p:grpSpPr>
          <a:xfrm>
            <a:off x="0" y="1102041"/>
            <a:ext cx="7315200" cy="4945563"/>
            <a:chOff x="0" y="2099219"/>
            <a:chExt cx="7315200" cy="4945563"/>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23057" t="30154" r="23580" b="15728"/>
            <a:stretch/>
          </p:blipFill>
          <p:spPr>
            <a:xfrm>
              <a:off x="0" y="2099219"/>
              <a:ext cx="7315200" cy="4945563"/>
            </a:xfrm>
            <a:prstGeom prst="rect">
              <a:avLst/>
            </a:prstGeom>
            <a:ln>
              <a:noFill/>
            </a:ln>
            <a:effectLst/>
          </p:spPr>
        </p:pic>
        <p:sp>
          <p:nvSpPr>
            <p:cNvPr id="5" name="Rectangle 4">
              <a:extLst>
                <a:ext uri="{FF2B5EF4-FFF2-40B4-BE49-F238E27FC236}">
                  <a16:creationId xmlns:a16="http://schemas.microsoft.com/office/drawing/2014/main" id="{B10BDA6F-5911-42BE-994E-0DEBDFBE316D}"/>
                </a:ext>
              </a:extLst>
            </p:cNvPr>
            <p:cNvSpPr/>
            <p:nvPr/>
          </p:nvSpPr>
          <p:spPr>
            <a:xfrm>
              <a:off x="435340" y="4110335"/>
              <a:ext cx="6444520" cy="923330"/>
            </a:xfrm>
            <a:prstGeom prst="rect">
              <a:avLst/>
            </a:prstGeom>
            <a:ln w="76200">
              <a:solidFill>
                <a:schemeClr val="bg1"/>
              </a:solidFill>
              <a:miter lim="800000"/>
            </a:ln>
          </p:spPr>
          <p:txBody>
            <a:bodyPr wrap="square">
              <a:spAutoFit/>
            </a:bodyPr>
            <a:lstStyle/>
            <a:p>
              <a:pPr algn="ctr"/>
              <a:r>
                <a:rPr lang="en-US" sz="5400" b="1" dirty="0">
                  <a:ln w="3175">
                    <a:solidFill>
                      <a:schemeClr val="bg1"/>
                    </a:solidFill>
                  </a:ln>
                  <a:solidFill>
                    <a:schemeClr val="bg1"/>
                  </a:solidFill>
                  <a:latin typeface="Century Gothic" panose="020B0502020202020204" pitchFamily="34" charset="0"/>
                  <a:ea typeface="Calibri" panose="020F0502020204030204" pitchFamily="34" charset="0"/>
                </a:rPr>
                <a:t>REDUCED $20,000</a:t>
              </a:r>
              <a:endParaRPr lang="en-US" sz="2800" dirty="0">
                <a:ln w="3175">
                  <a:solidFill>
                    <a:schemeClr val="bg1"/>
                  </a:solidFill>
                </a:ln>
                <a:solidFill>
                  <a:schemeClr val="bg1"/>
                </a:solidFill>
                <a:latin typeface="Century Gothic" panose="020B0502020202020204" pitchFamily="34" charset="0"/>
              </a:endParaRPr>
            </a:p>
          </p:txBody>
        </p:sp>
      </p:grpSp>
      <p:grpSp>
        <p:nvGrpSpPr>
          <p:cNvPr id="9" name="Group 8">
            <a:extLst>
              <a:ext uri="{FF2B5EF4-FFF2-40B4-BE49-F238E27FC236}">
                <a16:creationId xmlns:a16="http://schemas.microsoft.com/office/drawing/2014/main" id="{C985EC9E-B7C7-4551-8757-B65496E0AEAE}"/>
              </a:ext>
            </a:extLst>
          </p:cNvPr>
          <p:cNvGrpSpPr/>
          <p:nvPr/>
        </p:nvGrpSpPr>
        <p:grpSpPr>
          <a:xfrm>
            <a:off x="-1561019" y="-2754547"/>
            <a:ext cx="2133601" cy="3886200"/>
            <a:chOff x="22408" y="-1070513"/>
            <a:chExt cx="2133601" cy="3886200"/>
          </a:xfrm>
        </p:grpSpPr>
        <p:sp>
          <p:nvSpPr>
            <p:cNvPr id="6" name="Diagonal Stripe 5">
              <a:extLst>
                <a:ext uri="{FF2B5EF4-FFF2-40B4-BE49-F238E27FC236}">
                  <a16:creationId xmlns:a16="http://schemas.microsoft.com/office/drawing/2014/main" id="{98339C7C-09A0-4C15-9C1D-83D39747732C}"/>
                </a:ext>
              </a:extLst>
            </p:cNvPr>
            <p:cNvSpPr/>
            <p:nvPr/>
          </p:nvSpPr>
          <p:spPr>
            <a:xfrm>
              <a:off x="22408" y="1"/>
              <a:ext cx="2133601" cy="2151469"/>
            </a:xfrm>
            <a:prstGeom prst="diagStripe">
              <a:avLst>
                <a:gd name="adj" fmla="val 6634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9B8FC"/>
                </a:solidFill>
              </a:endParaRPr>
            </a:p>
          </p:txBody>
        </p:sp>
        <p:sp>
          <p:nvSpPr>
            <p:cNvPr id="7" name="Rectangle 6">
              <a:extLst>
                <a:ext uri="{FF2B5EF4-FFF2-40B4-BE49-F238E27FC236}">
                  <a16:creationId xmlns:a16="http://schemas.microsoft.com/office/drawing/2014/main" id="{D1DB9739-47C2-4180-8084-625486A1BFE6}"/>
                </a:ext>
              </a:extLst>
            </p:cNvPr>
            <p:cNvSpPr/>
            <p:nvPr/>
          </p:nvSpPr>
          <p:spPr>
            <a:xfrm rot="18893937">
              <a:off x="-1017635" y="641754"/>
              <a:ext cx="3886200" cy="461665"/>
            </a:xfrm>
            <a:prstGeom prst="rect">
              <a:avLst/>
            </a:prstGeom>
          </p:spPr>
          <p:txBody>
            <a:bodyPr>
              <a:spAutoFit/>
            </a:bodyPr>
            <a:lstStyle/>
            <a:p>
              <a:pPr algn="ctr"/>
              <a:r>
                <a:rPr lang="en-US" sz="1200" dirty="0">
                  <a:solidFill>
                    <a:schemeClr val="bg1"/>
                  </a:solidFill>
                  <a:latin typeface="Century Gothic" panose="020B0502020202020204" pitchFamily="34" charset="0"/>
                </a:rPr>
                <a:t>Wild Dunes Swim &amp; Social </a:t>
              </a:r>
            </a:p>
            <a:p>
              <a:pPr algn="ctr"/>
              <a:r>
                <a:rPr lang="en-US" sz="1200" dirty="0">
                  <a:solidFill>
                    <a:schemeClr val="bg1"/>
                  </a:solidFill>
                  <a:latin typeface="Century Gothic" panose="020B0502020202020204" pitchFamily="34" charset="0"/>
                </a:rPr>
                <a:t>Membership w/ Acceptable Offer</a:t>
              </a:r>
            </a:p>
          </p:txBody>
        </p:sp>
      </p:gr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3276" y="8161117"/>
            <a:ext cx="2948648" cy="982883"/>
          </a:xfrm>
          <a:prstGeom prst="rect">
            <a:avLst/>
          </a:prstGeom>
        </p:spPr>
      </p:pic>
      <p:sp>
        <p:nvSpPr>
          <p:cNvPr id="8" name="Rectangle 7">
            <a:extLst>
              <a:ext uri="{FF2B5EF4-FFF2-40B4-BE49-F238E27FC236}">
                <a16:creationId xmlns:a16="http://schemas.microsoft.com/office/drawing/2014/main" id="{E34B714A-45CD-955D-CAE5-76CBB491C544}"/>
              </a:ext>
            </a:extLst>
          </p:cNvPr>
          <p:cNvSpPr/>
          <p:nvPr/>
        </p:nvSpPr>
        <p:spPr>
          <a:xfrm>
            <a:off x="435340" y="0"/>
            <a:ext cx="6444520" cy="461665"/>
          </a:xfrm>
          <a:prstGeom prst="rect">
            <a:avLst/>
          </a:prstGeom>
        </p:spPr>
        <p:txBody>
          <a:bodyPr wrap="square">
            <a:spAutoFit/>
          </a:bodyPr>
          <a:lstStyle/>
          <a:p>
            <a:pPr algn="ctr"/>
            <a:r>
              <a:rPr lang="en-US" sz="2400" b="1" dirty="0">
                <a:ln w="3175">
                  <a:solidFill>
                    <a:schemeClr val="bg2">
                      <a:lumMod val="75000"/>
                    </a:schemeClr>
                  </a:solidFill>
                </a:ln>
                <a:solidFill>
                  <a:schemeClr val="bg2">
                    <a:lumMod val="50000"/>
                  </a:schemeClr>
                </a:solidFill>
                <a:latin typeface="Century Gothic" panose="020B0502020202020204" pitchFamily="34" charset="0"/>
                <a:ea typeface="Calibri" panose="020F0502020204030204" pitchFamily="34" charset="0"/>
              </a:rPr>
              <a:t>Beautiful Home on Johns Island</a:t>
            </a:r>
            <a:endParaRPr lang="en-US" sz="1100" dirty="0">
              <a:ln w="3175">
                <a:solidFill>
                  <a:schemeClr val="bg2">
                    <a:lumMod val="75000"/>
                  </a:schemeClr>
                </a:solidFill>
              </a:ln>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341</TotalTime>
  <Words>222</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2343 Brinkley Road Oakfield | Johns Island, SC 29455 | MLS# 23016353 | $845,000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2023-11-01T17:11:15Z</dcterms:modified>
</cp:coreProperties>
</file>