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79B8FC"/>
    <a:srgbClr val="79B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7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10/13/2023</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65" b="65"/>
          <a:stretch/>
        </p:blipFill>
        <p:spPr>
          <a:xfrm>
            <a:off x="98996" y="70189"/>
            <a:ext cx="6444520" cy="4290759"/>
          </a:xfrm>
          <a:prstGeom prst="rect">
            <a:avLst/>
          </a:prstGeom>
          <a:ln>
            <a:noFill/>
          </a:ln>
          <a:effectLst/>
        </p:spPr>
      </p:pic>
      <p:sp>
        <p:nvSpPr>
          <p:cNvPr id="21" name="Rectangle 20"/>
          <p:cNvSpPr/>
          <p:nvPr/>
        </p:nvSpPr>
        <p:spPr>
          <a:xfrm>
            <a:off x="228601" y="8929376"/>
            <a:ext cx="7772399" cy="112902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9315" y="5646315"/>
            <a:ext cx="6444520" cy="3187705"/>
          </a:xfrm>
        </p:spPr>
        <p:txBody>
          <a:bodyPr anchor="ctr">
            <a:noAutofit/>
          </a:bodyPr>
          <a:lstStyle/>
          <a:p>
            <a:r>
              <a:rPr lang="en-US" sz="1050" dirty="0">
                <a:latin typeface="Century Gothic" panose="020B0502020202020204" pitchFamily="34" charset="0"/>
                <a:ea typeface="Verdana" panose="020B0604030504040204" pitchFamily="34" charset="0"/>
                <a:cs typeface="Verdana" panose="020B0604030504040204" pitchFamily="34" charset="0"/>
              </a:rPr>
              <a:t>WELCOME to one of the most elegant homes in Oakfield. This beautiful 4 bedroom,3.5 bath home is located in one of the most desirable neighborhoods on John's Island. At construction, Owner's selected lovely custom features and continued adding more throughout their ownership. Upon entering you'll be greeted by a formal D/R, Music Rm. &amp; Hallway leading to spacious kitchen with fabulous large Island for entertaining, &amp; a well designed Butler's Pantry which compliments the kitchen's work space. In addition is an </a:t>
            </a:r>
            <a:r>
              <a:rPr lang="en-US" sz="1050" dirty="0" err="1">
                <a:latin typeface="Century Gothic" panose="020B0502020202020204" pitchFamily="34" charset="0"/>
                <a:ea typeface="Verdana" panose="020B0604030504040204" pitchFamily="34" charset="0"/>
                <a:cs typeface="Verdana" panose="020B0604030504040204" pitchFamily="34" charset="0"/>
              </a:rPr>
              <a:t>add'l</a:t>
            </a:r>
            <a:r>
              <a:rPr lang="en-US" sz="1050" dirty="0">
                <a:latin typeface="Century Gothic" panose="020B0502020202020204" pitchFamily="34" charset="0"/>
                <a:ea typeface="Verdana" panose="020B0604030504040204" pitchFamily="34" charset="0"/>
                <a:cs typeface="Verdana" panose="020B0604030504040204" pitchFamily="34" charset="0"/>
              </a:rPr>
              <a:t> dining area &amp; living room &amp; a ''study nook'' at bottom of stair case. Next, is a great hobby room, children's play rm. or home Office /Study along with the Master Suite all of which completes the first floor. </a:t>
            </a:r>
          </a:p>
          <a:p>
            <a:endParaRPr lang="en-US" sz="1050" dirty="0">
              <a:latin typeface="Century Gothic" panose="020B0502020202020204" pitchFamily="34" charset="0"/>
              <a:ea typeface="Verdana" panose="020B0604030504040204" pitchFamily="34" charset="0"/>
              <a:cs typeface="Verdana" panose="020B0604030504040204" pitchFamily="34" charset="0"/>
            </a:endParaRPr>
          </a:p>
          <a:p>
            <a:r>
              <a:rPr lang="en-US" sz="1050" dirty="0">
                <a:latin typeface="Century Gothic" panose="020B0502020202020204" pitchFamily="34" charset="0"/>
                <a:ea typeface="Verdana" panose="020B0604030504040204" pitchFamily="34" charset="0"/>
                <a:cs typeface="Verdana" panose="020B0604030504040204" pitchFamily="34" charset="0"/>
              </a:rPr>
              <a:t>The second floor has a roomy loft which is the perfect place for a media room. In addition there is three B/R's and two full B/A's, along with a Porch Balcony, just made for enjoying the great outdoors.</a:t>
            </a:r>
          </a:p>
          <a:p>
            <a:endParaRPr lang="en-US" sz="1050" dirty="0">
              <a:latin typeface="Century Gothic" panose="020B0502020202020204" pitchFamily="34" charset="0"/>
              <a:ea typeface="Verdana" panose="020B0604030504040204" pitchFamily="34" charset="0"/>
              <a:cs typeface="Verdana" panose="020B0604030504040204" pitchFamily="34" charset="0"/>
            </a:endParaRPr>
          </a:p>
          <a:p>
            <a:r>
              <a:rPr lang="en-US" sz="1050" dirty="0">
                <a:latin typeface="Century Gothic" panose="020B0502020202020204" pitchFamily="34" charset="0"/>
                <a:ea typeface="Verdana" panose="020B0604030504040204" pitchFamily="34" charset="0"/>
                <a:cs typeface="Verdana" panose="020B0604030504040204" pitchFamily="34" charset="0"/>
              </a:rPr>
              <a:t>This home is a "Jewel" ... Condition and Location could not be better.</a:t>
            </a:r>
          </a:p>
          <a:p>
            <a:endParaRPr lang="en-US" sz="1050" dirty="0">
              <a:latin typeface="Century Gothic" panose="020B0502020202020204" pitchFamily="34" charset="0"/>
              <a:ea typeface="Verdana" panose="020B0604030504040204" pitchFamily="34" charset="0"/>
              <a:cs typeface="Verdana" panose="020B0604030504040204" pitchFamily="34" charset="0"/>
            </a:endParaRPr>
          </a:p>
          <a:p>
            <a:r>
              <a:rPr lang="en-US" sz="1050" dirty="0">
                <a:latin typeface="Century Gothic" panose="020B0502020202020204" pitchFamily="34" charset="0"/>
                <a:ea typeface="Verdana" panose="020B0604030504040204" pitchFamily="34" charset="0"/>
                <a:cs typeface="Verdana" panose="020B0604030504040204" pitchFamily="34" charset="0"/>
              </a:rPr>
              <a:t>Neighborhood offers great amenities to include a pool, playground and walking paths. Just a short 10 mile drive to the heart of Downtown Charleston, under 20 miles from Kiawah Island and its world class beaches and about 15 miles from Boeing and Charleston International Airport.</a:t>
            </a:r>
          </a:p>
        </p:txBody>
      </p:sp>
      <p:sp>
        <p:nvSpPr>
          <p:cNvPr id="2" name="Title 1"/>
          <p:cNvSpPr>
            <a:spLocks noGrp="1"/>
          </p:cNvSpPr>
          <p:nvPr>
            <p:ph type="ctrTitle"/>
          </p:nvPr>
        </p:nvSpPr>
        <p:spPr>
          <a:xfrm>
            <a:off x="96012" y="70189"/>
            <a:ext cx="6444520" cy="914400"/>
          </a:xfrm>
        </p:spPr>
        <p:txBody>
          <a:bodyPr anchor="t">
            <a:noAutofit/>
            <a:scene3d>
              <a:camera prst="orthographicFront"/>
              <a:lightRig rig="soft" dir="t">
                <a:rot lat="0" lon="0" rev="17220000"/>
              </a:lightRig>
            </a:scene3d>
            <a:sp3d prstMaterial="softEdge"/>
          </a:bodyPr>
          <a:lstStyle/>
          <a:p>
            <a:r>
              <a:rPr lang="en-US" sz="2400" cap="none" dirty="0">
                <a:ln w="3175" cmpd="sng">
                  <a:solidFill>
                    <a:sysClr val="windowText" lastClr="000000"/>
                  </a:solidFill>
                  <a:prstDash val="solid"/>
                </a:ln>
                <a:solidFill>
                  <a:schemeClr val="bg1"/>
                </a:solidFill>
                <a:effectLst/>
                <a:latin typeface="Century Gothic" panose="020B0502020202020204" pitchFamily="34" charset="0"/>
              </a:rPr>
              <a:t>2343 Brinkley Road</a:t>
            </a:r>
            <a:br>
              <a:rPr lang="en-US" sz="2400" cap="none" dirty="0">
                <a:ln w="3175" cmpd="sng">
                  <a:solidFill>
                    <a:sysClr val="windowText" lastClr="000000"/>
                  </a:solidFill>
                  <a:prstDash val="solid"/>
                </a:ln>
                <a:solidFill>
                  <a:schemeClr val="bg1"/>
                </a:solidFill>
                <a:effectLst/>
                <a:latin typeface="Century Gothic" panose="020B0502020202020204" pitchFamily="34" charset="0"/>
              </a:rPr>
            </a:br>
            <a:r>
              <a:rPr lang="en-US" sz="1600" cap="none" dirty="0">
                <a:ln w="3175" cmpd="sng">
                  <a:solidFill>
                    <a:sysClr val="windowText" lastClr="000000"/>
                  </a:solidFill>
                  <a:prstDash val="solid"/>
                </a:ln>
                <a:solidFill>
                  <a:schemeClr val="bg1"/>
                </a:solidFill>
                <a:effectLst/>
                <a:latin typeface="Century Gothic" panose="020B0502020202020204" pitchFamily="34" charset="0"/>
              </a:rPr>
              <a:t>Oakfield | Johns Island, SC 29455 | MLS# 23016353 | $865,000</a:t>
            </a:r>
            <a:endParaRPr lang="en-US" sz="1400" i="1" cap="none" dirty="0">
              <a:ln w="3175" cmpd="sng">
                <a:solidFill>
                  <a:sysClr val="windowText" lastClr="000000"/>
                </a:solidFill>
                <a:prstDash val="solid"/>
              </a:ln>
              <a:solidFill>
                <a:schemeClr val="bg1"/>
              </a:solidFill>
              <a:effectLst/>
              <a:latin typeface="Century Gothic" panose="020B0502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15" y="9019755"/>
            <a:ext cx="2948648" cy="982883"/>
          </a:xfrm>
          <a:prstGeom prst="rect">
            <a:avLst/>
          </a:prstGeom>
        </p:spPr>
      </p:pic>
      <p:sp>
        <p:nvSpPr>
          <p:cNvPr id="17" name="Rectangle 16"/>
          <p:cNvSpPr/>
          <p:nvPr/>
        </p:nvSpPr>
        <p:spPr>
          <a:xfrm>
            <a:off x="8255000" y="7973621"/>
            <a:ext cx="4190999" cy="1046440"/>
          </a:xfrm>
          <a:prstGeom prst="rect">
            <a:avLst/>
          </a:prstGeom>
        </p:spPr>
        <p:txBody>
          <a:bodyPr wrap="square">
            <a:spAutoFit/>
          </a:bodyPr>
          <a:lstStyle/>
          <a:p>
            <a:pPr algn="ctr"/>
            <a:r>
              <a:rPr lang="en-US" sz="1800" dirty="0">
                <a:latin typeface="Century Gothic" panose="020B0502020202020204" pitchFamily="34" charset="0"/>
              </a:rPr>
              <a:t>Linda Laird</a:t>
            </a:r>
            <a:br>
              <a:rPr lang="en-US" sz="1800" dirty="0">
                <a:latin typeface="Century Gothic" panose="020B0502020202020204" pitchFamily="34" charset="0"/>
              </a:rPr>
            </a:br>
            <a:r>
              <a:rPr lang="pt-BR" sz="1100" dirty="0">
                <a:latin typeface="Century Gothic" panose="020B0502020202020204" pitchFamily="34" charset="0"/>
              </a:rPr>
              <a:t>REALTOR</a:t>
            </a:r>
          </a:p>
          <a:p>
            <a:pPr algn="ctr"/>
            <a:r>
              <a:rPr lang="pt-BR" sz="1100" dirty="0">
                <a:latin typeface="Century Gothic" panose="020B0502020202020204" pitchFamily="34" charset="0"/>
              </a:rPr>
              <a:t>M (843) 209-7571 | O (843) 886-8110</a:t>
            </a:r>
          </a:p>
          <a:p>
            <a:pPr algn="ctr"/>
            <a:r>
              <a:rPr lang="pt-BR" sz="1100" dirty="0">
                <a:latin typeface="Century Gothic" panose="020B0502020202020204" pitchFamily="34" charset="0"/>
              </a:rPr>
              <a:t>linda.laird@carolinaoneplus.com | www.lindalaird.com</a:t>
            </a:r>
          </a:p>
          <a:p>
            <a:pPr algn="ctr"/>
            <a:r>
              <a:rPr lang="en-US" sz="900" i="1" dirty="0">
                <a:latin typeface="Century Gothic" panose="020B0502020202020204" pitchFamily="34" charset="0"/>
              </a:rPr>
              <a:t>Leading Real Estate Companies of the World</a:t>
            </a:r>
          </a:p>
        </p:txBody>
      </p:sp>
      <p:grpSp>
        <p:nvGrpSpPr>
          <p:cNvPr id="24" name="Group 23"/>
          <p:cNvGrpSpPr/>
          <p:nvPr/>
        </p:nvGrpSpPr>
        <p:grpSpPr>
          <a:xfrm>
            <a:off x="8534400" y="9038192"/>
            <a:ext cx="1524000" cy="911393"/>
            <a:chOff x="0" y="9037683"/>
            <a:chExt cx="1524000" cy="911393"/>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latin typeface="Century Gothic" panose="020B0502020202020204" pitchFamily="34" charset="0"/>
                </a:rPr>
                <a:t>Carolina One Real Estate</a:t>
              </a:r>
            </a:p>
            <a:p>
              <a:pPr algn="ctr"/>
              <a:r>
                <a:rPr lang="en-US" sz="700" dirty="0">
                  <a:latin typeface="Century Gothic" panose="020B0502020202020204" pitchFamily="34" charset="0"/>
                </a:rPr>
                <a:t>1503 Palm Blvd</a:t>
              </a:r>
            </a:p>
            <a:p>
              <a:pPr algn="ctr"/>
              <a:r>
                <a:rPr lang="en-US" sz="700" dirty="0">
                  <a:latin typeface="Century Gothic" panose="020B0502020202020204" pitchFamily="34" charset="0"/>
                </a:rPr>
                <a:t>Isle of Palms, SC 29451-2280</a:t>
              </a:r>
            </a:p>
          </p:txBody>
        </p:sp>
      </p:grpSp>
      <p:sp>
        <p:nvSpPr>
          <p:cNvPr id="5" name="Rectangle 4">
            <a:extLst>
              <a:ext uri="{FF2B5EF4-FFF2-40B4-BE49-F238E27FC236}">
                <a16:creationId xmlns:a16="http://schemas.microsoft.com/office/drawing/2014/main" id="{B10BDA6F-5911-42BE-994E-0DEBDFBE316D}"/>
              </a:ext>
            </a:extLst>
          </p:cNvPr>
          <p:cNvSpPr/>
          <p:nvPr/>
        </p:nvSpPr>
        <p:spPr>
          <a:xfrm>
            <a:off x="89316" y="4495800"/>
            <a:ext cx="6444520" cy="1015663"/>
          </a:xfrm>
          <a:prstGeom prst="rect">
            <a:avLst/>
          </a:prstGeom>
        </p:spPr>
        <p:txBody>
          <a:bodyPr wrap="square">
            <a:spAutoFit/>
          </a:bodyPr>
          <a:lstStyle/>
          <a:p>
            <a:pPr algn="ctr"/>
            <a:r>
              <a:rPr lang="en-US" sz="4000" b="1" dirty="0">
                <a:ln w="3175">
                  <a:solidFill>
                    <a:schemeClr val="bg2">
                      <a:lumMod val="75000"/>
                    </a:schemeClr>
                  </a:solidFill>
                </a:ln>
                <a:solidFill>
                  <a:schemeClr val="bg2">
                    <a:lumMod val="90000"/>
                  </a:schemeClr>
                </a:solidFill>
                <a:latin typeface="Fave Script Pro" pitchFamily="50" charset="0"/>
                <a:ea typeface="Calibri" panose="020F0502020204030204" pitchFamily="34" charset="0"/>
              </a:rPr>
              <a:t>Open House</a:t>
            </a:r>
          </a:p>
          <a:p>
            <a:pPr algn="ctr"/>
            <a:r>
              <a:rPr lang="en-US" dirty="0">
                <a:ln w="3175">
                  <a:solidFill>
                    <a:schemeClr val="bg2">
                      <a:lumMod val="75000"/>
                    </a:schemeClr>
                  </a:solidFill>
                </a:ln>
                <a:solidFill>
                  <a:schemeClr val="bg2">
                    <a:lumMod val="75000"/>
                  </a:schemeClr>
                </a:solidFill>
                <a:latin typeface="Century Gothic" panose="020B0502020202020204" pitchFamily="34" charset="0"/>
              </a:rPr>
              <a:t>Saturday 4-6pm</a:t>
            </a:r>
          </a:p>
        </p:txBody>
      </p:sp>
      <p:grpSp>
        <p:nvGrpSpPr>
          <p:cNvPr id="9" name="Group 8">
            <a:extLst>
              <a:ext uri="{FF2B5EF4-FFF2-40B4-BE49-F238E27FC236}">
                <a16:creationId xmlns:a16="http://schemas.microsoft.com/office/drawing/2014/main" id="{C985EC9E-B7C7-4551-8757-B65496E0AEAE}"/>
              </a:ext>
            </a:extLst>
          </p:cNvPr>
          <p:cNvGrpSpPr/>
          <p:nvPr/>
        </p:nvGrpSpPr>
        <p:grpSpPr>
          <a:xfrm>
            <a:off x="-1103819" y="-2297347"/>
            <a:ext cx="2133601" cy="3886200"/>
            <a:chOff x="22408" y="-1070513"/>
            <a:chExt cx="2133601" cy="3886200"/>
          </a:xfrm>
        </p:grpSpPr>
        <p:sp>
          <p:nvSpPr>
            <p:cNvPr id="6" name="Diagonal Stripe 5">
              <a:extLst>
                <a:ext uri="{FF2B5EF4-FFF2-40B4-BE49-F238E27FC236}">
                  <a16:creationId xmlns:a16="http://schemas.microsoft.com/office/drawing/2014/main" id="{98339C7C-09A0-4C15-9C1D-83D39747732C}"/>
                </a:ext>
              </a:extLst>
            </p:cNvPr>
            <p:cNvSpPr/>
            <p:nvPr/>
          </p:nvSpPr>
          <p:spPr>
            <a:xfrm>
              <a:off x="22408" y="1"/>
              <a:ext cx="2133601" cy="2151469"/>
            </a:xfrm>
            <a:prstGeom prst="diagStripe">
              <a:avLst>
                <a:gd name="adj" fmla="val 663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9B8FC"/>
                </a:solidFill>
              </a:endParaRPr>
            </a:p>
          </p:txBody>
        </p:sp>
        <p:sp>
          <p:nvSpPr>
            <p:cNvPr id="7" name="Rectangle 6">
              <a:extLst>
                <a:ext uri="{FF2B5EF4-FFF2-40B4-BE49-F238E27FC236}">
                  <a16:creationId xmlns:a16="http://schemas.microsoft.com/office/drawing/2014/main" id="{D1DB9739-47C2-4180-8084-625486A1BFE6}"/>
                </a:ext>
              </a:extLst>
            </p:cNvPr>
            <p:cNvSpPr/>
            <p:nvPr/>
          </p:nvSpPr>
          <p:spPr>
            <a:xfrm rot="18893937">
              <a:off x="-1017635" y="641754"/>
              <a:ext cx="3886200" cy="461665"/>
            </a:xfrm>
            <a:prstGeom prst="rect">
              <a:avLst/>
            </a:prstGeom>
          </p:spPr>
          <p:txBody>
            <a:bodyPr>
              <a:spAutoFit/>
            </a:bodyPr>
            <a:lstStyle/>
            <a:p>
              <a:pPr algn="ctr"/>
              <a:r>
                <a:rPr lang="en-US" sz="1200" dirty="0">
                  <a:solidFill>
                    <a:schemeClr val="bg1"/>
                  </a:solidFill>
                  <a:latin typeface="Century Gothic" panose="020B0502020202020204" pitchFamily="34" charset="0"/>
                </a:rPr>
                <a:t>Wild Dunes Swim &amp; Social </a:t>
              </a:r>
            </a:p>
            <a:p>
              <a:pPr algn="ctr"/>
              <a:r>
                <a:rPr lang="en-US" sz="1200" dirty="0">
                  <a:solidFill>
                    <a:schemeClr val="bg1"/>
                  </a:solidFill>
                  <a:latin typeface="Century Gothic" panose="020B0502020202020204" pitchFamily="34" charset="0"/>
                </a:rPr>
                <a:t>Membership w/ Acceptable Offer</a:t>
              </a:r>
            </a:p>
          </p:txBody>
        </p:sp>
      </p:grpSp>
      <p:pic>
        <p:nvPicPr>
          <p:cNvPr id="22" name="Picture 21"/>
          <p:cNvPicPr preferRelativeResize="0">
            <a:picLocks/>
          </p:cNvPicPr>
          <p:nvPr/>
        </p:nvPicPr>
        <p:blipFill>
          <a:blip r:embed="rId5" cstate="print">
            <a:extLst>
              <a:ext uri="{28A0092B-C50C-407E-A947-70E740481C1C}">
                <a14:useLocalDpi xmlns:a14="http://schemas.microsoft.com/office/drawing/2010/main" val="0"/>
              </a:ext>
            </a:extLst>
          </a:blip>
          <a:srcRect/>
          <a:stretch/>
        </p:blipFill>
        <p:spPr>
          <a:xfrm>
            <a:off x="6762881" y="5697752"/>
            <a:ext cx="1370707" cy="913804"/>
          </a:xfrm>
          <a:prstGeom prst="rect">
            <a:avLst/>
          </a:prstGeom>
          <a:ln>
            <a:noFill/>
          </a:ln>
          <a:effectLst/>
        </p:spPr>
      </p:pic>
      <p:pic>
        <p:nvPicPr>
          <p:cNvPr id="28" name="Picture 27"/>
          <p:cNvPicPr preferRelativeResize="0">
            <a:picLocks/>
          </p:cNvPicPr>
          <p:nvPr/>
        </p:nvPicPr>
        <p:blipFill>
          <a:blip r:embed="rId6" cstate="print">
            <a:extLst>
              <a:ext uri="{28A0092B-C50C-407E-A947-70E740481C1C}">
                <a14:useLocalDpi xmlns:a14="http://schemas.microsoft.com/office/drawing/2010/main" val="0"/>
              </a:ext>
            </a:extLst>
          </a:blip>
          <a:srcRect/>
          <a:stretch/>
        </p:blipFill>
        <p:spPr>
          <a:xfrm>
            <a:off x="6762435" y="2321095"/>
            <a:ext cx="1371600" cy="914400"/>
          </a:xfrm>
          <a:prstGeom prst="rect">
            <a:avLst/>
          </a:prstGeom>
          <a:ln>
            <a:noFill/>
          </a:ln>
          <a:effectLst/>
        </p:spPr>
      </p:pic>
      <p:pic>
        <p:nvPicPr>
          <p:cNvPr id="8" name="Picture 7"/>
          <p:cNvPicPr preferRelativeResize="0">
            <a:picLocks/>
          </p:cNvPicPr>
          <p:nvPr/>
        </p:nvPicPr>
        <p:blipFill>
          <a:blip r:embed="rId7" cstate="print">
            <a:extLst>
              <a:ext uri="{28A0092B-C50C-407E-A947-70E740481C1C}">
                <a14:useLocalDpi xmlns:a14="http://schemas.microsoft.com/office/drawing/2010/main" val="0"/>
              </a:ext>
            </a:extLst>
          </a:blip>
          <a:srcRect/>
          <a:stretch/>
        </p:blipFill>
        <p:spPr>
          <a:xfrm>
            <a:off x="6762881" y="1195940"/>
            <a:ext cx="1370707" cy="913804"/>
          </a:xfrm>
          <a:prstGeom prst="rect">
            <a:avLst/>
          </a:prstGeom>
          <a:ln>
            <a:noFill/>
          </a:ln>
          <a:effectLst/>
        </p:spPr>
      </p:pic>
      <p:pic>
        <p:nvPicPr>
          <p:cNvPr id="19" name="Picture 18"/>
          <p:cNvPicPr preferRelativeResize="0">
            <a:picLocks/>
          </p:cNvPicPr>
          <p:nvPr/>
        </p:nvPicPr>
        <p:blipFill>
          <a:blip r:embed="rId8" cstate="print">
            <a:extLst>
              <a:ext uri="{28A0092B-C50C-407E-A947-70E740481C1C}">
                <a14:useLocalDpi xmlns:a14="http://schemas.microsoft.com/office/drawing/2010/main" val="0"/>
              </a:ext>
            </a:extLst>
          </a:blip>
          <a:srcRect/>
          <a:stretch/>
        </p:blipFill>
        <p:spPr>
          <a:xfrm>
            <a:off x="6762881" y="4572299"/>
            <a:ext cx="1370707" cy="913804"/>
          </a:xfrm>
          <a:prstGeom prst="rect">
            <a:avLst/>
          </a:prstGeom>
          <a:ln>
            <a:noFill/>
          </a:ln>
          <a:effectLst/>
        </p:spPr>
      </p:pic>
      <p:pic>
        <p:nvPicPr>
          <p:cNvPr id="20" name="Picture 19"/>
          <p:cNvPicPr preferRelativeResize="0">
            <a:picLocks/>
          </p:cNvPicPr>
          <p:nvPr/>
        </p:nvPicPr>
        <p:blipFill>
          <a:blip r:embed="rId9" cstate="print">
            <a:extLst>
              <a:ext uri="{28A0092B-C50C-407E-A947-70E740481C1C}">
                <a14:useLocalDpi xmlns:a14="http://schemas.microsoft.com/office/drawing/2010/main" val="0"/>
              </a:ext>
            </a:extLst>
          </a:blip>
          <a:srcRect/>
          <a:stretch/>
        </p:blipFill>
        <p:spPr>
          <a:xfrm>
            <a:off x="6762881" y="3446846"/>
            <a:ext cx="1370707" cy="913804"/>
          </a:xfrm>
          <a:prstGeom prst="rect">
            <a:avLst/>
          </a:prstGeom>
          <a:ln>
            <a:noFill/>
          </a:ln>
          <a:effectLst/>
        </p:spPr>
      </p:pic>
      <p:pic>
        <p:nvPicPr>
          <p:cNvPr id="25" name="Picture 24"/>
          <p:cNvPicPr preferRelativeResize="0">
            <a:picLocks/>
          </p:cNvPicPr>
          <p:nvPr/>
        </p:nvPicPr>
        <p:blipFill>
          <a:blip r:embed="rId10" cstate="print">
            <a:extLst>
              <a:ext uri="{28A0092B-C50C-407E-A947-70E740481C1C}">
                <a14:useLocalDpi xmlns:a14="http://schemas.microsoft.com/office/drawing/2010/main" val="0"/>
              </a:ext>
            </a:extLst>
          </a:blip>
          <a:srcRect/>
          <a:stretch/>
        </p:blipFill>
        <p:spPr>
          <a:xfrm>
            <a:off x="6762435" y="6822907"/>
            <a:ext cx="1371600" cy="914400"/>
          </a:xfrm>
          <a:prstGeom prst="rect">
            <a:avLst/>
          </a:prstGeom>
          <a:ln>
            <a:noFill/>
          </a:ln>
          <a:effectLst/>
        </p:spPr>
      </p:pic>
      <p:pic>
        <p:nvPicPr>
          <p:cNvPr id="26" name="Picture 25"/>
          <p:cNvPicPr preferRelativeResize="0">
            <a:picLocks/>
          </p:cNvPicPr>
          <p:nvPr/>
        </p:nvPicPr>
        <p:blipFill>
          <a:blip r:embed="rId11" cstate="print">
            <a:extLst>
              <a:ext uri="{28A0092B-C50C-407E-A947-70E740481C1C}">
                <a14:useLocalDpi xmlns:a14="http://schemas.microsoft.com/office/drawing/2010/main" val="0"/>
              </a:ext>
            </a:extLst>
          </a:blip>
          <a:srcRect/>
          <a:stretch/>
        </p:blipFill>
        <p:spPr>
          <a:xfrm>
            <a:off x="6762881" y="7948658"/>
            <a:ext cx="1370707" cy="913804"/>
          </a:xfrm>
          <a:prstGeom prst="rect">
            <a:avLst/>
          </a:prstGeom>
          <a:ln>
            <a:noFill/>
          </a:ln>
          <a:effectLst/>
        </p:spPr>
      </p:pic>
      <p:pic>
        <p:nvPicPr>
          <p:cNvPr id="27" name="Picture 26"/>
          <p:cNvPicPr preferRelativeResize="0">
            <a:picLocks/>
          </p:cNvPicPr>
          <p:nvPr/>
        </p:nvPicPr>
        <p:blipFill>
          <a:blip r:embed="rId12" cstate="print">
            <a:extLst>
              <a:ext uri="{28A0092B-C50C-407E-A947-70E740481C1C}">
                <a14:useLocalDpi xmlns:a14="http://schemas.microsoft.com/office/drawing/2010/main" val="0"/>
              </a:ext>
            </a:extLst>
          </a:blip>
          <a:srcRect/>
          <a:stretch/>
        </p:blipFill>
        <p:spPr>
          <a:xfrm>
            <a:off x="6762881" y="9074109"/>
            <a:ext cx="1370707" cy="913804"/>
          </a:xfrm>
          <a:prstGeom prst="rect">
            <a:avLst/>
          </a:prstGeom>
          <a:ln>
            <a:noFill/>
          </a:ln>
          <a:effectLst/>
        </p:spPr>
      </p:pic>
      <p:pic>
        <p:nvPicPr>
          <p:cNvPr id="23" name="Picture 22">
            <a:extLst>
              <a:ext uri="{FF2B5EF4-FFF2-40B4-BE49-F238E27FC236}">
                <a16:creationId xmlns:a16="http://schemas.microsoft.com/office/drawing/2014/main" id="{A49669A9-6CB5-48DA-BE94-C67FBDABC18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766006" y="70487"/>
            <a:ext cx="1370707" cy="913804"/>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319</TotalTime>
  <Words>332</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Century Gothic</vt:lpstr>
      <vt:lpstr>Fave Script Pro</vt:lpstr>
      <vt:lpstr>Lucida Sans</vt:lpstr>
      <vt:lpstr>Wingdings</vt:lpstr>
      <vt:lpstr>Wingdings 2</vt:lpstr>
      <vt:lpstr>Wingdings 3</vt:lpstr>
      <vt:lpstr>Apex</vt:lpstr>
      <vt:lpstr>2343 Brinkley Road Oakfield | Johns Island, SC 29455 | MLS# 23016353 | $865,000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78</cp:revision>
  <dcterms:created xsi:type="dcterms:W3CDTF">2006-08-16T00:00:00Z</dcterms:created>
  <dcterms:modified xsi:type="dcterms:W3CDTF">2023-10-13T16:59:53Z</dcterms:modified>
</cp:coreProperties>
</file>