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6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10/23/2023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6100"/>
            <a:ext cx="8229600" cy="4487071"/>
          </a:xfrm>
          <a:prstGeom prst="rect">
            <a:avLst/>
          </a:prstGeom>
          <a:solidFill>
            <a:schemeClr val="accent1">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431791"/>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chemeClr val="bg1"/>
                </a:solidFill>
                <a:latin typeface="Century Gothic" panose="020B0502020202020204" pitchFamily="34" charset="0"/>
              </a:rPr>
              <a:t>#23021215</a:t>
            </a:r>
            <a:endParaRPr lang="en-US" sz="1600" dirty="0">
              <a:ln w="10541" cmpd="sng">
                <a:noFill/>
                <a:prstDash val="solid"/>
              </a:ln>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2063173" y="4879820"/>
            <a:ext cx="6166427" cy="3333351"/>
          </a:xfrm>
        </p:spPr>
        <p:txBody>
          <a:bodyPr anchor="ctr">
            <a:noAutofit/>
          </a:bodyPr>
          <a:lstStyle/>
          <a:p>
            <a:r>
              <a:rPr lang="en-US" sz="1300" dirty="0">
                <a:solidFill>
                  <a:schemeClr val="bg1"/>
                </a:solidFill>
                <a:latin typeface="Century Gothic" panose="020B0502020202020204" pitchFamily="34" charset="0"/>
              </a:rPr>
              <a:t>LAKEFRONT HOME 10 minutes from Mt Pleasant. Features 4 bedrooms/3.5 baths. Built with premium upgrades including a welcoming Charleston style gas lantern, hardwood floors, a sitting area in the first floor master bedroom and a spa like master bath with separate soaking tub and shower plus built-in closet organization system. The kitchen has spacious cabinets and stainless steel appliances, granite counters, pendant lighting and a large kitchen island. Downstairs laundry room includes storage cabinets with a drop zone/mudroom area. Upstairs offers 3 large bedrooms, 2 full bathrooms plus an additional family room/flex space/game room. Tons of storage throughout the house and garage. Huger is the best kept secret in Charleston!</a:t>
            </a:r>
          </a:p>
          <a:p>
            <a:r>
              <a:rPr lang="en-US" sz="1300" dirty="0">
                <a:solidFill>
                  <a:schemeClr val="bg1"/>
                </a:solidFill>
                <a:latin typeface="Century Gothic" panose="020B0502020202020204" pitchFamily="34" charset="0"/>
              </a:rPr>
              <a:t>Huger is a well kept secret with beautiful new home communities only minutes from all things that make up Charleston. 10 Minutes to Publix CF Rd, 10 Min to Lowes Foods, 13 min to Highway 17, 20 min to IOP, 18 min to Daniel Island, 25 min to Airport &amp; 30 min to Charleston. Walking distance to the French Quarter Creek pool and amenity center. If square footage is important, please measure. Buyer must verify schools if important.</a:t>
            </a:r>
          </a:p>
        </p:txBody>
      </p:sp>
      <p:sp>
        <p:nvSpPr>
          <p:cNvPr id="23" name="Rectangle 22"/>
          <p:cNvSpPr/>
          <p:nvPr/>
        </p:nvSpPr>
        <p:spPr>
          <a:xfrm>
            <a:off x="4160521" y="-25063"/>
            <a:ext cx="4069079" cy="1015663"/>
          </a:xfrm>
          <a:prstGeom prst="rect">
            <a:avLst/>
          </a:prstGeom>
          <a:noFill/>
        </p:spPr>
        <p:txBody>
          <a:bodyPr wrap="square">
            <a:spAutoFit/>
          </a:bodyPr>
          <a:lstStyle/>
          <a:p>
            <a:pPr algn="ctr"/>
            <a:r>
              <a:rPr lang="en-US" sz="3600" b="1" dirty="0">
                <a:ln w="3175">
                  <a:noFill/>
                </a:ln>
                <a:solidFill>
                  <a:srgbClr val="132B51"/>
                </a:solidFill>
                <a:latin typeface="Fave Script Bold Pro" pitchFamily="50" charset="0"/>
              </a:rPr>
              <a:t>$5,000 Agent Bonus</a:t>
            </a:r>
          </a:p>
          <a:p>
            <a:pPr algn="ctr"/>
            <a:r>
              <a:rPr lang="en-US" sz="2400" b="1" dirty="0">
                <a:ln w="3175">
                  <a:noFill/>
                </a:ln>
                <a:solidFill>
                  <a:srgbClr val="132B51"/>
                </a:solidFill>
                <a:latin typeface="Fave Script Bold Pro" pitchFamily="50" charset="0"/>
              </a:rPr>
              <a:t>if we can close this sale be December 31</a:t>
            </a:r>
            <a:r>
              <a:rPr lang="en-US" sz="2400" b="1" baseline="30000" dirty="0">
                <a:ln w="3175">
                  <a:noFill/>
                </a:ln>
                <a:solidFill>
                  <a:srgbClr val="132B51"/>
                </a:solidFill>
                <a:latin typeface="Fave Script Bold Pro" pitchFamily="50" charset="0"/>
              </a:rPr>
              <a:t>st</a:t>
            </a:r>
            <a:r>
              <a:rPr lang="en-US" sz="2400" b="1" dirty="0">
                <a:ln w="3175">
                  <a:noFill/>
                </a:ln>
                <a:solidFill>
                  <a:srgbClr val="132B51"/>
                </a:solidFill>
                <a:latin typeface="Fave Script Bold Pro" pitchFamily="50" charset="0"/>
              </a:rPr>
              <a:t>, 2023</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grpSp>
        <p:nvGrpSpPr>
          <p:cNvPr id="16" name="Group 15">
            <a:extLst>
              <a:ext uri="{FF2B5EF4-FFF2-40B4-BE49-F238E27FC236}">
                <a16:creationId xmlns:a16="http://schemas.microsoft.com/office/drawing/2014/main" id="{14EAB962-D432-162A-B3FF-D9796328D2BB}"/>
              </a:ext>
            </a:extLst>
          </p:cNvPr>
          <p:cNvGrpSpPr/>
          <p:nvPr/>
        </p:nvGrpSpPr>
        <p:grpSpPr>
          <a:xfrm>
            <a:off x="0" y="5045307"/>
            <a:ext cx="2017176" cy="3002376"/>
            <a:chOff x="0" y="5210795"/>
            <a:chExt cx="2017176" cy="3002376"/>
          </a:xfrm>
        </p:grpSpPr>
        <p:grpSp>
          <p:nvGrpSpPr>
            <p:cNvPr id="6" name="Group 5">
              <a:extLst>
                <a:ext uri="{FF2B5EF4-FFF2-40B4-BE49-F238E27FC236}">
                  <a16:creationId xmlns:a16="http://schemas.microsoft.com/office/drawing/2014/main" id="{A98F47A6-9892-F61B-305C-7CB88A8AE7FD}"/>
                </a:ext>
              </a:extLst>
            </p:cNvPr>
            <p:cNvGrpSpPr/>
            <p:nvPr/>
          </p:nvGrpSpPr>
          <p:grpSpPr>
            <a:xfrm>
              <a:off x="0" y="6303706"/>
              <a:ext cx="2017176" cy="1909465"/>
              <a:chOff x="6194942" y="5029200"/>
              <a:chExt cx="2017176" cy="1909465"/>
            </a:xfrm>
          </p:grpSpPr>
          <p:sp>
            <p:nvSpPr>
              <p:cNvPr id="17" name="Rectangle 16"/>
              <p:cNvSpPr/>
              <p:nvPr/>
            </p:nvSpPr>
            <p:spPr>
              <a:xfrm>
                <a:off x="6194942" y="5029200"/>
                <a:ext cx="2017176" cy="1257011"/>
              </a:xfrm>
              <a:prstGeom prst="rect">
                <a:avLst/>
              </a:prstGeom>
              <a:ln>
                <a:noFill/>
              </a:ln>
            </p:spPr>
            <p:txBody>
              <a:bodyPr wrap="square">
                <a:spAutoFit/>
              </a:bodyPr>
              <a:lstStyle/>
              <a:p>
                <a:pPr algn="ctr">
                  <a:lnSpc>
                    <a:spcPct val="150000"/>
                  </a:lnSpc>
                </a:pPr>
                <a:r>
                  <a:rPr lang="en-US" sz="1600" b="1" dirty="0">
                    <a:solidFill>
                      <a:schemeClr val="bg1"/>
                    </a:solidFill>
                    <a:latin typeface="Century Gothic" panose="020B0502020202020204" pitchFamily="34" charset="0"/>
                  </a:rPr>
                  <a:t>Paula Watts</a:t>
                </a:r>
              </a:p>
              <a:p>
                <a:pPr algn="ctr">
                  <a:lnSpc>
                    <a:spcPct val="150000"/>
                  </a:lnSpc>
                </a:pPr>
                <a:r>
                  <a:rPr lang="pt-BR" sz="1200" b="1" dirty="0">
                    <a:solidFill>
                      <a:schemeClr val="bg1"/>
                    </a:solidFill>
                    <a:latin typeface="Century Gothic" panose="020B0502020202020204" pitchFamily="34" charset="0"/>
                  </a:rPr>
                  <a:t>843-819-1582</a:t>
                </a:r>
              </a:p>
              <a:p>
                <a:pPr algn="ctr">
                  <a:lnSpc>
                    <a:spcPct val="150000"/>
                  </a:lnSpc>
                </a:pPr>
                <a:r>
                  <a:rPr lang="pt-BR" sz="1200" b="1" dirty="0">
                    <a:solidFill>
                      <a:schemeClr val="bg1"/>
                    </a:solidFill>
                    <a:latin typeface="Century Gothic" panose="020B0502020202020204" pitchFamily="34" charset="0"/>
                  </a:rPr>
                  <a:t>paula@paulawatts.com</a:t>
                </a:r>
                <a:br>
                  <a:rPr lang="pt-BR" sz="1200" b="1" dirty="0">
                    <a:solidFill>
                      <a:schemeClr val="bg1"/>
                    </a:solidFill>
                    <a:latin typeface="Century Gothic" panose="020B0502020202020204" pitchFamily="34" charset="0"/>
                  </a:rPr>
                </a:br>
                <a:r>
                  <a:rPr lang="en-US" sz="1200" b="1" dirty="0">
                    <a:solidFill>
                      <a:schemeClr val="bg1"/>
                    </a:solidFill>
                    <a:latin typeface="Century Gothic" panose="020B0502020202020204" pitchFamily="34" charset="0"/>
                  </a:rPr>
                  <a:t>www.paulawatts.com</a:t>
                </a:r>
              </a:p>
            </p:txBody>
          </p:sp>
          <p:sp>
            <p:nvSpPr>
              <p:cNvPr id="18" name="Rectangle 17"/>
              <p:cNvSpPr/>
              <p:nvPr/>
            </p:nvSpPr>
            <p:spPr>
              <a:xfrm>
                <a:off x="6327230" y="6477000"/>
                <a:ext cx="1752600" cy="461665"/>
              </a:xfrm>
              <a:prstGeom prst="rect">
                <a:avLst/>
              </a:prstGeom>
              <a:ln>
                <a:noFill/>
              </a:ln>
            </p:spPr>
            <p:txBody>
              <a:bodyPr wrap="square" anchor="ctr">
                <a:spAutoFit/>
              </a:bodyPr>
              <a:lstStyle/>
              <a:p>
                <a:pPr algn="ctr"/>
                <a:r>
                  <a:rPr lang="en-US" sz="800" b="1" dirty="0">
                    <a:solidFill>
                      <a:schemeClr val="bg1"/>
                    </a:solidFill>
                    <a:latin typeface="Century Gothic" panose="020B0502020202020204" pitchFamily="34" charset="0"/>
                  </a:rPr>
                  <a:t>Brand Name Real Estate</a:t>
                </a:r>
              </a:p>
              <a:p>
                <a:pPr algn="ctr"/>
                <a:r>
                  <a:rPr lang="en-US" sz="800" b="1" dirty="0">
                    <a:solidFill>
                      <a:schemeClr val="bg1"/>
                    </a:solidFill>
                    <a:latin typeface="Century Gothic" panose="020B0502020202020204" pitchFamily="34" charset="0"/>
                  </a:rPr>
                  <a:t>4 Carriage Ln</a:t>
                </a:r>
              </a:p>
              <a:p>
                <a:pPr algn="ctr"/>
                <a:r>
                  <a:rPr lang="en-US" sz="800" b="1" dirty="0">
                    <a:solidFill>
                      <a:schemeClr val="bg1"/>
                    </a:solidFill>
                    <a:latin typeface="Century Gothic" panose="020B0502020202020204" pitchFamily="34" charset="0"/>
                  </a:rPr>
                  <a:t>Charleston 29407</a:t>
                </a:r>
                <a:endParaRPr lang="en-US" sz="600" b="1" dirty="0">
                  <a:solidFill>
                    <a:schemeClr val="bg1"/>
                  </a:solidFill>
                  <a:latin typeface="Century Gothic" panose="020B0502020202020204" pitchFamily="34" charset="0"/>
                </a:endParaRPr>
              </a:p>
            </p:txBody>
          </p:sp>
        </p:grpSp>
        <p:pic>
          <p:nvPicPr>
            <p:cNvPr id="31" name="Picture 30"/>
            <p:cNvPicPr>
              <a:picLocks noChangeAspect="1"/>
            </p:cNvPicPr>
            <p:nvPr/>
          </p:nvPicPr>
          <p:blipFill>
            <a:blip r:embed="rId3">
              <a:extLst>
                <a:ext uri="{28A0092B-C50C-407E-A947-70E740481C1C}">
                  <a14:useLocalDpi xmlns:a14="http://schemas.microsoft.com/office/drawing/2010/main" val="0"/>
                </a:ext>
              </a:extLst>
            </a:blip>
            <a:srcRect l="4416" r="4416"/>
            <a:stretch/>
          </p:blipFill>
          <p:spPr>
            <a:xfrm>
              <a:off x="494474" y="5210795"/>
              <a:ext cx="1028228" cy="1037605"/>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pic>
        <p:nvPicPr>
          <p:cNvPr id="24" name="Picture 23"/>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8288255"/>
            <a:ext cx="2651760" cy="1770145"/>
          </a:xfrm>
          <a:prstGeom prst="rect">
            <a:avLst/>
          </a:prstGeom>
          <a:ln w="12700">
            <a:noFill/>
          </a:ln>
          <a:effectLst/>
        </p:spPr>
      </p:pic>
      <p:pic>
        <p:nvPicPr>
          <p:cNvPr id="1032" name="Picture 8"/>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14709" t="16789" r="7384" b="11155"/>
          <a:stretch/>
        </p:blipFill>
        <p:spPr bwMode="auto">
          <a:xfrm>
            <a:off x="0" y="1040585"/>
            <a:ext cx="4069081" cy="2596896"/>
          </a:xfrm>
          <a:prstGeom prst="rect">
            <a:avLst/>
          </a:prstGeom>
          <a:ln w="12700">
            <a:no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6">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0" y="0"/>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234 Silver Creek Drive</a:t>
            </a:r>
            <a:br>
              <a:rPr lang="en-US" sz="1800" dirty="0">
                <a:ln w="10541" cmpd="sng">
                  <a:noFill/>
                  <a:prstDash val="solid"/>
                </a:ln>
                <a:solidFill>
                  <a:srgbClr val="132B51"/>
                </a:solidFill>
                <a:latin typeface="Century Gothic" panose="020B0502020202020204" pitchFamily="34" charset="0"/>
              </a:rPr>
            </a:br>
            <a:r>
              <a:rPr lang="en-US" sz="1800" dirty="0">
                <a:ln w="10541" cmpd="sng">
                  <a:noFill/>
                  <a:prstDash val="solid"/>
                </a:ln>
                <a:solidFill>
                  <a:srgbClr val="132B51"/>
                </a:solidFill>
                <a:latin typeface="Century Gothic" panose="020B0502020202020204" pitchFamily="34" charset="0"/>
              </a:rPr>
              <a:t>French Quarter Creek</a:t>
            </a:r>
          </a:p>
          <a:p>
            <a:r>
              <a:rPr lang="en-US" sz="1800" dirty="0">
                <a:ln w="10541" cmpd="sng">
                  <a:noFill/>
                  <a:prstDash val="solid"/>
                </a:ln>
                <a:solidFill>
                  <a:srgbClr val="132B51"/>
                </a:solidFill>
                <a:latin typeface="Century Gothic" panose="020B0502020202020204" pitchFamily="34" charset="0"/>
              </a:rPr>
              <a:t>Huger, SC 29450</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431268"/>
            <a:ext cx="1371600" cy="369332"/>
          </a:xfrm>
          <a:prstGeom prst="rect">
            <a:avLst/>
          </a:prstGeom>
          <a:noFill/>
        </p:spPr>
        <p:txBody>
          <a:bodyPr wrap="square">
            <a:spAutoFit/>
          </a:bodyPr>
          <a:lstStyle/>
          <a:p>
            <a:pPr algn="ctr"/>
            <a:r>
              <a:rPr lang="en-US" dirty="0">
                <a:ln w="10541" cmpd="sng">
                  <a:noFill/>
                  <a:prstDash val="solid"/>
                </a:ln>
                <a:solidFill>
                  <a:schemeClr val="bg1"/>
                </a:solidFill>
                <a:latin typeface="Century Gothic" panose="020B0502020202020204" pitchFamily="34" charset="0"/>
              </a:rPr>
              <a:t>4</a:t>
            </a:r>
            <a:r>
              <a:rPr lang="en-US" sz="1800" dirty="0">
                <a:ln w="10541" cmpd="sng">
                  <a:noFill/>
                  <a:prstDash val="solid"/>
                </a:ln>
                <a:solidFill>
                  <a:schemeClr val="bg1"/>
                </a:solidFill>
                <a:latin typeface="Century Gothic" panose="020B0502020202020204" pitchFamily="34" charset="0"/>
              </a:rPr>
              <a:t>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9476" y="3826276"/>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431268"/>
            <a:ext cx="1371600" cy="369332"/>
          </a:xfrm>
          <a:prstGeom prst="rect">
            <a:avLst/>
          </a:prstGeom>
          <a:noFill/>
        </p:spPr>
        <p:txBody>
          <a:bodyPr wrap="square">
            <a:spAutoFit/>
          </a:bodyPr>
          <a:lstStyle/>
          <a:p>
            <a:pPr algn="ctr"/>
            <a:r>
              <a:rPr lang="en-US" sz="1800" dirty="0">
                <a:ln w="10541" cmpd="sng">
                  <a:noFill/>
                  <a:prstDash val="solid"/>
                </a:ln>
                <a:solidFill>
                  <a:schemeClr val="bg1"/>
                </a:solidFill>
                <a:latin typeface="Century Gothic" panose="020B0502020202020204" pitchFamily="34" charset="0"/>
              </a:rPr>
              <a:t>3½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93976" y="3826276"/>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22976" y="3826276"/>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434840"/>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chemeClr val="bg1"/>
                </a:solidFill>
                <a:latin typeface="Century Gothic" panose="020B0502020202020204" pitchFamily="34" charset="0"/>
              </a:rPr>
              <a:t>$600,000</a:t>
            </a:r>
            <a:endParaRPr lang="en-US" sz="1600" dirty="0">
              <a:ln w="10541" cmpd="sng">
                <a:noFill/>
                <a:prstDash val="solid"/>
              </a:ln>
              <a:solidFill>
                <a:schemeClr val="bg1"/>
              </a:solidFill>
              <a:latin typeface="Century Gothic" panose="020B0502020202020204" pitchFamily="34" charset="0"/>
            </a:endParaRP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37476" y="3826276"/>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431268"/>
            <a:ext cx="1371600" cy="369332"/>
          </a:xfrm>
          <a:prstGeom prst="rect">
            <a:avLst/>
          </a:prstGeom>
          <a:noFill/>
        </p:spPr>
        <p:txBody>
          <a:bodyPr wrap="square">
            <a:spAutoFit/>
          </a:bodyPr>
          <a:lstStyle/>
          <a:p>
            <a:pPr algn="ctr"/>
            <a:r>
              <a:rPr lang="en-US" sz="1800" dirty="0">
                <a:ln w="10541" cmpd="sng">
                  <a:noFill/>
                  <a:prstDash val="solid"/>
                </a:ln>
                <a:solidFill>
                  <a:schemeClr val="bg1"/>
                </a:solidFill>
                <a:latin typeface="Century Gothic" panose="020B0502020202020204" pitchFamily="34" charset="0"/>
              </a:rPr>
              <a:t>2,516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08476" y="3826276"/>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a:blip r:embed="rId19" cstate="print">
            <a:extLst>
              <a:ext uri="{28A0092B-C50C-407E-A947-70E740481C1C}">
                <a14:useLocalDpi xmlns:a14="http://schemas.microsoft.com/office/drawing/2010/main" val="0"/>
              </a:ext>
            </a:extLst>
          </a:blip>
          <a:srcRect t="2197" b="2197"/>
          <a:stretch/>
        </p:blipFill>
        <p:spPr bwMode="auto">
          <a:xfrm>
            <a:off x="4160520" y="1040585"/>
            <a:ext cx="4069080" cy="2596896"/>
          </a:xfrm>
          <a:prstGeom prst="rect">
            <a:avLst/>
          </a:prstGeom>
          <a:ln w="12700">
            <a:no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20" cstate="print">
            <a:extLst>
              <a:ext uri="{28A0092B-C50C-407E-A947-70E740481C1C}">
                <a14:useLocalDpi xmlns:a14="http://schemas.microsoft.com/office/drawing/2010/main" val="0"/>
              </a:ext>
            </a:extLst>
          </a:blip>
          <a:srcRect/>
          <a:stretch/>
        </p:blipFill>
        <p:spPr>
          <a:xfrm>
            <a:off x="2791206" y="8288255"/>
            <a:ext cx="2651760" cy="1770144"/>
          </a:xfrm>
          <a:prstGeom prst="rect">
            <a:avLst/>
          </a:prstGeom>
          <a:ln w="12700">
            <a:no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21" cstate="print">
            <a:extLst>
              <a:ext uri="{28A0092B-C50C-407E-A947-70E740481C1C}">
                <a14:useLocalDpi xmlns:a14="http://schemas.microsoft.com/office/drawing/2010/main" val="0"/>
              </a:ext>
            </a:extLst>
          </a:blip>
          <a:srcRect/>
          <a:stretch/>
        </p:blipFill>
        <p:spPr>
          <a:xfrm>
            <a:off x="5577840" y="8288255"/>
            <a:ext cx="2651760" cy="1770144"/>
          </a:xfrm>
          <a:prstGeom prst="rect">
            <a:avLst/>
          </a:prstGeom>
          <a:ln w="12700">
            <a:no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1310</TotalTime>
  <Words>302</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Cochocib Script Latin Pro</vt:lpstr>
      <vt:lpstr>Fave Script Bold Pro</vt:lpstr>
      <vt:lpstr>Office Theme</vt:lpstr>
      <vt:lpstr>#23021215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137</cp:revision>
  <dcterms:created xsi:type="dcterms:W3CDTF">2006-08-16T00:00:00Z</dcterms:created>
  <dcterms:modified xsi:type="dcterms:W3CDTF">2023-10-23T22:13:56Z</dcterms:modified>
</cp:coreProperties>
</file>