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132B51"/>
    <a:srgbClr val="329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70"/>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618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460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16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864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909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335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56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40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35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84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492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7/10/2023</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291839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jp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0CFE29-825E-4073-B33D-6DFBA098F673}"/>
              </a:ext>
            </a:extLst>
          </p:cNvPr>
          <p:cNvSpPr/>
          <p:nvPr/>
        </p:nvSpPr>
        <p:spPr>
          <a:xfrm>
            <a:off x="10081148" y="659356"/>
            <a:ext cx="45719" cy="4223434"/>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D16A90-743F-4783-930C-A315DD94EBD7}"/>
              </a:ext>
            </a:extLst>
          </p:cNvPr>
          <p:cNvSpPr/>
          <p:nvPr/>
        </p:nvSpPr>
        <p:spPr>
          <a:xfrm>
            <a:off x="0" y="3726100"/>
            <a:ext cx="8229600" cy="4487071"/>
          </a:xfrm>
          <a:prstGeom prst="rect">
            <a:avLst/>
          </a:prstGeom>
          <a:solidFill>
            <a:schemeClr val="accent1">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5143500" y="4431791"/>
            <a:ext cx="1371600" cy="365760"/>
          </a:xfrm>
        </p:spPr>
        <p:txBody>
          <a:bodyPr anchor="ctr">
            <a:noAutofit/>
            <a:scene3d>
              <a:camera prst="orthographicFront"/>
              <a:lightRig rig="soft" dir="t">
                <a:rot lat="0" lon="0" rev="17220000"/>
              </a:lightRig>
            </a:scene3d>
            <a:sp3d prstMaterial="softEdge"/>
          </a:bodyPr>
          <a:lstStyle/>
          <a:p>
            <a:r>
              <a:rPr lang="en-US" sz="1800" dirty="0">
                <a:ln w="10541" cmpd="sng">
                  <a:noFill/>
                  <a:prstDash val="solid"/>
                </a:ln>
                <a:solidFill>
                  <a:schemeClr val="bg1"/>
                </a:solidFill>
                <a:latin typeface="Century Gothic" panose="020B0502020202020204" pitchFamily="34" charset="0"/>
              </a:rPr>
              <a:t>#23008247</a:t>
            </a:r>
            <a:endParaRPr lang="en-US" sz="1600" dirty="0">
              <a:ln w="10541" cmpd="sng">
                <a:noFill/>
                <a:prstDash val="solid"/>
              </a:ln>
              <a:solidFill>
                <a:schemeClr val="bg1"/>
              </a:solidFill>
              <a:latin typeface="Century Gothic" panose="020B0502020202020204" pitchFamily="34" charset="0"/>
            </a:endParaRPr>
          </a:p>
        </p:txBody>
      </p:sp>
      <p:sp>
        <p:nvSpPr>
          <p:cNvPr id="3" name="Subtitle 2"/>
          <p:cNvSpPr>
            <a:spLocks noGrp="1"/>
          </p:cNvSpPr>
          <p:nvPr>
            <p:ph type="subTitle" idx="1"/>
          </p:nvPr>
        </p:nvSpPr>
        <p:spPr>
          <a:xfrm>
            <a:off x="2034657" y="4879820"/>
            <a:ext cx="6194943" cy="3333351"/>
          </a:xfrm>
        </p:spPr>
        <p:txBody>
          <a:bodyPr anchor="ctr">
            <a:noAutofit/>
          </a:bodyPr>
          <a:lstStyle/>
          <a:p>
            <a:r>
              <a:rPr lang="en-US" sz="1400" dirty="0">
                <a:solidFill>
                  <a:schemeClr val="bg1"/>
                </a:solidFill>
                <a:latin typeface="Century Gothic" panose="020B0502020202020204" pitchFamily="34" charset="0"/>
              </a:rPr>
              <a:t>PRICE REDUCED ON THIS LAKEFRONT HOME close to Mt Pleasant, Charleston and local beaches. Features 4 bedrooms/3.5 baths. Built with premium upgrades including a welcoming Charleston style gas lantern, hardwood floors, a sitting area in the first floor master bedroom and a spa like master bath with separate soaking tub and shower plus built-in closet organization system. The kitchen has spacious cabinets and stainless steel appliances, granite counters, pendant lighting and a large kitchen island. Downstairs laundry room includes storage cabinets with a drop zone/mudroom area. Upstairs offers 3 large bedrooms, 2 full bathrooms plus an additional family room/flex space/game room. Tons of storage throughout the house and garage. Walking distance to the French Quarter Creek pool and amenity center which is currently under construction. If square footage is important, please measure. Buyer must verify schools if important.</a:t>
            </a:r>
          </a:p>
        </p:txBody>
      </p:sp>
      <p:sp>
        <p:nvSpPr>
          <p:cNvPr id="23" name="Rectangle 22"/>
          <p:cNvSpPr/>
          <p:nvPr/>
        </p:nvSpPr>
        <p:spPr>
          <a:xfrm>
            <a:off x="4160521" y="-69476"/>
            <a:ext cx="4069079" cy="1138773"/>
          </a:xfrm>
          <a:prstGeom prst="rect">
            <a:avLst/>
          </a:prstGeom>
          <a:noFill/>
        </p:spPr>
        <p:txBody>
          <a:bodyPr wrap="square">
            <a:spAutoFit/>
          </a:bodyPr>
          <a:lstStyle/>
          <a:p>
            <a:pPr algn="ctr"/>
            <a:r>
              <a:rPr lang="en-US" sz="4000" b="1" dirty="0">
                <a:ln w="3175">
                  <a:noFill/>
                </a:ln>
                <a:solidFill>
                  <a:srgbClr val="132B51"/>
                </a:solidFill>
                <a:latin typeface="Fave Script Bold Pro" pitchFamily="50" charset="0"/>
              </a:rPr>
              <a:t>Open House</a:t>
            </a:r>
          </a:p>
          <a:p>
            <a:pPr algn="ctr"/>
            <a:r>
              <a:rPr lang="en-US" sz="2800" b="1" dirty="0">
                <a:ln w="3175">
                  <a:noFill/>
                </a:ln>
                <a:solidFill>
                  <a:srgbClr val="132B51"/>
                </a:solidFill>
                <a:latin typeface="Fave Script Bold Pro" pitchFamily="50" charset="0"/>
              </a:rPr>
              <a:t>Saturday 12-2</a:t>
            </a: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74905" y="5944194"/>
            <a:ext cx="1590562" cy="722554"/>
          </a:xfrm>
          <a:prstGeom prst="rect">
            <a:avLst/>
          </a:prstGeom>
          <a:ln w="12700">
            <a:noFill/>
          </a:ln>
          <a:effectLst/>
        </p:spPr>
      </p:pic>
      <p:grpSp>
        <p:nvGrpSpPr>
          <p:cNvPr id="16" name="Group 15">
            <a:extLst>
              <a:ext uri="{FF2B5EF4-FFF2-40B4-BE49-F238E27FC236}">
                <a16:creationId xmlns:a16="http://schemas.microsoft.com/office/drawing/2014/main" id="{14EAB962-D432-162A-B3FF-D9796328D2BB}"/>
              </a:ext>
            </a:extLst>
          </p:cNvPr>
          <p:cNvGrpSpPr/>
          <p:nvPr/>
        </p:nvGrpSpPr>
        <p:grpSpPr>
          <a:xfrm>
            <a:off x="0" y="5045307"/>
            <a:ext cx="2017176" cy="3002376"/>
            <a:chOff x="0" y="5210795"/>
            <a:chExt cx="2017176" cy="3002376"/>
          </a:xfrm>
        </p:grpSpPr>
        <p:grpSp>
          <p:nvGrpSpPr>
            <p:cNvPr id="6" name="Group 5">
              <a:extLst>
                <a:ext uri="{FF2B5EF4-FFF2-40B4-BE49-F238E27FC236}">
                  <a16:creationId xmlns:a16="http://schemas.microsoft.com/office/drawing/2014/main" id="{A98F47A6-9892-F61B-305C-7CB88A8AE7FD}"/>
                </a:ext>
              </a:extLst>
            </p:cNvPr>
            <p:cNvGrpSpPr/>
            <p:nvPr/>
          </p:nvGrpSpPr>
          <p:grpSpPr>
            <a:xfrm>
              <a:off x="0" y="6303706"/>
              <a:ext cx="2017176" cy="1909465"/>
              <a:chOff x="6194942" y="5029200"/>
              <a:chExt cx="2017176" cy="1909465"/>
            </a:xfrm>
          </p:grpSpPr>
          <p:sp>
            <p:nvSpPr>
              <p:cNvPr id="17" name="Rectangle 16"/>
              <p:cNvSpPr/>
              <p:nvPr/>
            </p:nvSpPr>
            <p:spPr>
              <a:xfrm>
                <a:off x="6194942" y="5029200"/>
                <a:ext cx="2017176" cy="1257011"/>
              </a:xfrm>
              <a:prstGeom prst="rect">
                <a:avLst/>
              </a:prstGeom>
              <a:ln>
                <a:noFill/>
              </a:ln>
            </p:spPr>
            <p:txBody>
              <a:bodyPr wrap="square">
                <a:spAutoFit/>
              </a:bodyPr>
              <a:lstStyle/>
              <a:p>
                <a:pPr algn="ctr">
                  <a:lnSpc>
                    <a:spcPct val="150000"/>
                  </a:lnSpc>
                </a:pPr>
                <a:r>
                  <a:rPr lang="en-US" sz="1600" b="1" dirty="0">
                    <a:solidFill>
                      <a:schemeClr val="bg1"/>
                    </a:solidFill>
                    <a:latin typeface="Century Gothic" panose="020B0502020202020204" pitchFamily="34" charset="0"/>
                  </a:rPr>
                  <a:t>Paula Watts</a:t>
                </a:r>
              </a:p>
              <a:p>
                <a:pPr algn="ctr">
                  <a:lnSpc>
                    <a:spcPct val="150000"/>
                  </a:lnSpc>
                </a:pPr>
                <a:r>
                  <a:rPr lang="pt-BR" sz="1200" b="1" dirty="0">
                    <a:solidFill>
                      <a:schemeClr val="bg1"/>
                    </a:solidFill>
                    <a:latin typeface="Century Gothic" panose="020B0502020202020204" pitchFamily="34" charset="0"/>
                  </a:rPr>
                  <a:t>843-819-1582</a:t>
                </a:r>
              </a:p>
              <a:p>
                <a:pPr algn="ctr">
                  <a:lnSpc>
                    <a:spcPct val="150000"/>
                  </a:lnSpc>
                </a:pPr>
                <a:r>
                  <a:rPr lang="pt-BR" sz="1200" b="1" dirty="0">
                    <a:solidFill>
                      <a:schemeClr val="bg1"/>
                    </a:solidFill>
                    <a:latin typeface="Century Gothic" panose="020B0502020202020204" pitchFamily="34" charset="0"/>
                  </a:rPr>
                  <a:t>paula@paulawatts.com</a:t>
                </a:r>
                <a:br>
                  <a:rPr lang="pt-BR" sz="1200" b="1" dirty="0">
                    <a:solidFill>
                      <a:schemeClr val="bg1"/>
                    </a:solidFill>
                    <a:latin typeface="Century Gothic" panose="020B0502020202020204" pitchFamily="34" charset="0"/>
                  </a:rPr>
                </a:br>
                <a:r>
                  <a:rPr lang="en-US" sz="1200" b="1" dirty="0">
                    <a:solidFill>
                      <a:schemeClr val="bg1"/>
                    </a:solidFill>
                    <a:latin typeface="Century Gothic" panose="020B0502020202020204" pitchFamily="34" charset="0"/>
                  </a:rPr>
                  <a:t>www.paulawatts.com</a:t>
                </a:r>
              </a:p>
            </p:txBody>
          </p:sp>
          <p:sp>
            <p:nvSpPr>
              <p:cNvPr id="18" name="Rectangle 17"/>
              <p:cNvSpPr/>
              <p:nvPr/>
            </p:nvSpPr>
            <p:spPr>
              <a:xfrm>
                <a:off x="6327230" y="6477000"/>
                <a:ext cx="1752600" cy="461665"/>
              </a:xfrm>
              <a:prstGeom prst="rect">
                <a:avLst/>
              </a:prstGeom>
              <a:ln>
                <a:noFill/>
              </a:ln>
            </p:spPr>
            <p:txBody>
              <a:bodyPr wrap="square" anchor="ctr">
                <a:spAutoFit/>
              </a:bodyPr>
              <a:lstStyle/>
              <a:p>
                <a:pPr algn="ctr"/>
                <a:r>
                  <a:rPr lang="en-US" sz="800" b="1" dirty="0">
                    <a:solidFill>
                      <a:schemeClr val="bg1"/>
                    </a:solidFill>
                    <a:latin typeface="Century Gothic" panose="020B0502020202020204" pitchFamily="34" charset="0"/>
                  </a:rPr>
                  <a:t>Brand Name Real Estate</a:t>
                </a:r>
              </a:p>
              <a:p>
                <a:pPr algn="ctr"/>
                <a:r>
                  <a:rPr lang="en-US" sz="800" b="1" dirty="0">
                    <a:solidFill>
                      <a:schemeClr val="bg1"/>
                    </a:solidFill>
                    <a:latin typeface="Century Gothic" panose="020B0502020202020204" pitchFamily="34" charset="0"/>
                  </a:rPr>
                  <a:t>4 Carriage Ln</a:t>
                </a:r>
              </a:p>
              <a:p>
                <a:pPr algn="ctr"/>
                <a:r>
                  <a:rPr lang="en-US" sz="800" b="1" dirty="0">
                    <a:solidFill>
                      <a:schemeClr val="bg1"/>
                    </a:solidFill>
                    <a:latin typeface="Century Gothic" panose="020B0502020202020204" pitchFamily="34" charset="0"/>
                  </a:rPr>
                  <a:t>Charleston 29407</a:t>
                </a:r>
                <a:endParaRPr lang="en-US" sz="600" b="1" dirty="0">
                  <a:solidFill>
                    <a:schemeClr val="bg1"/>
                  </a:solidFill>
                  <a:latin typeface="Century Gothic" panose="020B0502020202020204" pitchFamily="34" charset="0"/>
                </a:endParaRPr>
              </a:p>
            </p:txBody>
          </p:sp>
        </p:grpSp>
        <p:pic>
          <p:nvPicPr>
            <p:cNvPr id="31" name="Picture 30"/>
            <p:cNvPicPr>
              <a:picLocks noChangeAspect="1"/>
            </p:cNvPicPr>
            <p:nvPr/>
          </p:nvPicPr>
          <p:blipFill>
            <a:blip r:embed="rId3">
              <a:extLst>
                <a:ext uri="{28A0092B-C50C-407E-A947-70E740481C1C}">
                  <a14:useLocalDpi xmlns:a14="http://schemas.microsoft.com/office/drawing/2010/main" val="0"/>
                </a:ext>
              </a:extLst>
            </a:blip>
            <a:srcRect l="4416" r="4416"/>
            <a:stretch/>
          </p:blipFill>
          <p:spPr>
            <a:xfrm>
              <a:off x="494474" y="5210795"/>
              <a:ext cx="1028228" cy="1037605"/>
            </a:xfrm>
            <a:prstGeom prst="flowChartConnector">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pic>
        <p:nvPicPr>
          <p:cNvPr id="24" name="Picture 23"/>
          <p:cNvPicPr preferRelativeResize="0">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8288255"/>
            <a:ext cx="2651760" cy="1770145"/>
          </a:xfrm>
          <a:prstGeom prst="rect">
            <a:avLst/>
          </a:prstGeom>
          <a:ln w="12700">
            <a:solidFill>
              <a:schemeClr val="bg1"/>
            </a:solidFill>
          </a:ln>
          <a:effectLst/>
        </p:spPr>
      </p:pic>
      <p:pic>
        <p:nvPicPr>
          <p:cNvPr id="1032" name="Picture 8"/>
          <p:cNvPicPr preferRelativeResize="0">
            <a:picLocks noChangeAspect="1" noChangeArrowheads="1"/>
          </p:cNvPicPr>
          <p:nvPr/>
        </p:nvPicPr>
        <p:blipFill rotWithShape="1">
          <a:blip r:embed="rId5" cstate="print">
            <a:extLst>
              <a:ext uri="{28A0092B-C50C-407E-A947-70E740481C1C}">
                <a14:useLocalDpi xmlns:a14="http://schemas.microsoft.com/office/drawing/2010/main" val="0"/>
              </a:ext>
            </a:extLst>
          </a:blip>
          <a:srcRect l="14709" t="16789" r="7384" b="11155"/>
          <a:stretch/>
        </p:blipFill>
        <p:spPr bwMode="auto">
          <a:xfrm>
            <a:off x="0" y="1040585"/>
            <a:ext cx="4069081"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sp>
        <p:nvSpPr>
          <p:cNvPr id="36" name="Rectangle 35">
            <a:extLst>
              <a:ext uri="{FF2B5EF4-FFF2-40B4-BE49-F238E27FC236}">
                <a16:creationId xmlns:a16="http://schemas.microsoft.com/office/drawing/2014/main" id="{52D57ABD-AAC8-F952-61D0-C344E6762C77}"/>
              </a:ext>
            </a:extLst>
          </p:cNvPr>
          <p:cNvSpPr/>
          <p:nvPr/>
        </p:nvSpPr>
        <p:spPr>
          <a:xfrm>
            <a:off x="9123634" y="4495800"/>
            <a:ext cx="45998" cy="3165111"/>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74DE84C-E31E-7FA4-F091-4F14E357FEEE}"/>
              </a:ext>
            </a:extLst>
          </p:cNvPr>
          <p:cNvPicPr>
            <a:picLocks noChangeAspect="1"/>
          </p:cNvPicPr>
          <p:nvPr/>
        </p:nvPicPr>
        <p:blipFill rotWithShape="1">
          <a:blip r:embed="rId6">
            <a:extLst>
              <a:ext uri="{28A0092B-C50C-407E-A947-70E740481C1C}">
                <a14:useLocalDpi xmlns:a14="http://schemas.microsoft.com/office/drawing/2010/main" val="0"/>
              </a:ext>
            </a:extLst>
          </a:blip>
          <a:srcRect l="24327" t="21041" r="25667" b="45352"/>
          <a:stretch/>
        </p:blipFill>
        <p:spPr>
          <a:xfrm>
            <a:off x="12039600" y="8306985"/>
            <a:ext cx="804672" cy="812010"/>
          </a:xfrm>
          <a:prstGeom prst="flowChartConnector">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Rectangle 25">
            <a:extLst>
              <a:ext uri="{FF2B5EF4-FFF2-40B4-BE49-F238E27FC236}">
                <a16:creationId xmlns:a16="http://schemas.microsoft.com/office/drawing/2014/main" id="{64783D91-640A-B49A-E896-5D6C1B1CCE4F}"/>
              </a:ext>
            </a:extLst>
          </p:cNvPr>
          <p:cNvSpPr/>
          <p:nvPr/>
        </p:nvSpPr>
        <p:spPr>
          <a:xfrm>
            <a:off x="8977743" y="8306985"/>
            <a:ext cx="3061856" cy="615553"/>
          </a:xfrm>
          <a:prstGeom prst="rect">
            <a:avLst/>
          </a:prstGeom>
          <a:ln>
            <a:noFill/>
          </a:ln>
        </p:spPr>
        <p:txBody>
          <a:bodyPr wrap="square">
            <a:spAutoFit/>
          </a:bodyPr>
          <a:lstStyle/>
          <a:p>
            <a:pPr algn="ctr"/>
            <a:r>
              <a:rPr lang="en-US" sz="1600" b="1" dirty="0">
                <a:solidFill>
                  <a:schemeClr val="bg1"/>
                </a:solidFill>
                <a:latin typeface="Century Gothic" panose="020B0502020202020204" pitchFamily="34" charset="0"/>
              </a:rPr>
              <a:t>Matt </a:t>
            </a:r>
            <a:r>
              <a:rPr lang="en-US" sz="1600" b="1" dirty="0" err="1">
                <a:solidFill>
                  <a:schemeClr val="bg1"/>
                </a:solidFill>
                <a:latin typeface="Century Gothic" panose="020B0502020202020204" pitchFamily="34" charset="0"/>
              </a:rPr>
              <a:t>Kimes</a:t>
            </a:r>
            <a:endParaRPr lang="en-US" sz="1600" b="1" dirty="0">
              <a:solidFill>
                <a:schemeClr val="bg1"/>
              </a:solidFill>
              <a:latin typeface="Century Gothic" panose="020B0502020202020204" pitchFamily="34" charset="0"/>
            </a:endParaRPr>
          </a:p>
          <a:p>
            <a:pPr algn="ctr"/>
            <a:r>
              <a:rPr lang="pt-BR" sz="900" b="1" dirty="0">
                <a:solidFill>
                  <a:schemeClr val="bg1"/>
                </a:solidFill>
                <a:latin typeface="Century Gothic" panose="020B0502020202020204" pitchFamily="34" charset="0"/>
              </a:rPr>
              <a:t>843-860-1669 | mattkimeshomes@gmail.com</a:t>
            </a:r>
          </a:p>
          <a:p>
            <a:pPr algn="ctr"/>
            <a:r>
              <a:rPr lang="pt-BR" sz="900" b="1" dirty="0">
                <a:solidFill>
                  <a:schemeClr val="bg1"/>
                </a:solidFill>
                <a:latin typeface="Century Gothic" panose="020B0502020202020204" pitchFamily="34" charset="0"/>
              </a:rPr>
              <a:t>www.mattkimeshomes.com</a:t>
            </a:r>
            <a:endParaRPr lang="en-US" sz="9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59901030-0892-379E-94A1-6A3E10379868}"/>
              </a:ext>
            </a:extLst>
          </p:cNvPr>
          <p:cNvSpPr txBox="1">
            <a:spLocks/>
          </p:cNvSpPr>
          <p:nvPr/>
        </p:nvSpPr>
        <p:spPr>
          <a:xfrm>
            <a:off x="0" y="0"/>
            <a:ext cx="4051598" cy="106680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b="1" dirty="0">
                <a:ln w="10541" cmpd="sng">
                  <a:noFill/>
                  <a:prstDash val="solid"/>
                </a:ln>
                <a:solidFill>
                  <a:srgbClr val="132B51"/>
                </a:solidFill>
                <a:latin typeface="Century Gothic" panose="020B0502020202020204" pitchFamily="34" charset="0"/>
              </a:rPr>
              <a:t>234 Silver Creek Drive</a:t>
            </a:r>
            <a:br>
              <a:rPr lang="en-US" sz="1800" dirty="0">
                <a:ln w="10541" cmpd="sng">
                  <a:noFill/>
                  <a:prstDash val="solid"/>
                </a:ln>
                <a:solidFill>
                  <a:srgbClr val="132B51"/>
                </a:solidFill>
                <a:latin typeface="Century Gothic" panose="020B0502020202020204" pitchFamily="34" charset="0"/>
              </a:rPr>
            </a:br>
            <a:r>
              <a:rPr lang="en-US" sz="1800" dirty="0">
                <a:ln w="10541" cmpd="sng">
                  <a:noFill/>
                  <a:prstDash val="solid"/>
                </a:ln>
                <a:solidFill>
                  <a:srgbClr val="132B51"/>
                </a:solidFill>
                <a:latin typeface="Century Gothic" panose="020B0502020202020204" pitchFamily="34" charset="0"/>
              </a:rPr>
              <a:t>French Quarter Creek</a:t>
            </a:r>
          </a:p>
          <a:p>
            <a:r>
              <a:rPr lang="en-US" sz="1800" dirty="0">
                <a:ln w="10541" cmpd="sng">
                  <a:noFill/>
                  <a:prstDash val="solid"/>
                </a:ln>
                <a:solidFill>
                  <a:srgbClr val="132B51"/>
                </a:solidFill>
                <a:latin typeface="Century Gothic" panose="020B0502020202020204" pitchFamily="34" charset="0"/>
              </a:rPr>
              <a:t>Huger, SC 29450</a:t>
            </a:r>
          </a:p>
        </p:txBody>
      </p:sp>
      <p:pic>
        <p:nvPicPr>
          <p:cNvPr id="14" name="Graphic 13" descr="House outline">
            <a:extLst>
              <a:ext uri="{FF2B5EF4-FFF2-40B4-BE49-F238E27FC236}">
                <a16:creationId xmlns:a16="http://schemas.microsoft.com/office/drawing/2014/main" id="{947B179B-DEFE-62A9-D0D2-868FE7F439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18169" y="2057400"/>
            <a:ext cx="914400" cy="914400"/>
          </a:xfrm>
          <a:prstGeom prst="rect">
            <a:avLst/>
          </a:prstGeom>
        </p:spPr>
      </p:pic>
      <p:sp>
        <p:nvSpPr>
          <p:cNvPr id="22" name="TextBox 21">
            <a:extLst>
              <a:ext uri="{FF2B5EF4-FFF2-40B4-BE49-F238E27FC236}">
                <a16:creationId xmlns:a16="http://schemas.microsoft.com/office/drawing/2014/main" id="{0DC15555-7811-2481-EB66-437213A9A6D3}"/>
              </a:ext>
            </a:extLst>
          </p:cNvPr>
          <p:cNvSpPr txBox="1"/>
          <p:nvPr/>
        </p:nvSpPr>
        <p:spPr>
          <a:xfrm>
            <a:off x="0" y="4431268"/>
            <a:ext cx="1371600" cy="369332"/>
          </a:xfrm>
          <a:prstGeom prst="rect">
            <a:avLst/>
          </a:prstGeom>
          <a:noFill/>
        </p:spPr>
        <p:txBody>
          <a:bodyPr wrap="square">
            <a:spAutoFit/>
          </a:bodyPr>
          <a:lstStyle/>
          <a:p>
            <a:pPr algn="ctr"/>
            <a:r>
              <a:rPr lang="en-US" dirty="0">
                <a:ln w="10541" cmpd="sng">
                  <a:noFill/>
                  <a:prstDash val="solid"/>
                </a:ln>
                <a:solidFill>
                  <a:schemeClr val="bg1"/>
                </a:solidFill>
                <a:latin typeface="Century Gothic" panose="020B0502020202020204" pitchFamily="34" charset="0"/>
              </a:rPr>
              <a:t>4</a:t>
            </a:r>
            <a:r>
              <a:rPr lang="en-US" sz="1800" dirty="0">
                <a:ln w="10541" cmpd="sng">
                  <a:noFill/>
                  <a:prstDash val="solid"/>
                </a:ln>
                <a:solidFill>
                  <a:schemeClr val="bg1"/>
                </a:solidFill>
                <a:latin typeface="Century Gothic" panose="020B0502020202020204" pitchFamily="34" charset="0"/>
              </a:rPr>
              <a:t> BED</a:t>
            </a:r>
          </a:p>
        </p:txBody>
      </p:sp>
      <p:pic>
        <p:nvPicPr>
          <p:cNvPr id="11" name="Graphic 10" descr="Bed outline">
            <a:extLst>
              <a:ext uri="{FF2B5EF4-FFF2-40B4-BE49-F238E27FC236}">
                <a16:creationId xmlns:a16="http://schemas.microsoft.com/office/drawing/2014/main" id="{3648319F-E2C7-5E08-D5D3-32BCBC20C63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9476" y="3826276"/>
            <a:ext cx="612648" cy="612648"/>
          </a:xfrm>
          <a:prstGeom prst="rect">
            <a:avLst/>
          </a:prstGeom>
        </p:spPr>
      </p:pic>
      <p:sp>
        <p:nvSpPr>
          <p:cNvPr id="27" name="TextBox 26">
            <a:extLst>
              <a:ext uri="{FF2B5EF4-FFF2-40B4-BE49-F238E27FC236}">
                <a16:creationId xmlns:a16="http://schemas.microsoft.com/office/drawing/2014/main" id="{B784781E-6931-0A33-C868-46D42D87E573}"/>
              </a:ext>
            </a:extLst>
          </p:cNvPr>
          <p:cNvSpPr txBox="1"/>
          <p:nvPr/>
        </p:nvSpPr>
        <p:spPr>
          <a:xfrm>
            <a:off x="1714500" y="4431268"/>
            <a:ext cx="1371600" cy="369332"/>
          </a:xfrm>
          <a:prstGeom prst="rect">
            <a:avLst/>
          </a:prstGeom>
          <a:noFill/>
        </p:spPr>
        <p:txBody>
          <a:bodyPr wrap="square">
            <a:spAutoFit/>
          </a:bodyPr>
          <a:lstStyle/>
          <a:p>
            <a:pPr algn="ctr"/>
            <a:r>
              <a:rPr lang="en-US" sz="1800" dirty="0">
                <a:ln w="10541" cmpd="sng">
                  <a:noFill/>
                  <a:prstDash val="solid"/>
                </a:ln>
                <a:solidFill>
                  <a:schemeClr val="bg1"/>
                </a:solidFill>
                <a:latin typeface="Century Gothic" panose="020B0502020202020204" pitchFamily="34" charset="0"/>
              </a:rPr>
              <a:t>3½ BATH</a:t>
            </a:r>
          </a:p>
        </p:txBody>
      </p:sp>
      <p:pic>
        <p:nvPicPr>
          <p:cNvPr id="13" name="Graphic 12" descr="Bathtub outline">
            <a:extLst>
              <a:ext uri="{FF2B5EF4-FFF2-40B4-BE49-F238E27FC236}">
                <a16:creationId xmlns:a16="http://schemas.microsoft.com/office/drawing/2014/main" id="{97855D56-DCC8-1EDF-C44E-8EAA55CD5E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93976" y="3826276"/>
            <a:ext cx="612648" cy="612648"/>
          </a:xfrm>
          <a:prstGeom prst="rect">
            <a:avLst/>
          </a:prstGeom>
        </p:spPr>
      </p:pic>
      <p:pic>
        <p:nvPicPr>
          <p:cNvPr id="15" name="Graphic 14" descr="House outline">
            <a:extLst>
              <a:ext uri="{FF2B5EF4-FFF2-40B4-BE49-F238E27FC236}">
                <a16:creationId xmlns:a16="http://schemas.microsoft.com/office/drawing/2014/main" id="{F90703AE-6211-0097-43D8-4647ADA162B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22976" y="3826276"/>
            <a:ext cx="612648" cy="612648"/>
          </a:xfrm>
          <a:prstGeom prst="rect">
            <a:avLst/>
          </a:prstGeom>
        </p:spPr>
      </p:pic>
      <p:sp>
        <p:nvSpPr>
          <p:cNvPr id="4" name="Title 1">
            <a:extLst>
              <a:ext uri="{FF2B5EF4-FFF2-40B4-BE49-F238E27FC236}">
                <a16:creationId xmlns:a16="http://schemas.microsoft.com/office/drawing/2014/main" id="{7264C889-88F0-C99F-94F5-DDF12A5D8855}"/>
              </a:ext>
            </a:extLst>
          </p:cNvPr>
          <p:cNvSpPr txBox="1">
            <a:spLocks/>
          </p:cNvSpPr>
          <p:nvPr/>
        </p:nvSpPr>
        <p:spPr>
          <a:xfrm>
            <a:off x="6858000" y="4434840"/>
            <a:ext cx="1371600" cy="36576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dirty="0">
                <a:ln w="10541" cmpd="sng">
                  <a:noFill/>
                  <a:prstDash val="solid"/>
                </a:ln>
                <a:solidFill>
                  <a:schemeClr val="bg1"/>
                </a:solidFill>
                <a:latin typeface="Century Gothic" panose="020B0502020202020204" pitchFamily="34" charset="0"/>
              </a:rPr>
              <a:t>$526,000</a:t>
            </a:r>
            <a:endParaRPr lang="en-US" sz="1600" dirty="0">
              <a:ln w="10541" cmpd="sng">
                <a:noFill/>
                <a:prstDash val="solid"/>
              </a:ln>
              <a:solidFill>
                <a:schemeClr val="bg1"/>
              </a:solidFill>
              <a:latin typeface="Century Gothic" panose="020B0502020202020204" pitchFamily="34" charset="0"/>
            </a:endParaRPr>
          </a:p>
        </p:txBody>
      </p:sp>
      <p:pic>
        <p:nvPicPr>
          <p:cNvPr id="10" name="Graphic 9" descr="Money outline">
            <a:extLst>
              <a:ext uri="{FF2B5EF4-FFF2-40B4-BE49-F238E27FC236}">
                <a16:creationId xmlns:a16="http://schemas.microsoft.com/office/drawing/2014/main" id="{EF5F22F0-029B-80B0-70B8-43EE400743C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37476" y="3826276"/>
            <a:ext cx="612648" cy="612648"/>
          </a:xfrm>
          <a:prstGeom prst="rect">
            <a:avLst/>
          </a:prstGeom>
        </p:spPr>
      </p:pic>
      <p:sp>
        <p:nvSpPr>
          <p:cNvPr id="29" name="TextBox 28">
            <a:extLst>
              <a:ext uri="{FF2B5EF4-FFF2-40B4-BE49-F238E27FC236}">
                <a16:creationId xmlns:a16="http://schemas.microsoft.com/office/drawing/2014/main" id="{DD2F4026-C3EC-351D-7271-BBBCCD4A886F}"/>
              </a:ext>
            </a:extLst>
          </p:cNvPr>
          <p:cNvSpPr txBox="1"/>
          <p:nvPr/>
        </p:nvSpPr>
        <p:spPr>
          <a:xfrm>
            <a:off x="3429000" y="4431268"/>
            <a:ext cx="1371600" cy="369332"/>
          </a:xfrm>
          <a:prstGeom prst="rect">
            <a:avLst/>
          </a:prstGeom>
          <a:noFill/>
        </p:spPr>
        <p:txBody>
          <a:bodyPr wrap="square">
            <a:spAutoFit/>
          </a:bodyPr>
          <a:lstStyle/>
          <a:p>
            <a:pPr algn="ctr"/>
            <a:r>
              <a:rPr lang="en-US" sz="1800" dirty="0">
                <a:ln w="10541" cmpd="sng">
                  <a:noFill/>
                  <a:prstDash val="solid"/>
                </a:ln>
                <a:solidFill>
                  <a:schemeClr val="bg1"/>
                </a:solidFill>
                <a:latin typeface="Century Gothic" panose="020B0502020202020204" pitchFamily="34" charset="0"/>
              </a:rPr>
              <a:t>2,516 SF</a:t>
            </a:r>
          </a:p>
        </p:txBody>
      </p:sp>
      <p:pic>
        <p:nvPicPr>
          <p:cNvPr id="30" name="Graphic 29" descr="Blueprint outline">
            <a:extLst>
              <a:ext uri="{FF2B5EF4-FFF2-40B4-BE49-F238E27FC236}">
                <a16:creationId xmlns:a16="http://schemas.microsoft.com/office/drawing/2014/main" id="{88EA6266-BAD4-5E9E-2F90-4C31C6727FF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808476" y="3826276"/>
            <a:ext cx="612648" cy="612648"/>
          </a:xfrm>
          <a:prstGeom prst="rect">
            <a:avLst/>
          </a:prstGeom>
        </p:spPr>
      </p:pic>
      <p:sp>
        <p:nvSpPr>
          <p:cNvPr id="50" name="TextBox 49">
            <a:extLst>
              <a:ext uri="{FF2B5EF4-FFF2-40B4-BE49-F238E27FC236}">
                <a16:creationId xmlns:a16="http://schemas.microsoft.com/office/drawing/2014/main" id="{978C4103-F980-9415-8D0D-333BB973D8EB}"/>
              </a:ext>
            </a:extLst>
          </p:cNvPr>
          <p:cNvSpPr txBox="1"/>
          <p:nvPr/>
        </p:nvSpPr>
        <p:spPr>
          <a:xfrm>
            <a:off x="-4417740" y="3048000"/>
            <a:ext cx="4069081" cy="369332"/>
          </a:xfrm>
          <a:prstGeom prst="rect">
            <a:avLst/>
          </a:prstGeom>
          <a:noFill/>
        </p:spPr>
        <p:txBody>
          <a:bodyPr wrap="square">
            <a:spAutoFit/>
          </a:bodyPr>
          <a:lstStyle/>
          <a:p>
            <a:pPr algn="ctr"/>
            <a:r>
              <a:rPr lang="en-US" dirty="0">
                <a:solidFill>
                  <a:schemeClr val="bg1"/>
                </a:solidFill>
                <a:latin typeface="Century Gothic" panose="020B0502020202020204" pitchFamily="34" charset="0"/>
              </a:rPr>
              <a:t>Sat 10-12 &amp; Sun 10-12</a:t>
            </a:r>
          </a:p>
        </p:txBody>
      </p:sp>
      <p:sp>
        <p:nvSpPr>
          <p:cNvPr id="51" name="TextBox 50">
            <a:extLst>
              <a:ext uri="{FF2B5EF4-FFF2-40B4-BE49-F238E27FC236}">
                <a16:creationId xmlns:a16="http://schemas.microsoft.com/office/drawing/2014/main" id="{2592A8AE-A0B2-5194-E85C-1DF5BB4F6E00}"/>
              </a:ext>
            </a:extLst>
          </p:cNvPr>
          <p:cNvSpPr txBox="1"/>
          <p:nvPr/>
        </p:nvSpPr>
        <p:spPr>
          <a:xfrm>
            <a:off x="-4417741" y="2527611"/>
            <a:ext cx="4038604" cy="646331"/>
          </a:xfrm>
          <a:prstGeom prst="rect">
            <a:avLst/>
          </a:prstGeom>
          <a:noFill/>
        </p:spPr>
        <p:txBody>
          <a:bodyPr wrap="square">
            <a:spAutoFit/>
          </a:bodyPr>
          <a:lstStyle/>
          <a:p>
            <a:pPr algn="ctr"/>
            <a:r>
              <a:rPr lang="en-US" sz="3600" dirty="0">
                <a:solidFill>
                  <a:schemeClr val="bg1"/>
                </a:solidFill>
                <a:latin typeface="Cochocib Script Latin Pro" panose="02000503000000020003" pitchFamily="2" charset="0"/>
              </a:rPr>
              <a:t>Open House</a:t>
            </a:r>
            <a:endParaRPr lang="en-US" sz="3600" dirty="0">
              <a:solidFill>
                <a:schemeClr val="bg1"/>
              </a:solidFill>
              <a:latin typeface="Century Gothic" panose="020B0502020202020204" pitchFamily="34" charset="0"/>
            </a:endParaRPr>
          </a:p>
        </p:txBody>
      </p:sp>
      <p:pic>
        <p:nvPicPr>
          <p:cNvPr id="5" name="Picture 8">
            <a:extLst>
              <a:ext uri="{FF2B5EF4-FFF2-40B4-BE49-F238E27FC236}">
                <a16:creationId xmlns:a16="http://schemas.microsoft.com/office/drawing/2014/main" id="{C6D4F511-9F41-ACF3-0C6B-0F633BCC6495}"/>
              </a:ext>
            </a:extLst>
          </p:cNvPr>
          <p:cNvPicPr preferRelativeResize="0">
            <a:picLocks noChangeAspect="1" noChangeArrowheads="1"/>
          </p:cNvPicPr>
          <p:nvPr/>
        </p:nvPicPr>
        <p:blipFill>
          <a:blip r:embed="rId19" cstate="print">
            <a:extLst>
              <a:ext uri="{28A0092B-C50C-407E-A947-70E740481C1C}">
                <a14:useLocalDpi xmlns:a14="http://schemas.microsoft.com/office/drawing/2010/main" val="0"/>
              </a:ext>
            </a:extLst>
          </a:blip>
          <a:srcRect t="2197" b="2197"/>
          <a:stretch/>
        </p:blipFill>
        <p:spPr bwMode="auto">
          <a:xfrm>
            <a:off x="4160520" y="1040585"/>
            <a:ext cx="4069080"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pic>
        <p:nvPicPr>
          <p:cNvPr id="9" name="Picture 8">
            <a:extLst>
              <a:ext uri="{FF2B5EF4-FFF2-40B4-BE49-F238E27FC236}">
                <a16:creationId xmlns:a16="http://schemas.microsoft.com/office/drawing/2014/main" id="{C9912556-D356-B5F9-378E-BE498B29C273}"/>
              </a:ext>
            </a:extLst>
          </p:cNvPr>
          <p:cNvPicPr preferRelativeResize="0">
            <a:picLocks noChangeAspect="1"/>
          </p:cNvPicPr>
          <p:nvPr/>
        </p:nvPicPr>
        <p:blipFill>
          <a:blip r:embed="rId20" cstate="print">
            <a:extLst>
              <a:ext uri="{28A0092B-C50C-407E-A947-70E740481C1C}">
                <a14:useLocalDpi xmlns:a14="http://schemas.microsoft.com/office/drawing/2010/main" val="0"/>
              </a:ext>
            </a:extLst>
          </a:blip>
          <a:srcRect/>
          <a:stretch/>
        </p:blipFill>
        <p:spPr>
          <a:xfrm>
            <a:off x="2791206" y="8288255"/>
            <a:ext cx="2651760" cy="1770144"/>
          </a:xfrm>
          <a:prstGeom prst="rect">
            <a:avLst/>
          </a:prstGeom>
          <a:ln w="12700">
            <a:solidFill>
              <a:schemeClr val="bg1"/>
            </a:solidFill>
          </a:ln>
          <a:effectLst/>
        </p:spPr>
      </p:pic>
      <p:pic>
        <p:nvPicPr>
          <p:cNvPr id="12" name="Picture 11">
            <a:extLst>
              <a:ext uri="{FF2B5EF4-FFF2-40B4-BE49-F238E27FC236}">
                <a16:creationId xmlns:a16="http://schemas.microsoft.com/office/drawing/2014/main" id="{2DF1A24B-A7AD-F47C-A12D-E0A87766F46C}"/>
              </a:ext>
            </a:extLst>
          </p:cNvPr>
          <p:cNvPicPr preferRelativeResize="0">
            <a:picLocks noChangeAspect="1"/>
          </p:cNvPicPr>
          <p:nvPr/>
        </p:nvPicPr>
        <p:blipFill>
          <a:blip r:embed="rId21" cstate="print">
            <a:extLst>
              <a:ext uri="{28A0092B-C50C-407E-A947-70E740481C1C}">
                <a14:useLocalDpi xmlns:a14="http://schemas.microsoft.com/office/drawing/2010/main" val="0"/>
              </a:ext>
            </a:extLst>
          </a:blip>
          <a:srcRect/>
          <a:stretch/>
        </p:blipFill>
        <p:spPr>
          <a:xfrm>
            <a:off x="5577840" y="8288255"/>
            <a:ext cx="2651760" cy="1770144"/>
          </a:xfrm>
          <a:prstGeom prst="rect">
            <a:avLst/>
          </a:prstGeom>
          <a:ln w="12700">
            <a:solidFill>
              <a:schemeClr val="bg1"/>
            </a:solidFill>
          </a:ln>
          <a:effectLst/>
        </p:spPr>
      </p:pic>
    </p:spTree>
    <p:extLst>
      <p:ext uri="{BB962C8B-B14F-4D97-AF65-F5344CB8AC3E}">
        <p14:creationId xmlns:p14="http://schemas.microsoft.com/office/powerpoint/2010/main" val="4127950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1293</TotalTime>
  <Words>234</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Cochocib Script Latin Pro</vt:lpstr>
      <vt:lpstr>Fave Script Bold Pro</vt:lpstr>
      <vt:lpstr>Office Theme</vt:lpstr>
      <vt:lpstr>#23008247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134</cp:revision>
  <dcterms:created xsi:type="dcterms:W3CDTF">2006-08-16T00:00:00Z</dcterms:created>
  <dcterms:modified xsi:type="dcterms:W3CDTF">2023-07-10T10:22:42Z</dcterms:modified>
</cp:coreProperties>
</file>