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30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gif"/><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infinity-realty.com/" TargetMode="External"/><Relationship Id="rId11" Type="http://schemas.openxmlformats.org/officeDocument/2006/relationships/image" Target="../media/image8.jpeg"/><Relationship Id="rId5" Type="http://schemas.openxmlformats.org/officeDocument/2006/relationships/hyperlink" Target="mailto:pheobelail@gmail.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7500">
              <a:schemeClr val="bg1"/>
            </a:gs>
            <a:gs pos="0">
              <a:schemeClr val="tx1">
                <a:lumMod val="85000"/>
                <a:lumOff val="15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2">
            <a:extLst>
              <a:ext uri="{28A0092B-C50C-407E-A947-70E740481C1C}">
                <a14:useLocalDpi xmlns:a14="http://schemas.microsoft.com/office/drawing/2010/main" val="0"/>
              </a:ext>
            </a:extLst>
          </a:blip>
          <a:srcRect b="23693"/>
          <a:stretch/>
        </p:blipFill>
        <p:spPr>
          <a:xfrm>
            <a:off x="0" y="0"/>
            <a:ext cx="7772400" cy="4448175"/>
          </a:xfrm>
          <a:prstGeom prst="rect">
            <a:avLst/>
          </a:prstGeom>
        </p:spPr>
      </p:pic>
      <p:sp>
        <p:nvSpPr>
          <p:cNvPr id="2" name="Title 1"/>
          <p:cNvSpPr>
            <a:spLocks noGrp="1"/>
          </p:cNvSpPr>
          <p:nvPr>
            <p:ph type="ctrTitle"/>
          </p:nvPr>
        </p:nvSpPr>
        <p:spPr>
          <a:xfrm>
            <a:off x="0" y="1"/>
            <a:ext cx="7772400" cy="990599"/>
          </a:xfrm>
        </p:spPr>
        <p:txBody>
          <a:bodyPr>
            <a:normAutofit/>
          </a:bodyPr>
          <a:lstStyle/>
          <a:p>
            <a:r>
              <a:rPr lang="en-US" sz="2800" dirty="0">
                <a:solidFill>
                  <a:schemeClr val="bg1"/>
                </a:solidFill>
                <a:effectLst>
                  <a:outerShdw blurRad="38100" dist="38100" dir="2700000" algn="tl">
                    <a:srgbClr val="000000">
                      <a:alpha val="43137"/>
                    </a:srgbClr>
                  </a:outerShdw>
                </a:effectLst>
                <a:latin typeface="Copperplate Gothic Light" panose="020E0507020206020404" pitchFamily="34" charset="0"/>
              </a:rPr>
              <a:t>235 Meadow Wood </a:t>
            </a:r>
            <a:r>
              <a:rPr lang="en-US" sz="2800" dirty="0" smtClean="0">
                <a:solidFill>
                  <a:schemeClr val="bg1"/>
                </a:solidFill>
                <a:effectLst>
                  <a:outerShdw blurRad="38100" dist="38100" dir="2700000" algn="tl">
                    <a:srgbClr val="000000">
                      <a:alpha val="43137"/>
                    </a:srgbClr>
                  </a:outerShdw>
                </a:effectLst>
                <a:latin typeface="Copperplate Gothic Light" panose="020E0507020206020404" pitchFamily="34" charset="0"/>
              </a:rPr>
              <a:t>Rd</a:t>
            </a:r>
            <a:br>
              <a:rPr lang="en-US" sz="2800" dirty="0" smtClean="0">
                <a:solidFill>
                  <a:schemeClr val="bg1"/>
                </a:solidFill>
                <a:effectLst>
                  <a:outerShdw blurRad="38100" dist="38100" dir="2700000" algn="tl">
                    <a:srgbClr val="000000">
                      <a:alpha val="43137"/>
                    </a:srgbClr>
                  </a:outerShdw>
                </a:effectLst>
                <a:latin typeface="Copperplate Gothic Light" panose="020E0507020206020404" pitchFamily="34" charset="0"/>
              </a:rPr>
            </a:br>
            <a:r>
              <a:rPr lang="en-US" sz="1100" dirty="0" smtClean="0">
                <a:solidFill>
                  <a:schemeClr val="bg1"/>
                </a:solidFill>
                <a:effectLst>
                  <a:outerShdw blurRad="38100" dist="38100" dir="2700000" algn="tl">
                    <a:srgbClr val="000000">
                      <a:alpha val="43137"/>
                    </a:srgbClr>
                  </a:outerShdw>
                </a:effectLst>
                <a:latin typeface="Copperplate Gothic Light" panose="020E0507020206020404" pitchFamily="34" charset="0"/>
              </a:rPr>
              <a:t/>
            </a:r>
            <a:br>
              <a:rPr lang="en-US" sz="1100" dirty="0" smtClean="0">
                <a:solidFill>
                  <a:schemeClr val="bg1"/>
                </a:solidFill>
                <a:effectLst>
                  <a:outerShdw blurRad="38100" dist="38100" dir="2700000" algn="tl">
                    <a:srgbClr val="000000">
                      <a:alpha val="43137"/>
                    </a:srgbClr>
                  </a:outerShdw>
                </a:effectLst>
                <a:latin typeface="Copperplate Gothic Light" panose="020E0507020206020404" pitchFamily="34" charset="0"/>
              </a:rPr>
            </a:br>
            <a:r>
              <a:rPr lang="en-US" sz="1600" dirty="0" smtClean="0">
                <a:solidFill>
                  <a:schemeClr val="bg1"/>
                </a:solidFill>
                <a:effectLst>
                  <a:outerShdw blurRad="38100" dist="38100" dir="2700000" algn="tl">
                    <a:srgbClr val="000000">
                      <a:alpha val="43137"/>
                    </a:srgbClr>
                  </a:outerShdw>
                </a:effectLst>
                <a:latin typeface="Gill Sans MT" panose="020B0502020104020203" pitchFamily="34" charset="0"/>
              </a:rPr>
              <a:t>Felder </a:t>
            </a:r>
            <a:r>
              <a:rPr lang="en-US" sz="1600" dirty="0" smtClean="0">
                <a:solidFill>
                  <a:schemeClr val="bg1"/>
                </a:solidFill>
                <a:effectLst>
                  <a:outerShdw blurRad="38100" dist="38100" dir="2700000" algn="tl">
                    <a:srgbClr val="000000">
                      <a:alpha val="43137"/>
                    </a:srgbClr>
                  </a:outerShdw>
                </a:effectLst>
                <a:latin typeface="Gill Sans MT" panose="020B0502020104020203" pitchFamily="34" charset="0"/>
              </a:rPr>
              <a:t>Creek</a:t>
            </a:r>
            <a:r>
              <a:rPr lang="en-US" sz="1600" dirty="0" smtClean="0">
                <a:solidFill>
                  <a:schemeClr val="bg1"/>
                </a:solidFill>
                <a:effectLst>
                  <a:outerShdw blurRad="38100" dist="38100" dir="2700000" algn="tl">
                    <a:srgbClr val="000000">
                      <a:alpha val="43137"/>
                    </a:srgbClr>
                  </a:outerShdw>
                </a:effectLst>
                <a:latin typeface="Gill Sans MT" panose="020B0502020104020203" pitchFamily="34" charset="0"/>
                <a:cs typeface="Arial"/>
              </a:rPr>
              <a:t>· </a:t>
            </a:r>
            <a:r>
              <a:rPr lang="en-US" sz="1600" dirty="0" smtClean="0">
                <a:solidFill>
                  <a:schemeClr val="bg1"/>
                </a:solidFill>
                <a:effectLst>
                  <a:outerShdw blurRad="38100" dist="38100" dir="2700000" algn="tl">
                    <a:srgbClr val="000000">
                      <a:alpha val="43137"/>
                    </a:srgbClr>
                  </a:outerShdw>
                </a:effectLst>
                <a:latin typeface="Gill Sans MT" panose="020B0502020104020203" pitchFamily="34" charset="0"/>
              </a:rPr>
              <a:t>Summerville</a:t>
            </a:r>
            <a:r>
              <a:rPr lang="en-US" sz="1600" dirty="0" smtClean="0">
                <a:solidFill>
                  <a:schemeClr val="bg1"/>
                </a:solidFill>
                <a:effectLst>
                  <a:outerShdw blurRad="38100" dist="38100" dir="2700000" algn="tl">
                    <a:srgbClr val="000000">
                      <a:alpha val="43137"/>
                    </a:srgbClr>
                  </a:outerShdw>
                </a:effectLst>
                <a:latin typeface="Gill Sans MT" panose="020B0502020104020203" pitchFamily="34" charset="0"/>
                <a:cs typeface="Arial"/>
              </a:rPr>
              <a:t>· </a:t>
            </a:r>
            <a:r>
              <a:rPr lang="en-US" sz="1600" dirty="0">
                <a:solidFill>
                  <a:schemeClr val="bg1"/>
                </a:solidFill>
                <a:effectLst>
                  <a:outerShdw blurRad="38100" dist="38100" dir="2700000" algn="tl">
                    <a:srgbClr val="000000">
                      <a:alpha val="43137"/>
                    </a:srgbClr>
                  </a:outerShdw>
                </a:effectLst>
                <a:latin typeface="Gill Sans MT" panose="020B0502020104020203" pitchFamily="34" charset="0"/>
              </a:rPr>
              <a:t>MLS# 1417673</a:t>
            </a:r>
          </a:p>
        </p:txBody>
      </p:sp>
      <p:sp>
        <p:nvSpPr>
          <p:cNvPr id="3" name="Subtitle 2"/>
          <p:cNvSpPr>
            <a:spLocks noGrp="1"/>
          </p:cNvSpPr>
          <p:nvPr>
            <p:ph type="subTitle" idx="1"/>
          </p:nvPr>
        </p:nvSpPr>
        <p:spPr>
          <a:xfrm>
            <a:off x="0" y="5623560"/>
            <a:ext cx="7772400" cy="3215640"/>
          </a:xfrm>
        </p:spPr>
        <p:txBody>
          <a:bodyPr>
            <a:noAutofit/>
          </a:bodyPr>
          <a:lstStyle/>
          <a:p>
            <a:r>
              <a:rPr lang="en-US" sz="1050" dirty="0">
                <a:solidFill>
                  <a:schemeClr val="tx1"/>
                </a:solidFill>
                <a:latin typeface="Gill Sans MT" panose="020B0502020104020203" pitchFamily="34" charset="0"/>
              </a:rPr>
              <a:t>BEST &amp; LOWEST PRICED Home in all of Felder Creek!! Located in the Summerville area of Berkeley county, so you get to take advantage of the lower property taxes compared to Summerville in Dorchester County yet go to the all new schools of Cane Bay!! This one-owner RANCH style home is in IMMACULATE shape. The sellers are the ORIGINAL OWNERS who have taken great pride in this home &amp; you will not find another 1 story home at this price in this great of shape in this area. They've even added a privacy fence on the sides &amp; rear of the home. Great for dogs or kids to keep safe!! Most homes of this size &amp; price point are bare with no upgrades and usually low popcorn ceilings. Not this home…It has it all and then some!! From the moment you step up to the front doorstep, you're welcomed by a covered stoop with a side area great for a bistro table &amp; chairs. Upon opening the front door, you are greeted with a beautiful double arched foyer over new laminate wood floors which welcome you to the home! In addition to the foyer, the laminate floors are in the, halls, kitchen, laundry, pantry, dining &amp; family room!!).Other design features &amp; upgrades include: Gorgeous 42" maple kitchen cabinets with adjustable shelves, upgraded black appliances (built-in microwave, smooth top range &amp; dishwasher), cathedral style vaulted ceilings in both the family &amp; owners' suite (all other ceilings are 9' in height) &amp; so much more to see!! This split floor plan offers the master bedroom on the back of the home for maximum privacy &amp; quiet time. The master bathroom has a raised large vanity &amp; garden tub/shower combo for relaxing. For low morning disturbance, the closet is conveniently accessed from the bathroom which maximizes wall space. The two guest bedrooms share a full bath that also has a raised vanity &amp; is generous in size. One of the guest bedrooms even offers a walk-in closet. This home is on a great lot that's wider on the back side which gives a nice big back yard, a rarity in a newer development like this one! The large back yard has a nice grilling patio &amp; is fully sodded. Very tastefully decorated with neutral paint colors that appease even the most picky buyers. Have a lease that's not expiring for a few months? No worries, the sellers may be interested in renting back...it's a win-win situation so you won't miss out!! You really have to see this home in person! But don't wait too long to schedule your showing because, AT THIS PRICE, IN THIS LOCATION, AND THIS BEAUTIFUL &amp; CLEAN, IT WON'T BE ON THE MARKET LONG</a:t>
            </a:r>
            <a:r>
              <a:rPr lang="en-US" sz="1050" dirty="0" smtClean="0">
                <a:solidFill>
                  <a:schemeClr val="tx1"/>
                </a:solidFill>
                <a:latin typeface="Gill Sans MT" panose="020B0502020104020203" pitchFamily="34" charset="0"/>
              </a:rPr>
              <a:t>!!</a:t>
            </a:r>
          </a:p>
          <a:p>
            <a:r>
              <a:rPr lang="en-US" sz="1050" i="1" dirty="0">
                <a:solidFill>
                  <a:srgbClr val="C00000"/>
                </a:solidFill>
                <a:latin typeface="Gill Sans MT" panose="020B0502020104020203" pitchFamily="34" charset="0"/>
              </a:rPr>
              <a:t>*$1,000 selling agent bonus paid at closing for a satisfactory contract signed this weekend (Aug 2nd-3rd)</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71235" y="8915400"/>
            <a:ext cx="1421130" cy="666155"/>
          </a:xfrm>
          <a:prstGeom prst="rect">
            <a:avLst/>
          </a:prstGeom>
          <a:effectLst/>
        </p:spPr>
      </p:pic>
      <p:sp>
        <p:nvSpPr>
          <p:cNvPr id="7" name="Rectangle 6"/>
          <p:cNvSpPr/>
          <p:nvPr/>
        </p:nvSpPr>
        <p:spPr>
          <a:xfrm>
            <a:off x="5829300" y="9532977"/>
            <a:ext cx="1943100" cy="553998"/>
          </a:xfrm>
          <a:prstGeom prst="rect">
            <a:avLst/>
          </a:prstGeom>
        </p:spPr>
        <p:txBody>
          <a:bodyPr wrap="square">
            <a:spAutoFit/>
          </a:bodyPr>
          <a:lstStyle/>
          <a:p>
            <a:pPr algn="ctr"/>
            <a:r>
              <a:rPr lang="en-US" sz="1000" dirty="0">
                <a:latin typeface="Gill Sans MT" panose="020B0502020104020203" pitchFamily="34" charset="0"/>
              </a:rPr>
              <a:t>infinity realty</a:t>
            </a:r>
          </a:p>
          <a:p>
            <a:pPr algn="ctr"/>
            <a:r>
              <a:rPr lang="en-US" sz="1000" dirty="0">
                <a:latin typeface="Gill Sans MT" panose="020B0502020104020203" pitchFamily="34" charset="0"/>
              </a:rPr>
              <a:t>PO Box 676</a:t>
            </a:r>
          </a:p>
          <a:p>
            <a:pPr algn="ctr"/>
            <a:r>
              <a:rPr lang="en-US" sz="1000" dirty="0">
                <a:latin typeface="Gill Sans MT" panose="020B0502020104020203" pitchFamily="34" charset="0"/>
              </a:rPr>
              <a:t>Mt Pleasant, SC 29465</a:t>
            </a:r>
          </a:p>
        </p:txBody>
      </p:sp>
      <p:pic>
        <p:nvPicPr>
          <p:cNvPr id="1028" name="Picture 4" descr="http://www.charlestonvirtualhomes.com/images/agentsbyid/1251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472" y="9049345"/>
            <a:ext cx="615553" cy="92333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708025" y="9049344"/>
            <a:ext cx="3886200" cy="923330"/>
          </a:xfrm>
          <a:prstGeom prst="rect">
            <a:avLst/>
          </a:prstGeom>
        </p:spPr>
        <p:txBody>
          <a:bodyPr>
            <a:spAutoFit/>
          </a:bodyPr>
          <a:lstStyle/>
          <a:p>
            <a:r>
              <a:rPr lang="en-US" dirty="0" err="1">
                <a:latin typeface="Gill Sans MT" panose="020B0502020104020203" pitchFamily="34" charset="0"/>
              </a:rPr>
              <a:t>Pheobe</a:t>
            </a:r>
            <a:r>
              <a:rPr lang="en-US" dirty="0">
                <a:latin typeface="Gill Sans MT" panose="020B0502020104020203" pitchFamily="34" charset="0"/>
              </a:rPr>
              <a:t> </a:t>
            </a:r>
            <a:r>
              <a:rPr lang="en-US" dirty="0" err="1" smtClean="0">
                <a:latin typeface="Gill Sans MT" panose="020B0502020104020203" pitchFamily="34" charset="0"/>
              </a:rPr>
              <a:t>Lail</a:t>
            </a:r>
            <a:r>
              <a:rPr lang="en-US" dirty="0" smtClean="0">
                <a:latin typeface="Gill Sans MT" panose="020B0502020104020203" pitchFamily="34" charset="0"/>
              </a:rPr>
              <a:t>-Chambers</a:t>
            </a:r>
            <a:endParaRPr lang="en-US" dirty="0">
              <a:latin typeface="Gill Sans MT" panose="020B0502020104020203" pitchFamily="34" charset="0"/>
            </a:endParaRPr>
          </a:p>
          <a:p>
            <a:r>
              <a:rPr lang="en-US" sz="1200" dirty="0" smtClean="0">
                <a:latin typeface="Gill Sans MT" panose="020B0502020104020203" pitchFamily="34" charset="0"/>
              </a:rPr>
              <a:t>843-906-5463</a:t>
            </a:r>
            <a:endParaRPr lang="en-US" sz="1200" dirty="0">
              <a:latin typeface="Gill Sans MT" panose="020B0502020104020203" pitchFamily="34" charset="0"/>
            </a:endParaRPr>
          </a:p>
          <a:p>
            <a:r>
              <a:rPr lang="en-US" sz="1200" dirty="0" smtClean="0">
                <a:latin typeface="Gill Sans MT" panose="020B0502020104020203" pitchFamily="34" charset="0"/>
                <a:hlinkClick r:id="rId5"/>
              </a:rPr>
              <a:t>pheobelail@gmail.com</a:t>
            </a:r>
            <a:endParaRPr lang="en-US" sz="1200" dirty="0" smtClean="0">
              <a:latin typeface="Gill Sans MT" panose="020B0502020104020203" pitchFamily="34" charset="0"/>
            </a:endParaRPr>
          </a:p>
          <a:p>
            <a:r>
              <a:rPr lang="en-US" sz="1200" smtClean="0">
                <a:latin typeface="Gill Sans MT" panose="020B0502020104020203" pitchFamily="34" charset="0"/>
                <a:hlinkClick r:id="rId6"/>
              </a:rPr>
              <a:t>www.infinity-realty.com</a:t>
            </a:r>
            <a:r>
              <a:rPr lang="en-US" sz="1200" smtClean="0">
                <a:latin typeface="Gill Sans MT" panose="020B0502020104020203" pitchFamily="34" charset="0"/>
              </a:rPr>
              <a:t> </a:t>
            </a:r>
            <a:endParaRPr lang="en-US" sz="1200" dirty="0">
              <a:latin typeface="Gill Sans MT" panose="020B0502020104020203" pitchFamily="34" charset="0"/>
            </a:endParaRPr>
          </a:p>
        </p:txBody>
      </p:sp>
      <p:sp>
        <p:nvSpPr>
          <p:cNvPr id="9" name="Down Ribbon 8"/>
          <p:cNvSpPr/>
          <p:nvPr/>
        </p:nvSpPr>
        <p:spPr>
          <a:xfrm>
            <a:off x="685800" y="990600"/>
            <a:ext cx="6400800" cy="685800"/>
          </a:xfrm>
          <a:prstGeom prst="ribbon">
            <a:avLst>
              <a:gd name="adj1" fmla="val 15417"/>
              <a:gd name="adj2" fmla="val 70779"/>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effectLst>
                  <a:outerShdw blurRad="38100" dist="38100" dir="2700000" algn="tl">
                    <a:srgbClr val="000000">
                      <a:alpha val="43137"/>
                    </a:srgbClr>
                  </a:outerShdw>
                </a:effectLst>
                <a:latin typeface="Century Gothic" panose="020B0502020202020204" pitchFamily="34" charset="0"/>
              </a:rPr>
              <a:t>Open House </a:t>
            </a:r>
            <a:r>
              <a:rPr lang="en-US" sz="1600" dirty="0" smtClean="0">
                <a:solidFill>
                  <a:schemeClr val="tx1"/>
                </a:solidFill>
                <a:effectLst>
                  <a:outerShdw blurRad="38100" dist="38100" dir="2700000" algn="tl">
                    <a:srgbClr val="000000">
                      <a:alpha val="43137"/>
                    </a:srgbClr>
                  </a:outerShdw>
                </a:effectLst>
                <a:latin typeface="Arial"/>
                <a:cs typeface="Arial"/>
              </a:rPr>
              <a:t>·</a:t>
            </a:r>
            <a:r>
              <a:rPr lang="en-US" sz="1600" dirty="0" smtClean="0">
                <a:solidFill>
                  <a:schemeClr val="tx1"/>
                </a:solidFill>
                <a:effectLst>
                  <a:outerShdw blurRad="38100" dist="38100" dir="2700000" algn="tl">
                    <a:srgbClr val="000000">
                      <a:alpha val="43137"/>
                    </a:srgbClr>
                  </a:outerShdw>
                </a:effectLst>
                <a:latin typeface="Century Gothic" panose="020B0502020202020204" pitchFamily="34" charset="0"/>
              </a:rPr>
              <a:t> Saturday, August 2</a:t>
            </a:r>
            <a:r>
              <a:rPr lang="en-US" sz="1600" baseline="30000" dirty="0" smtClean="0">
                <a:solidFill>
                  <a:schemeClr val="tx1"/>
                </a:solidFill>
                <a:effectLst>
                  <a:outerShdw blurRad="38100" dist="38100" dir="2700000" algn="tl">
                    <a:srgbClr val="000000">
                      <a:alpha val="43137"/>
                    </a:srgbClr>
                  </a:outerShdw>
                </a:effectLst>
                <a:latin typeface="Century Gothic" panose="020B0502020202020204" pitchFamily="34" charset="0"/>
              </a:rPr>
              <a:t>nd</a:t>
            </a:r>
            <a:r>
              <a:rPr lang="en-US" sz="1600" dirty="0">
                <a:solidFill>
                  <a:schemeClr val="tx1"/>
                </a:solidFill>
                <a:effectLst>
                  <a:outerShdw blurRad="38100" dist="38100" dir="2700000" algn="tl">
                    <a:srgbClr val="000000">
                      <a:alpha val="43137"/>
                    </a:srgbClr>
                  </a:outerShdw>
                </a:effectLst>
                <a:latin typeface="Century Gothic" panose="020B0502020202020204" pitchFamily="34" charset="0"/>
              </a:rPr>
              <a:t> </a:t>
            </a:r>
            <a:r>
              <a:rPr lang="en-US" sz="1600" dirty="0">
                <a:solidFill>
                  <a:schemeClr val="tx1"/>
                </a:solidFill>
                <a:effectLst>
                  <a:outerShdw blurRad="38100" dist="38100" dir="2700000" algn="tl">
                    <a:srgbClr val="000000">
                      <a:alpha val="43137"/>
                    </a:srgbClr>
                  </a:outerShdw>
                </a:effectLst>
                <a:latin typeface="Arial"/>
                <a:cs typeface="Arial"/>
              </a:rPr>
              <a:t>·</a:t>
            </a:r>
            <a:r>
              <a:rPr lang="en-US" sz="1600" dirty="0">
                <a:solidFill>
                  <a:schemeClr val="tx1"/>
                </a:solidFill>
                <a:effectLst>
                  <a:outerShdw blurRad="38100" dist="38100" dir="2700000" algn="tl">
                    <a:srgbClr val="000000">
                      <a:alpha val="43137"/>
                    </a:srgbClr>
                  </a:outerShdw>
                </a:effectLst>
                <a:latin typeface="Century Gothic" panose="020B0502020202020204" pitchFamily="34" charset="0"/>
              </a:rPr>
              <a:t> 12-2pm</a:t>
            </a:r>
            <a:endParaRPr lang="en-US" sz="1600" dirty="0" smtClean="0">
              <a:solidFill>
                <a:schemeClr val="tx1"/>
              </a:solidFill>
              <a:effectLst>
                <a:outerShdw blurRad="38100" dist="38100" dir="2700000" algn="tl">
                  <a:srgbClr val="000000">
                    <a:alpha val="43137"/>
                  </a:srgbClr>
                </a:outerShdw>
              </a:effectLst>
              <a:latin typeface="Century Gothic" panose="020B0502020202020204" pitchFamily="34" charset="0"/>
            </a:endParaRPr>
          </a:p>
          <a:p>
            <a:pPr algn="ctr"/>
            <a:r>
              <a:rPr lang="en-US" sz="1400" i="1" dirty="0">
                <a:solidFill>
                  <a:srgbClr val="C00000"/>
                </a:solidFill>
                <a:effectLst>
                  <a:outerShdw blurRad="38100" dist="38100" dir="2700000" algn="tl">
                    <a:srgbClr val="000000">
                      <a:alpha val="43137"/>
                    </a:srgbClr>
                  </a:outerShdw>
                </a:effectLst>
                <a:latin typeface="Century Gothic" panose="020B0502020202020204" pitchFamily="34" charset="0"/>
              </a:rPr>
              <a:t>$</a:t>
            </a:r>
            <a:r>
              <a:rPr lang="en-US" sz="1400" i="1" dirty="0" smtClean="0">
                <a:solidFill>
                  <a:srgbClr val="C00000"/>
                </a:solidFill>
                <a:effectLst>
                  <a:outerShdw blurRad="38100" dist="38100" dir="2700000" algn="tl">
                    <a:srgbClr val="000000">
                      <a:alpha val="43137"/>
                    </a:srgbClr>
                  </a:outerShdw>
                </a:effectLst>
                <a:latin typeface="Century Gothic" panose="020B0502020202020204" pitchFamily="34" charset="0"/>
              </a:rPr>
              <a:t>1,000 </a:t>
            </a:r>
            <a:r>
              <a:rPr lang="en-US" sz="1400" i="1" dirty="0">
                <a:solidFill>
                  <a:srgbClr val="C00000"/>
                </a:solidFill>
                <a:effectLst>
                  <a:outerShdw blurRad="38100" dist="38100" dir="2700000" algn="tl">
                    <a:srgbClr val="000000">
                      <a:alpha val="43137"/>
                    </a:srgbClr>
                  </a:outerShdw>
                </a:effectLst>
                <a:latin typeface="Century Gothic" panose="020B0502020202020204" pitchFamily="34" charset="0"/>
              </a:rPr>
              <a:t>Agent Bonus*!!</a:t>
            </a:r>
          </a:p>
        </p:txBody>
      </p:sp>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4448175"/>
            <a:ext cx="1554480" cy="1165860"/>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54480" y="4448175"/>
            <a:ext cx="1554480" cy="116586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08960" y="4448175"/>
            <a:ext cx="1554480" cy="116586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63440" y="4448175"/>
            <a:ext cx="1554480" cy="1165860"/>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17920" y="4448175"/>
            <a:ext cx="1554480" cy="1165860"/>
          </a:xfrm>
          <a:prstGeom prst="rect">
            <a:avLst/>
          </a:prstGeom>
        </p:spPr>
      </p:pic>
    </p:spTree>
    <p:extLst>
      <p:ext uri="{BB962C8B-B14F-4D97-AF65-F5344CB8AC3E}">
        <p14:creationId xmlns:p14="http://schemas.microsoft.com/office/powerpoint/2010/main" val="22686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560</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235 Meadow Wood Rd  Felder Creek· Summerville· MLS# 1417673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5</cp:revision>
  <dcterms:created xsi:type="dcterms:W3CDTF">2006-08-16T00:00:00Z</dcterms:created>
  <dcterms:modified xsi:type="dcterms:W3CDTF">2014-08-01T20:24:20Z</dcterms:modified>
</cp:coreProperties>
</file>