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12/16/2024</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0.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hyperlink" Target="https://vimeo.com/1026454865"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lnorthrup@carolinaone.com" TargetMode="External"/><Relationship Id="rId15" Type="http://schemas.openxmlformats.org/officeDocument/2006/relationships/image" Target="../media/image12.jpe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 name="object 22"/>
          <p:cNvPicPr>
            <a:picLocks noChangeAspect="1"/>
          </p:cNvPicPr>
          <p:nvPr/>
        </p:nvPicPr>
        <p:blipFill>
          <a:blip r:embed="rId2">
            <a:extLst>
              <a:ext uri="{28A0092B-C50C-407E-A947-70E740481C1C}">
                <a14:useLocalDpi xmlns:a14="http://schemas.microsoft.com/office/drawing/2010/main" val="0"/>
              </a:ext>
            </a:extLst>
          </a:blip>
          <a:srcRect l="44" t="11327" r="-44" b="24038"/>
          <a:stretch/>
        </p:blipFill>
        <p:spPr>
          <a:xfrm>
            <a:off x="111650" y="93399"/>
            <a:ext cx="7549100" cy="3252876"/>
          </a:xfrm>
          <a:prstGeom prst="rect">
            <a:avLst/>
          </a:prstGeom>
        </p:spPr>
      </p:pic>
      <p:sp>
        <p:nvSpPr>
          <p:cNvPr id="2" name="object 2"/>
          <p:cNvSpPr txBox="1"/>
          <p:nvPr/>
        </p:nvSpPr>
        <p:spPr>
          <a:xfrm>
            <a:off x="0" y="97280"/>
            <a:ext cx="7772400" cy="351378"/>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200" b="1" i="1" dirty="0">
                <a:solidFill>
                  <a:schemeClr val="bg1"/>
                </a:solidFill>
                <a:latin typeface="Calibri"/>
                <a:cs typeface="Calibri"/>
              </a:rPr>
              <a:t>WATCH THE NEWS YEARS FIREWORKS FROM YOUR BALCONY!</a:t>
            </a:r>
          </a:p>
        </p:txBody>
      </p:sp>
      <p:sp>
        <p:nvSpPr>
          <p:cNvPr id="3" name="object 3"/>
          <p:cNvSpPr txBox="1"/>
          <p:nvPr/>
        </p:nvSpPr>
        <p:spPr>
          <a:xfrm>
            <a:off x="1643563" y="457380"/>
            <a:ext cx="4485275" cy="990656"/>
          </a:xfrm>
          <a:prstGeom prst="rect">
            <a:avLst/>
          </a:prstGeom>
        </p:spPr>
        <p:txBody>
          <a:bodyPr vert="horz" wrap="square" lIns="0" tIns="28575" rIns="0" bIns="0" rtlCol="0">
            <a:spAutoFit/>
          </a:bodyPr>
          <a:lstStyle/>
          <a:p>
            <a:pPr algn="ctr">
              <a:lnSpc>
                <a:spcPct val="100000"/>
              </a:lnSpc>
              <a:spcBef>
                <a:spcPts val="225"/>
              </a:spcBef>
            </a:pPr>
            <a:r>
              <a:rPr lang="en-US" b="1" dirty="0">
                <a:solidFill>
                  <a:srgbClr val="234255"/>
                </a:solidFill>
                <a:latin typeface="Calibri"/>
                <a:cs typeface="Calibri"/>
              </a:rPr>
              <a:t>235 Cooper River Drive</a:t>
            </a:r>
          </a:p>
          <a:p>
            <a:pPr marL="635" algn="ctr">
              <a:lnSpc>
                <a:spcPct val="100000"/>
              </a:lnSpc>
              <a:spcBef>
                <a:spcPts val="100"/>
              </a:spcBef>
            </a:pPr>
            <a:r>
              <a:rPr lang="en-US" sz="1400" dirty="0">
                <a:solidFill>
                  <a:srgbClr val="234255"/>
                </a:solidFill>
                <a:latin typeface="Calibri"/>
                <a:cs typeface="Calibri"/>
              </a:rPr>
              <a:t>Tides Condominiums</a:t>
            </a:r>
          </a:p>
          <a:p>
            <a:pPr marL="635" algn="ctr">
              <a:lnSpc>
                <a:spcPct val="100000"/>
              </a:lnSpc>
              <a:spcBef>
                <a:spcPts val="100"/>
              </a:spcBef>
            </a:pPr>
            <a:r>
              <a:rPr lang="en-US" sz="1400" dirty="0">
                <a:solidFill>
                  <a:srgbClr val="234255"/>
                </a:solidFill>
                <a:latin typeface="Calibri"/>
                <a:cs typeface="Calibri"/>
              </a:rPr>
              <a:t>Mount Pleasant, SC 29464</a:t>
            </a:r>
          </a:p>
          <a:p>
            <a:pPr marL="635" algn="ctr">
              <a:lnSpc>
                <a:spcPct val="100000"/>
              </a:lnSpc>
              <a:spcBef>
                <a:spcPts val="100"/>
              </a:spcBef>
            </a:pPr>
            <a:r>
              <a:rPr lang="en-US" sz="1400" dirty="0">
                <a:solidFill>
                  <a:srgbClr val="234255"/>
                </a:solidFill>
                <a:latin typeface="Calibri"/>
                <a:cs typeface="Calibri"/>
              </a:rPr>
              <a:t>MLS# 24027727 | $2,600,000</a:t>
            </a:r>
          </a:p>
        </p:txBody>
      </p:sp>
      <p:pic>
        <p:nvPicPr>
          <p:cNvPr id="5" name="object 5"/>
          <p:cNvPicPr/>
          <p:nvPr/>
        </p:nvPicPr>
        <p:blipFill>
          <a:blip r:embed="rId3" cstate="print"/>
          <a:stretch>
            <a:fillRect/>
          </a:stretch>
        </p:blipFill>
        <p:spPr>
          <a:xfrm>
            <a:off x="60255" y="8863694"/>
            <a:ext cx="829279" cy="1101307"/>
          </a:xfrm>
          <a:prstGeom prst="rect">
            <a:avLst/>
          </a:prstGeom>
        </p:spPr>
      </p:pic>
      <p:pic>
        <p:nvPicPr>
          <p:cNvPr id="6" name="object 6"/>
          <p:cNvPicPr/>
          <p:nvPr/>
        </p:nvPicPr>
        <p:blipFill>
          <a:blip r:embed="rId4"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5">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6" cstate="print">
            <a:extLst>
              <a:ext uri="{28A0092B-C50C-407E-A947-70E740481C1C}">
                <a14:useLocalDpi xmlns:a14="http://schemas.microsoft.com/office/drawing/2010/main" val="0"/>
              </a:ext>
            </a:extLst>
          </a:blip>
          <a:srcRect/>
          <a:stretch/>
        </p:blipFill>
        <p:spPr>
          <a:xfrm>
            <a:off x="111650" y="3429000"/>
            <a:ext cx="1441845" cy="961230"/>
          </a:xfrm>
          <a:prstGeom prst="rect">
            <a:avLst/>
          </a:prstGeom>
        </p:spPr>
      </p:pic>
      <p:pic>
        <p:nvPicPr>
          <p:cNvPr id="24" name="object 24"/>
          <p:cNvPicPr/>
          <p:nvPr/>
        </p:nvPicPr>
        <p:blipFill>
          <a:blip r:embed="rId7" cstate="print">
            <a:extLst>
              <a:ext uri="{28A0092B-C50C-407E-A947-70E740481C1C}">
                <a14:useLocalDpi xmlns:a14="http://schemas.microsoft.com/office/drawing/2010/main" val="0"/>
              </a:ext>
            </a:extLst>
          </a:blip>
          <a:srcRect/>
          <a:stretch/>
        </p:blipFill>
        <p:spPr>
          <a:xfrm>
            <a:off x="1636610" y="3429000"/>
            <a:ext cx="1447203" cy="964802"/>
          </a:xfrm>
          <a:prstGeom prst="rect">
            <a:avLst/>
          </a:prstGeom>
        </p:spPr>
      </p:pic>
      <p:pic>
        <p:nvPicPr>
          <p:cNvPr id="25" name="object 25"/>
          <p:cNvPicPr/>
          <p:nvPr/>
        </p:nvPicPr>
        <p:blipFill>
          <a:blip r:embed="rId8" cstate="print">
            <a:extLst>
              <a:ext uri="{28A0092B-C50C-407E-A947-70E740481C1C}">
                <a14:useLocalDpi xmlns:a14="http://schemas.microsoft.com/office/drawing/2010/main" val="0"/>
              </a:ext>
            </a:extLst>
          </a:blip>
          <a:srcRect/>
          <a:stretch/>
        </p:blipFill>
        <p:spPr>
          <a:xfrm>
            <a:off x="4697246" y="3429000"/>
            <a:ext cx="1438842" cy="961231"/>
          </a:xfrm>
          <a:prstGeom prst="rect">
            <a:avLst/>
          </a:prstGeom>
        </p:spPr>
      </p:pic>
      <p:pic>
        <p:nvPicPr>
          <p:cNvPr id="26" name="object 26"/>
          <p:cNvPicPr/>
          <p:nvPr/>
        </p:nvPicPr>
        <p:blipFill>
          <a:blip r:embed="rId9" cstate="print">
            <a:extLst>
              <a:ext uri="{28A0092B-C50C-407E-A947-70E740481C1C}">
                <a14:useLocalDpi xmlns:a14="http://schemas.microsoft.com/office/drawing/2010/main" val="0"/>
              </a:ext>
            </a:extLst>
          </a:blip>
          <a:srcRect/>
          <a:stretch/>
        </p:blipFill>
        <p:spPr>
          <a:xfrm>
            <a:off x="6219202" y="3429000"/>
            <a:ext cx="1441548" cy="961032"/>
          </a:xfrm>
          <a:prstGeom prst="rect">
            <a:avLst/>
          </a:prstGeom>
        </p:spPr>
      </p:pic>
      <p:pic>
        <p:nvPicPr>
          <p:cNvPr id="31" name="object 31"/>
          <p:cNvPicPr/>
          <p:nvPr/>
        </p:nvPicPr>
        <p:blipFill>
          <a:blip r:embed="rId10" cstate="print"/>
          <a:stretch>
            <a:fillRect/>
          </a:stretch>
        </p:blipFill>
        <p:spPr>
          <a:xfrm>
            <a:off x="6399090" y="8936101"/>
            <a:ext cx="1246708" cy="285505"/>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6928"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4419600" y="-76200"/>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80675"/>
            <a:ext cx="7549100" cy="3046988"/>
          </a:xfrm>
          <a:prstGeom prst="rect">
            <a:avLst/>
          </a:prstGeom>
          <a:noFill/>
        </p:spPr>
        <p:txBody>
          <a:bodyPr wrap="square">
            <a:spAutoFit/>
          </a:bodyPr>
          <a:lstStyle/>
          <a:p>
            <a:pPr algn="ctr"/>
            <a:r>
              <a:rPr lang="en-US" sz="1200" dirty="0">
                <a:solidFill>
                  <a:srgbClr val="234255"/>
                </a:solidFill>
                <a:latin typeface="+mj-lt"/>
              </a:rPr>
              <a:t>Panoramic views of the Charleston Harbor! Discover the epitome of coastal elegance in this stunning condominium, ideally located at the foot of the iconic Ravenel Bridge. With breathtaking, expansive views of the harbor and just minutes from the vibrant heart of downtown Charleston, this property offers a perfect blend of luxury and convenience. Boasting four spacious bedrooms, each with its own dedicated full bath, this home features an open floorplan that invites natural light through an abundance of windows. Gleaming hardwood floors lead you through the stylish living spaces, seamlessly connecting the living room, dining area, and gourmet kitchen. The chef's dream kitchen is equipped with exquisite granite countertops, top-of-the-line stainless steel appliances, a vented range hood and an oversized island, making it perfect for entertaining. A generous walk-in pantry provides ample storage for all your culinary needs. </a:t>
            </a:r>
          </a:p>
          <a:p>
            <a:pPr algn="ctr"/>
            <a:r>
              <a:rPr lang="en-US" sz="1200" dirty="0">
                <a:solidFill>
                  <a:srgbClr val="234255"/>
                </a:solidFill>
                <a:latin typeface="+mj-lt"/>
              </a:rPr>
              <a:t>Retreat to the master suite, where panoramic harbor views set a serene atmosphere. The expansive walk-in closet and luxurious ensuite bathroom complete with a soaking tub and a spacious walk-in shower, offer a private sanctuary for relaxation.</a:t>
            </a:r>
          </a:p>
          <a:p>
            <a:pPr algn="ctr"/>
            <a:r>
              <a:rPr lang="en-US" sz="1200" dirty="0">
                <a:solidFill>
                  <a:srgbClr val="234255"/>
                </a:solidFill>
                <a:latin typeface="+mj-lt"/>
              </a:rPr>
              <a:t>The community offers a resort lifestyle with amenities including a sparkling pool, a state-of-the-art exercise area, and a stylish clubhouse, perfect for social gatherings or quiet evenings.</a:t>
            </a:r>
          </a:p>
          <a:p>
            <a:pPr algn="ctr"/>
            <a:endParaRPr lang="en-US" sz="1200" dirty="0">
              <a:solidFill>
                <a:srgbClr val="234255"/>
              </a:solidFill>
              <a:latin typeface="+mj-lt"/>
            </a:endParaRPr>
          </a:p>
          <a:p>
            <a:pPr algn="ctr"/>
            <a:r>
              <a:rPr lang="en-US" sz="1200" dirty="0">
                <a:solidFill>
                  <a:srgbClr val="234255"/>
                </a:solidFill>
                <a:latin typeface="+mj-lt"/>
                <a:hlinkClick r:id="rId12"/>
              </a:rPr>
              <a:t>VIDEO TOUR</a:t>
            </a:r>
            <a:endParaRPr lang="en-US" sz="1200" dirty="0">
              <a:solidFill>
                <a:srgbClr val="234255"/>
              </a:solidFill>
              <a:latin typeface="+mj-lt"/>
            </a:endParaRPr>
          </a:p>
        </p:txBody>
      </p:sp>
      <p:pic>
        <p:nvPicPr>
          <p:cNvPr id="10" name="object 23">
            <a:extLst>
              <a:ext uri="{FF2B5EF4-FFF2-40B4-BE49-F238E27FC236}">
                <a16:creationId xmlns:a16="http://schemas.microsoft.com/office/drawing/2014/main" id="{DDFABA1B-2ED4-A596-06F3-15E1F2583E40}"/>
              </a:ext>
            </a:extLst>
          </p:cNvPr>
          <p:cNvPicPr/>
          <p:nvPr/>
        </p:nvPicPr>
        <p:blipFill>
          <a:blip r:embed="rId13" cstate="print">
            <a:extLst>
              <a:ext uri="{28A0092B-C50C-407E-A947-70E740481C1C}">
                <a14:useLocalDpi xmlns:a14="http://schemas.microsoft.com/office/drawing/2010/main" val="0"/>
              </a:ext>
            </a:extLst>
          </a:blip>
          <a:srcRect/>
          <a:stretch/>
        </p:blipFill>
        <p:spPr>
          <a:xfrm>
            <a:off x="111650"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4" cstate="print">
            <a:extLst>
              <a:ext uri="{28A0092B-C50C-407E-A947-70E740481C1C}">
                <a14:useLocalDpi xmlns:a14="http://schemas.microsoft.com/office/drawing/2010/main" val="0"/>
              </a:ext>
            </a:extLst>
          </a:blip>
          <a:srcRect/>
          <a:stretch/>
        </p:blipFill>
        <p:spPr>
          <a:xfrm>
            <a:off x="1632554" y="7614033"/>
            <a:ext cx="1445695"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5" cstate="print">
            <a:extLst>
              <a:ext uri="{28A0092B-C50C-407E-A947-70E740481C1C}">
                <a14:useLocalDpi xmlns:a14="http://schemas.microsoft.com/office/drawing/2010/main" val="0"/>
              </a:ext>
            </a:extLst>
          </a:blip>
          <a:srcRect/>
          <a:stretch/>
        </p:blipFill>
        <p:spPr>
          <a:xfrm>
            <a:off x="4685064" y="7617605"/>
            <a:ext cx="1437340" cy="961231"/>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6" cstate="print">
            <a:extLst>
              <a:ext uri="{28A0092B-C50C-407E-A947-70E740481C1C}">
                <a14:useLocalDpi xmlns:a14="http://schemas.microsoft.com/office/drawing/2010/main" val="0"/>
              </a:ext>
            </a:extLst>
          </a:blip>
          <a:srcRect/>
          <a:stretch/>
        </p:blipFill>
        <p:spPr>
          <a:xfrm>
            <a:off x="6202964" y="7618304"/>
            <a:ext cx="145778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7" cstate="print">
            <a:extLst>
              <a:ext uri="{28A0092B-C50C-407E-A947-70E740481C1C}">
                <a14:useLocalDpi xmlns:a14="http://schemas.microsoft.com/office/drawing/2010/main" val="0"/>
              </a:ext>
            </a:extLst>
          </a:blip>
          <a:srcRect/>
          <a:stretch/>
        </p:blipFill>
        <p:spPr>
          <a:xfrm>
            <a:off x="3158808"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TotalTime>
  <Words>284</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3</cp:revision>
  <dcterms:created xsi:type="dcterms:W3CDTF">2024-08-09T15:35:33Z</dcterms:created>
  <dcterms:modified xsi:type="dcterms:W3CDTF">2024-12-16T22:01:44Z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