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36" y="-12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6/25/2014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087" t="1291" r="322"/>
          <a:stretch/>
        </p:blipFill>
        <p:spPr bwMode="auto">
          <a:xfrm>
            <a:off x="0" y="0"/>
            <a:ext cx="7772400" cy="5829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5829300"/>
            <a:ext cx="7772400" cy="1257300"/>
          </a:xfrm>
          <a:prstGeom prst="rect">
            <a:avLst/>
          </a:prstGeom>
          <a:solidFill>
            <a:schemeClr val="tx2"/>
          </a:solidFill>
          <a:ln>
            <a:solidFill>
              <a:schemeClr val="tx2"/>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8575" y="0"/>
            <a:ext cx="7800975" cy="762000"/>
          </a:xfrm>
        </p:spPr>
        <p:txBody>
          <a:bodyPr>
            <a:normAutofit/>
          </a:bodyPr>
          <a:lstStyle/>
          <a:p>
            <a:pPr algn="r"/>
            <a:r>
              <a:rPr lang="en-US" sz="4000" dirty="0" smtClean="0">
                <a:solidFill>
                  <a:srgbClr val="FFFF00"/>
                </a:solidFill>
                <a:effectLst>
                  <a:outerShdw blurRad="38100" dist="38100" dir="2700000" algn="tl">
                    <a:srgbClr val="000000">
                      <a:alpha val="43137"/>
                    </a:srgbClr>
                  </a:outerShdw>
                </a:effectLst>
                <a:latin typeface="Rage Italic" panose="03070502040507070304" pitchFamily="66" charset="0"/>
              </a:rPr>
              <a:t>Stunning Location</a:t>
            </a:r>
            <a:endParaRPr lang="en-US" sz="4000" dirty="0">
              <a:solidFill>
                <a:srgbClr val="FFFF00"/>
              </a:solidFill>
              <a:effectLst>
                <a:outerShdw blurRad="38100" dist="38100" dir="2700000" algn="tl">
                  <a:srgbClr val="000000">
                    <a:alpha val="43137"/>
                  </a:srgbClr>
                </a:outerShdw>
              </a:effectLst>
              <a:latin typeface="Rage Italic" panose="03070502040507070304" pitchFamily="66" charset="0"/>
            </a:endParaRPr>
          </a:p>
        </p:txBody>
      </p:sp>
      <p:sp>
        <p:nvSpPr>
          <p:cNvPr id="3" name="Subtitle 2"/>
          <p:cNvSpPr>
            <a:spLocks noGrp="1"/>
          </p:cNvSpPr>
          <p:nvPr>
            <p:ph type="subTitle" idx="1"/>
          </p:nvPr>
        </p:nvSpPr>
        <p:spPr>
          <a:xfrm>
            <a:off x="0" y="7086600"/>
            <a:ext cx="7772399" cy="1752600"/>
          </a:xfrm>
        </p:spPr>
        <p:txBody>
          <a:bodyPr>
            <a:noAutofit/>
          </a:bodyPr>
          <a:lstStyle/>
          <a:p>
            <a:r>
              <a:rPr lang="en-US" sz="1150" dirty="0"/>
              <a:t>Lovely traditional home on stunningly beautiful lot with grand oaks overlooking lake with a marsh view. This one owner home has so much to offer. Formal living room and dining room with a butler's pantry. Spacious kitchen with huge island that has breakfast bar. Lots and lots of cabinets, pantry cabinets have built in spice racks that fold in for added space. Built in desk in kitchen. Beautiful hardwood floors on first floor. Big family room with fireplace with gas logs (requires propane tank)also family room has high open ceiling. Screen porch off of kitchen overlooking beautiful lake. There is a bedroom downstairs that could be a master bedroom - built in shelves and a full bathroom off of this bedroom. There are stairs from the foyer and from the kitchen. The master bedroom upstairs is huge with a private sunroom. The master bathroom is also huge with a separate shower and a whirlpool tub, dual sinks each with their own vanity. Built in cabinets galore and another room that has closets and could be a nursery, an office, or an incredible dressing room. Another bedroom upstairs has its own bathroom and the other two bedrooms have a Jack and Jill bathroom. All of the upstairs bedrooms have walk in closets. Irrigation system, termite bond, flood insurance</a:t>
            </a:r>
            <a:endParaRPr lang="en-US" sz="1150" dirty="0"/>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715000" y="4254493"/>
            <a:ext cx="1922644" cy="1441983"/>
          </a:xfrm>
          <a:prstGeom prst="rect">
            <a:avLst/>
          </a:prstGeom>
          <a:noFill/>
          <a:ln w="28575">
            <a:solidFill>
              <a:schemeClr val="bg1"/>
            </a:solidFill>
            <a:miter lim="800000"/>
            <a:headEnd/>
            <a:tailEnd/>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0" y="2743200"/>
            <a:ext cx="7772400" cy="1292662"/>
          </a:xfrm>
          <a:prstGeom prst="rect">
            <a:avLst/>
          </a:prstGeom>
        </p:spPr>
        <p:txBody>
          <a:bodyPr wrap="square">
            <a:spAutoFit/>
          </a:bodyPr>
          <a:lstStyle/>
          <a:p>
            <a:r>
              <a:rPr lang="en-US" sz="2400" dirty="0" smtClean="0">
                <a:solidFill>
                  <a:schemeClr val="bg1"/>
                </a:solidFill>
                <a:effectLst>
                  <a:outerShdw blurRad="38100" dist="38100" dir="2700000" algn="tl">
                    <a:srgbClr val="000000">
                      <a:alpha val="43137"/>
                    </a:srgbClr>
                  </a:outerShdw>
                </a:effectLst>
                <a:latin typeface="Imprint MT Shadow" panose="04020605060303030202" pitchFamily="82" charset="0"/>
              </a:rPr>
              <a:t>2362 Stevenson Dr</a:t>
            </a:r>
            <a:endParaRPr lang="en-US" sz="2400" dirty="0" smtClean="0">
              <a:solidFill>
                <a:schemeClr val="bg1"/>
              </a:solidFill>
              <a:effectLst>
                <a:outerShdw blurRad="38100" dist="38100" dir="2700000" algn="tl">
                  <a:srgbClr val="000000">
                    <a:alpha val="43137"/>
                  </a:srgbClr>
                </a:outerShdw>
              </a:effectLst>
              <a:latin typeface="Imprint MT Shadow" panose="04020605060303030202" pitchFamily="82" charset="0"/>
            </a:endParaRPr>
          </a:p>
          <a:p>
            <a:r>
              <a:rPr lang="en-US" sz="1800" dirty="0" err="1" smtClean="0">
                <a:solidFill>
                  <a:schemeClr val="bg1"/>
                </a:solidFill>
                <a:effectLst>
                  <a:outerShdw blurRad="38100" dist="38100" dir="2700000" algn="tl">
                    <a:srgbClr val="000000">
                      <a:alpha val="43137"/>
                    </a:srgbClr>
                  </a:outerShdw>
                </a:effectLst>
                <a:latin typeface="Imprint MT Shadow" panose="04020605060303030202" pitchFamily="82" charset="0"/>
              </a:rPr>
              <a:t>McLaura</a:t>
            </a:r>
            <a:r>
              <a:rPr lang="en-US" sz="1800" dirty="0" smtClean="0">
                <a:solidFill>
                  <a:schemeClr val="bg1"/>
                </a:solidFill>
                <a:effectLst>
                  <a:outerShdw blurRad="38100" dist="38100" dir="2700000" algn="tl">
                    <a:srgbClr val="000000">
                      <a:alpha val="43137"/>
                    </a:srgbClr>
                  </a:outerShdw>
                </a:effectLst>
                <a:latin typeface="Imprint MT Shadow" panose="04020605060303030202" pitchFamily="82" charset="0"/>
              </a:rPr>
              <a:t> Hall, </a:t>
            </a:r>
            <a:r>
              <a:rPr lang="en-US" sz="1800" dirty="0" smtClean="0">
                <a:solidFill>
                  <a:schemeClr val="bg1"/>
                </a:solidFill>
                <a:effectLst>
                  <a:outerShdw blurRad="38100" dist="38100" dir="2700000" algn="tl">
                    <a:srgbClr val="000000">
                      <a:alpha val="43137"/>
                    </a:srgbClr>
                  </a:outerShdw>
                </a:effectLst>
                <a:latin typeface="Imprint MT Shadow" panose="04020605060303030202" pitchFamily="82" charset="0"/>
              </a:rPr>
              <a:t>Charleston</a:t>
            </a:r>
            <a:r>
              <a:rPr lang="en-US" sz="1800" dirty="0">
                <a:solidFill>
                  <a:schemeClr val="bg1"/>
                </a:solidFill>
                <a:effectLst>
                  <a:outerShdw blurRad="38100" dist="38100" dir="2700000" algn="tl">
                    <a:srgbClr val="000000">
                      <a:alpha val="43137"/>
                    </a:srgbClr>
                  </a:outerShdw>
                </a:effectLst>
                <a:latin typeface="Imprint MT Shadow" panose="04020605060303030202" pitchFamily="82" charset="0"/>
              </a:rPr>
              <a:t>, </a:t>
            </a:r>
            <a:r>
              <a:rPr lang="en-US" sz="1800" dirty="0" smtClean="0">
                <a:solidFill>
                  <a:schemeClr val="bg1"/>
                </a:solidFill>
                <a:effectLst>
                  <a:outerShdw blurRad="38100" dist="38100" dir="2700000" algn="tl">
                    <a:srgbClr val="000000">
                      <a:alpha val="43137"/>
                    </a:srgbClr>
                  </a:outerShdw>
                </a:effectLst>
                <a:latin typeface="Imprint MT Shadow" panose="04020605060303030202" pitchFamily="82" charset="0"/>
              </a:rPr>
              <a:t>SC</a:t>
            </a:r>
          </a:p>
          <a:p>
            <a:r>
              <a:rPr lang="en-US" sz="1800" dirty="0" smtClean="0">
                <a:solidFill>
                  <a:schemeClr val="bg1"/>
                </a:solidFill>
                <a:effectLst>
                  <a:outerShdw blurRad="38100" dist="38100" dir="2700000" algn="tl">
                    <a:srgbClr val="000000">
                      <a:alpha val="43137"/>
                    </a:srgbClr>
                  </a:outerShdw>
                </a:effectLst>
                <a:latin typeface="Imprint MT Shadow" panose="04020605060303030202" pitchFamily="82" charset="0"/>
              </a:rPr>
              <a:t>MLS# </a:t>
            </a:r>
            <a:r>
              <a:rPr lang="en-US" sz="1800" dirty="0" smtClean="0">
                <a:solidFill>
                  <a:schemeClr val="bg1"/>
                </a:solidFill>
                <a:latin typeface="Imprint MT Shadow" panose="04020605060303030202" pitchFamily="82" charset="0"/>
              </a:rPr>
              <a:t>1412183</a:t>
            </a:r>
            <a:endParaRPr lang="en-US" sz="1800" dirty="0" smtClean="0">
              <a:solidFill>
                <a:schemeClr val="bg1"/>
              </a:solidFill>
              <a:latin typeface="Imprint MT Shadow" panose="04020605060303030202" pitchFamily="82" charset="0"/>
            </a:endParaRPr>
          </a:p>
          <a:p>
            <a:r>
              <a:rPr lang="en-US" sz="1800" dirty="0" smtClean="0">
                <a:solidFill>
                  <a:schemeClr val="bg1"/>
                </a:solidFill>
                <a:effectLst>
                  <a:outerShdw blurRad="38100" dist="38100" dir="2700000" algn="tl">
                    <a:srgbClr val="000000">
                      <a:alpha val="43137"/>
                    </a:srgbClr>
                  </a:outerShdw>
                </a:effectLst>
                <a:latin typeface="Imprint MT Shadow" panose="04020605060303030202" pitchFamily="82" charset="0"/>
              </a:rPr>
              <a:t>$449,860</a:t>
            </a:r>
            <a:endParaRPr lang="en-US" sz="1800" dirty="0">
              <a:solidFill>
                <a:schemeClr val="bg1"/>
              </a:solidFill>
              <a:effectLst>
                <a:outerShdw blurRad="38100" dist="38100" dir="2700000" algn="tl">
                  <a:srgbClr val="000000">
                    <a:alpha val="43137"/>
                  </a:srgbClr>
                </a:outerShdw>
              </a:effectLst>
              <a:latin typeface="Imprint MT Shadow" panose="04020605060303030202" pitchFamily="82" charset="0"/>
            </a:endParaRPr>
          </a:p>
        </p:txBody>
      </p:sp>
      <p:sp>
        <p:nvSpPr>
          <p:cNvPr id="5" name="Rectangle 4"/>
          <p:cNvSpPr/>
          <p:nvPr/>
        </p:nvSpPr>
        <p:spPr>
          <a:xfrm>
            <a:off x="1" y="3962400"/>
            <a:ext cx="7797800" cy="369332"/>
          </a:xfrm>
          <a:prstGeom prst="rect">
            <a:avLst/>
          </a:prstGeom>
        </p:spPr>
        <p:txBody>
          <a:bodyPr wrap="square">
            <a:spAutoFit/>
          </a:bodyPr>
          <a:lstStyle/>
          <a:p>
            <a:r>
              <a:rPr lang="en-US" sz="1800" dirty="0" smtClean="0">
                <a:solidFill>
                  <a:schemeClr val="bg1"/>
                </a:solidFill>
                <a:effectLst>
                  <a:outerShdw blurRad="38100" dist="38100" dir="2700000" algn="tl">
                    <a:srgbClr val="000000">
                      <a:alpha val="43137"/>
                    </a:srgbClr>
                  </a:outerShdw>
                </a:effectLst>
                <a:latin typeface="Rage Italic" panose="03070502040507070304" pitchFamily="66" charset="0"/>
              </a:rPr>
              <a:t>5 </a:t>
            </a:r>
            <a:r>
              <a:rPr lang="en-US" sz="1800" dirty="0">
                <a:solidFill>
                  <a:schemeClr val="bg1"/>
                </a:solidFill>
                <a:effectLst>
                  <a:outerShdw blurRad="38100" dist="38100" dir="2700000" algn="tl">
                    <a:srgbClr val="000000">
                      <a:alpha val="43137"/>
                    </a:srgbClr>
                  </a:outerShdw>
                </a:effectLst>
                <a:latin typeface="Rage Italic" panose="03070502040507070304" pitchFamily="66" charset="0"/>
              </a:rPr>
              <a:t>Bedrooms | </a:t>
            </a:r>
            <a:r>
              <a:rPr lang="en-US" sz="1800" dirty="0" smtClean="0">
                <a:solidFill>
                  <a:schemeClr val="bg1"/>
                </a:solidFill>
                <a:effectLst>
                  <a:outerShdw blurRad="38100" dist="38100" dir="2700000" algn="tl">
                    <a:srgbClr val="000000">
                      <a:alpha val="43137"/>
                    </a:srgbClr>
                  </a:outerShdw>
                </a:effectLst>
                <a:latin typeface="Rage Italic" panose="03070502040507070304" pitchFamily="66" charset="0"/>
              </a:rPr>
              <a:t>4 </a:t>
            </a:r>
            <a:r>
              <a:rPr lang="en-US" sz="1800" dirty="0">
                <a:solidFill>
                  <a:schemeClr val="bg1"/>
                </a:solidFill>
                <a:effectLst>
                  <a:outerShdw blurRad="38100" dist="38100" dir="2700000" algn="tl">
                    <a:srgbClr val="000000">
                      <a:alpha val="43137"/>
                    </a:srgbClr>
                  </a:outerShdw>
                </a:effectLst>
                <a:latin typeface="Rage Italic" panose="03070502040507070304" pitchFamily="66" charset="0"/>
              </a:rPr>
              <a:t>Baths | </a:t>
            </a:r>
            <a:r>
              <a:rPr lang="en-US" sz="1800" dirty="0" smtClean="0">
                <a:solidFill>
                  <a:schemeClr val="bg1"/>
                </a:solidFill>
                <a:effectLst>
                  <a:outerShdw blurRad="38100" dist="38100" dir="2700000" algn="tl">
                    <a:srgbClr val="000000">
                      <a:alpha val="43137"/>
                    </a:srgbClr>
                  </a:outerShdw>
                </a:effectLst>
                <a:latin typeface="Rage Italic" panose="03070502040507070304" pitchFamily="66" charset="0"/>
              </a:rPr>
              <a:t>3,385 </a:t>
            </a:r>
            <a:r>
              <a:rPr lang="en-US" sz="1800" dirty="0" smtClean="0">
                <a:solidFill>
                  <a:schemeClr val="bg1"/>
                </a:solidFill>
                <a:effectLst>
                  <a:outerShdw blurRad="38100" dist="38100" dir="2700000" algn="tl">
                    <a:srgbClr val="000000">
                      <a:alpha val="43137"/>
                    </a:srgbClr>
                  </a:outerShdw>
                </a:effectLst>
                <a:latin typeface="Rage Italic" panose="03070502040507070304" pitchFamily="66" charset="0"/>
              </a:rPr>
              <a:t>sf </a:t>
            </a:r>
            <a:endParaRPr lang="en-US" sz="1800" dirty="0">
              <a:solidFill>
                <a:schemeClr val="bg1"/>
              </a:solidFill>
              <a:effectLst>
                <a:outerShdw blurRad="38100" dist="38100" dir="2700000" algn="tl">
                  <a:srgbClr val="000000">
                    <a:alpha val="43137"/>
                  </a:srgbClr>
                </a:outerShdw>
              </a:effectLst>
              <a:latin typeface="Rage Italic" panose="03070502040507070304" pitchFamily="66" charset="0"/>
            </a:endParaRPr>
          </a:p>
        </p:txBody>
      </p:sp>
      <p:grpSp>
        <p:nvGrpSpPr>
          <p:cNvPr id="13" name="Group 12"/>
          <p:cNvGrpSpPr/>
          <p:nvPr/>
        </p:nvGrpSpPr>
        <p:grpSpPr>
          <a:xfrm>
            <a:off x="66675" y="5950744"/>
            <a:ext cx="7639049" cy="1014412"/>
            <a:chOff x="25400" y="5950744"/>
            <a:chExt cx="7639049" cy="1014412"/>
          </a:xfrm>
          <a:effectLst>
            <a:outerShdw blurRad="63500" sx="102000" sy="102000" algn="ctr" rotWithShape="0">
              <a:prstClr val="black">
                <a:alpha val="40000"/>
              </a:prstClr>
            </a:outerShdw>
          </a:effectLst>
        </p:grpSpPr>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5400" y="5950744"/>
              <a:ext cx="1352550" cy="10144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597025" y="5950744"/>
              <a:ext cx="1352550" cy="10144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168650" y="5950744"/>
              <a:ext cx="1352550" cy="10144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311899" y="5950744"/>
              <a:ext cx="1352550" cy="10144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740275" y="5950744"/>
              <a:ext cx="1352550" cy="10144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15" name="Group 14"/>
          <p:cNvGrpSpPr/>
          <p:nvPr/>
        </p:nvGrpSpPr>
        <p:grpSpPr>
          <a:xfrm>
            <a:off x="61216" y="9067800"/>
            <a:ext cx="7649969" cy="990600"/>
            <a:chOff x="86614" y="9067800"/>
            <a:chExt cx="7649969" cy="990600"/>
          </a:xfrm>
        </p:grpSpPr>
        <p:pic>
          <p:nvPicPr>
            <p:cNvPr id="1029"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86614" y="9067800"/>
              <a:ext cx="748409" cy="99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988174" y="9067800"/>
              <a:ext cx="748409" cy="99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819151" y="9067800"/>
              <a:ext cx="6134099" cy="615553"/>
            </a:xfrm>
            <a:prstGeom prst="rect">
              <a:avLst/>
            </a:prstGeom>
          </p:spPr>
          <p:txBody>
            <a:bodyPr wrap="square">
              <a:spAutoFit/>
            </a:bodyPr>
            <a:lstStyle/>
            <a:p>
              <a:pPr algn="ctr"/>
              <a:r>
                <a:rPr lang="en-US" sz="1800" dirty="0"/>
                <a:t>Kitty </a:t>
              </a:r>
              <a:r>
                <a:rPr lang="en-US" sz="1800" dirty="0" err="1"/>
                <a:t>LaTorre</a:t>
              </a:r>
              <a:r>
                <a:rPr lang="en-US" sz="1800" dirty="0"/>
                <a:t>, </a:t>
              </a:r>
              <a:r>
                <a:rPr lang="en-US" sz="1800" dirty="0" smtClean="0"/>
                <a:t>ABR</a:t>
              </a:r>
            </a:p>
            <a:p>
              <a:pPr algn="ctr"/>
              <a:r>
                <a:rPr lang="en-US" sz="1600" dirty="0" smtClean="0"/>
                <a:t>cblatorre@hotmail.com 		843-830-1900 </a:t>
              </a:r>
              <a:r>
                <a:rPr lang="en-US" sz="1600" dirty="0"/>
                <a:t>{M} </a:t>
              </a:r>
            </a:p>
          </p:txBody>
        </p:sp>
        <p:sp>
          <p:nvSpPr>
            <p:cNvPr id="7" name="Rectangle 6"/>
            <p:cNvSpPr/>
            <p:nvPr/>
          </p:nvSpPr>
          <p:spPr>
            <a:xfrm>
              <a:off x="819151" y="9781401"/>
              <a:ext cx="6134099" cy="276999"/>
            </a:xfrm>
            <a:prstGeom prst="rect">
              <a:avLst/>
            </a:prstGeom>
          </p:spPr>
          <p:txBody>
            <a:bodyPr wrap="square" anchor="b">
              <a:spAutoFit/>
            </a:bodyPr>
            <a:lstStyle/>
            <a:p>
              <a:pPr algn="ctr"/>
              <a:r>
                <a:rPr lang="en-US" sz="1200" i="1" dirty="0"/>
                <a:t>ERA </a:t>
              </a:r>
              <a:r>
                <a:rPr lang="en-US" sz="1200" i="1" dirty="0" smtClean="0"/>
                <a:t>Wilder Realty</a:t>
              </a:r>
              <a:r>
                <a:rPr lang="en-US" sz="1200" i="1" dirty="0"/>
                <a:t>, 125 </a:t>
              </a:r>
              <a:r>
                <a:rPr lang="en-US" sz="1200" i="1" dirty="0" err="1"/>
                <a:t>Wappoo</a:t>
              </a:r>
              <a:r>
                <a:rPr lang="en-US" sz="1200" i="1" dirty="0"/>
                <a:t> Creek, Suite F, Charleston, SC 29412 </a:t>
              </a:r>
              <a:endParaRPr lang="en-US" sz="1200" dirty="0"/>
            </a:p>
          </p:txBody>
        </p:sp>
      </p:grpSp>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284</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Stunning Location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3</cp:revision>
  <dcterms:created xsi:type="dcterms:W3CDTF">2006-08-16T00:00:00Z</dcterms:created>
  <dcterms:modified xsi:type="dcterms:W3CDTF">2014-06-25T16:11:30Z</dcterms:modified>
</cp:coreProperties>
</file>