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38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8/23/2024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9913F-D952-71DF-2A3C-3C08E75F686A}"/>
              </a:ext>
            </a:extLst>
          </p:cNvPr>
          <p:cNvSpPr/>
          <p:nvPr/>
        </p:nvSpPr>
        <p:spPr>
          <a:xfrm>
            <a:off x="0" y="0"/>
            <a:ext cx="6858000" cy="127108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671777" y="-161720"/>
            <a:ext cx="5514458" cy="523220"/>
          </a:xfrm>
          <a:prstGeom prst="rect">
            <a:avLst/>
          </a:prstGeom>
          <a:noFill/>
        </p:spPr>
        <p:txBody>
          <a:bodyPr wrap="none" rtlCol="0">
            <a:spAutoFit/>
          </a:bodyPr>
          <a:lstStyle/>
          <a:p>
            <a:pPr algn="ctr"/>
            <a:r>
              <a:rPr lang="en-US" sz="2800" b="1" dirty="0">
                <a:solidFill>
                  <a:schemeClr val="bg1"/>
                </a:solidFill>
                <a:latin typeface="Calisto MT" panose="02040603050505030304" pitchFamily="18" charset="0"/>
              </a:rPr>
              <a:t>OPEN HOUSE SATURDAY 12-2</a:t>
            </a:r>
          </a:p>
        </p:txBody>
      </p:sp>
      <p:sp>
        <p:nvSpPr>
          <p:cNvPr id="6" name="TextBox 5">
            <a:extLst>
              <a:ext uri="{FF2B5EF4-FFF2-40B4-BE49-F238E27FC236}">
                <a16:creationId xmlns:a16="http://schemas.microsoft.com/office/drawing/2014/main" id="{855ADD27-3E4D-1E21-CE29-469B2266E726}"/>
              </a:ext>
            </a:extLst>
          </p:cNvPr>
          <p:cNvSpPr txBox="1"/>
          <p:nvPr/>
        </p:nvSpPr>
        <p:spPr>
          <a:xfrm>
            <a:off x="544427" y="376935"/>
            <a:ext cx="5769144" cy="646331"/>
          </a:xfrm>
          <a:prstGeom prst="rect">
            <a:avLst/>
          </a:prstGeom>
          <a:noFill/>
        </p:spPr>
        <p:txBody>
          <a:bodyPr wrap="none" rtlCol="0">
            <a:spAutoFit/>
          </a:bodyPr>
          <a:lstStyle/>
          <a:p>
            <a:pPr algn="ctr"/>
            <a:r>
              <a:rPr lang="en-US" dirty="0">
                <a:solidFill>
                  <a:schemeClr val="bg1"/>
                </a:solidFill>
                <a:latin typeface="Calisto MT" panose="02040603050505030304" pitchFamily="18" charset="0"/>
              </a:rPr>
              <a:t>Have Your Initial Dunes West Athletic Club Membership</a:t>
            </a:r>
          </a:p>
          <a:p>
            <a:pPr algn="ctr"/>
            <a:r>
              <a:rPr lang="en-US" dirty="0">
                <a:solidFill>
                  <a:schemeClr val="bg1"/>
                </a:solidFill>
                <a:latin typeface="Calisto MT" panose="02040603050505030304" pitchFamily="18" charset="0"/>
              </a:rPr>
              <a:t>Paid For By Seller At Closing. Valued At $1500!!</a:t>
            </a:r>
            <a:endParaRPr lang="en-US" i="1" dirty="0">
              <a:solidFill>
                <a:schemeClr val="bg1"/>
              </a:solidFill>
              <a:latin typeface="Calisto MT" panose="02040603050505030304" pitchFamily="18" charset="0"/>
            </a:endParaRPr>
          </a:p>
        </p:txBody>
      </p:sp>
      <p:sp>
        <p:nvSpPr>
          <p:cNvPr id="7" name="Rectangle 6">
            <a:extLst>
              <a:ext uri="{FF2B5EF4-FFF2-40B4-BE49-F238E27FC236}">
                <a16:creationId xmlns:a16="http://schemas.microsoft.com/office/drawing/2014/main" id="{727F9B0B-945E-50A7-3A2A-26ED87F9D7A1}"/>
              </a:ext>
            </a:extLst>
          </p:cNvPr>
          <p:cNvSpPr/>
          <p:nvPr/>
        </p:nvSpPr>
        <p:spPr>
          <a:xfrm>
            <a:off x="1148049" y="1017270"/>
            <a:ext cx="4561903" cy="57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DC72C-235F-8631-A800-E3AB585E569B}"/>
              </a:ext>
            </a:extLst>
          </p:cNvPr>
          <p:cNvSpPr txBox="1"/>
          <p:nvPr/>
        </p:nvSpPr>
        <p:spPr>
          <a:xfrm>
            <a:off x="1418319" y="1071584"/>
            <a:ext cx="4021362" cy="461665"/>
          </a:xfrm>
          <a:prstGeom prst="rect">
            <a:avLst/>
          </a:prstGeom>
          <a:noFill/>
        </p:spPr>
        <p:txBody>
          <a:bodyPr wrap="square" rtlCol="0" anchor="ctr">
            <a:spAutoFit/>
          </a:bodyPr>
          <a:lstStyle/>
          <a:p>
            <a:pPr algn="ctr"/>
            <a:r>
              <a:rPr lang="nn-NO" sz="2400" dirty="0">
                <a:solidFill>
                  <a:schemeClr val="bg1"/>
                </a:solidFill>
                <a:latin typeface="Calisto MT" panose="02040603050505030304" pitchFamily="18" charset="0"/>
              </a:rPr>
              <a:t>2381 Kings Gate Lane #3105</a:t>
            </a:r>
          </a:p>
        </p:txBody>
      </p:sp>
      <p:sp>
        <p:nvSpPr>
          <p:cNvPr id="15" name="TextBox 14">
            <a:extLst>
              <a:ext uri="{FF2B5EF4-FFF2-40B4-BE49-F238E27FC236}">
                <a16:creationId xmlns:a16="http://schemas.microsoft.com/office/drawing/2014/main" id="{F8B284BB-85E8-05BC-DD2A-5AE4EC80B91D}"/>
              </a:ext>
            </a:extLst>
          </p:cNvPr>
          <p:cNvSpPr txBox="1"/>
          <p:nvPr/>
        </p:nvSpPr>
        <p:spPr>
          <a:xfrm>
            <a:off x="0" y="6162838"/>
            <a:ext cx="6858000" cy="2185214"/>
          </a:xfrm>
          <a:prstGeom prst="rect">
            <a:avLst/>
          </a:prstGeom>
          <a:noFill/>
        </p:spPr>
        <p:txBody>
          <a:bodyPr wrap="square">
            <a:spAutoFit/>
          </a:bodyPr>
          <a:lstStyle/>
          <a:p>
            <a:pPr algn="ctr"/>
            <a:r>
              <a:rPr lang="en-US" sz="850" dirty="0">
                <a:latin typeface="Calisto MT" panose="02040603050505030304" pitchFamily="18" charset="0"/>
              </a:rPr>
              <a:t>Discover unparalleled elegance in Mt. Pleasant's most esteemed condominium community within The Heritage of Dunes West. This meticulously updated two-story townhouse features two bedrooms and 2.5 baths, complemented by soaring 9-foot smooth ceilings. The chef's kitchen boasts expansive granite countertops, stylish shiplap accents, and a convenient breakfast bar. Throughout, you'll find durable LVP flooring, with ceramic tile enhancing the baths. A massive screened porch with two large storage closets provides ample space, while the private fenced backyard ensures serenity and seclusion. Enjoy top-rated Mount Pleasant schools and a wealth of local amenities. Within a 5-mile radius, you'll find a range of dining and shopping options, including The Wando River Marina and Grill, perfect for docking your boat and savoring a meal. Nearby, you'll have access to three grocery stores, two Starbucks, and various local shops. For recreation, the Isle of Palms beach is just 10 miles away, along with Shipyard Baseball Park, three acclaimed golf courses, and two picturesque parks:</a:t>
            </a:r>
          </a:p>
          <a:p>
            <a:pPr algn="ctr"/>
            <a:r>
              <a:rPr lang="en-US" sz="850" dirty="0">
                <a:latin typeface="Calisto MT" panose="02040603050505030304" pitchFamily="18" charset="0"/>
              </a:rPr>
              <a:t>Laurel Hill County Park: Spanning 745 acres, this park offers miles of scenic trails for running, walking, or biking.</a:t>
            </a:r>
          </a:p>
          <a:p>
            <a:pPr algn="ctr"/>
            <a:r>
              <a:rPr lang="en-US" sz="850" dirty="0">
                <a:latin typeface="Calisto MT" panose="02040603050505030304" pitchFamily="18" charset="0"/>
              </a:rPr>
              <a:t>Fulton Park: Currently under construction, this 250-acre park will feature sports facilities, a performance stage, picnic pavilions, a playground, a dog park, walking trails, and a community building with a two-court basketball gymnasium, a walking track, and studios for music, art, dance, and camp activities.</a:t>
            </a:r>
          </a:p>
          <a:p>
            <a:pPr algn="ctr"/>
            <a:r>
              <a:rPr lang="en-US" sz="850" dirty="0">
                <a:latin typeface="Calisto MT" panose="02040603050505030304" pitchFamily="18" charset="0"/>
              </a:rPr>
              <a:t>Residents of Dunes West also enjoy access to numerous amenities, including parks, walking trails, and optional neighborhood pool and golf memberships. Additionally, the new Roper St. Francis Hospital and Mt. Pleasant Fire Department Station #5 are conveniently nearby.</a:t>
            </a:r>
          </a:p>
          <a:p>
            <a:pPr algn="ctr"/>
            <a:r>
              <a:rPr lang="en-US" sz="850" dirty="0">
                <a:latin typeface="Calisto MT" panose="02040603050505030304" pitchFamily="18" charset="0"/>
              </a:rPr>
              <a:t>2381 Kings Gate Lane is ideal as a primary residence, a weekend retreat, or a promising investment opportunity. Don't miss your chance to own this exceptional property</a:t>
            </a:r>
            <a:r>
              <a:rPr lang="en-US" sz="850">
                <a:latin typeface="Calisto MT" panose="02040603050505030304" pitchFamily="18" charset="0"/>
              </a:rPr>
              <a:t>! </a:t>
            </a:r>
            <a:endParaRPr lang="en-US" sz="850" dirty="0">
              <a:latin typeface="Calisto MT" panose="02040603050505030304" pitchFamily="18" charset="0"/>
            </a:endParaRPr>
          </a:p>
        </p:txBody>
      </p:sp>
      <p:grpSp>
        <p:nvGrpSpPr>
          <p:cNvPr id="2" name="Group 1">
            <a:extLst>
              <a:ext uri="{FF2B5EF4-FFF2-40B4-BE49-F238E27FC236}">
                <a16:creationId xmlns:a16="http://schemas.microsoft.com/office/drawing/2014/main" id="{19450318-37E1-8B1D-7EF5-4CC9DB623A15}"/>
              </a:ext>
            </a:extLst>
          </p:cNvPr>
          <p:cNvGrpSpPr/>
          <p:nvPr/>
        </p:nvGrpSpPr>
        <p:grpSpPr>
          <a:xfrm>
            <a:off x="76549" y="5741481"/>
            <a:ext cx="6704901" cy="413874"/>
            <a:chOff x="1253490" y="5741481"/>
            <a:chExt cx="4917516" cy="413874"/>
          </a:xfrm>
        </p:grpSpPr>
        <p:sp>
          <p:nvSpPr>
            <p:cNvPr id="17" name="Rectangle 16">
              <a:extLst>
                <a:ext uri="{FF2B5EF4-FFF2-40B4-BE49-F238E27FC236}">
                  <a16:creationId xmlns:a16="http://schemas.microsoft.com/office/drawing/2014/main" id="{84256089-FEE4-299F-ED24-CF2B371D560E}"/>
                </a:ext>
              </a:extLst>
            </p:cNvPr>
            <p:cNvSpPr/>
            <p:nvPr/>
          </p:nvSpPr>
          <p:spPr>
            <a:xfrm>
              <a:off x="1253490" y="5741481"/>
              <a:ext cx="4917516" cy="413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D2589F-2B6C-271B-BAAA-D1E43AE029DB}"/>
                </a:ext>
              </a:extLst>
            </p:cNvPr>
            <p:cNvSpPr txBox="1"/>
            <p:nvPr/>
          </p:nvSpPr>
          <p:spPr>
            <a:xfrm>
              <a:off x="1253490" y="5769044"/>
              <a:ext cx="4917516" cy="338554"/>
            </a:xfrm>
            <a:prstGeom prst="rect">
              <a:avLst/>
            </a:prstGeom>
            <a:noFill/>
          </p:spPr>
          <p:txBody>
            <a:bodyPr wrap="square" rtlCol="0" anchor="b">
              <a:spAutoFit/>
            </a:bodyPr>
            <a:lstStyle/>
            <a:p>
              <a:pPr algn="ctr"/>
              <a:r>
                <a:rPr lang="en-US" sz="1600" dirty="0">
                  <a:solidFill>
                    <a:schemeClr val="bg1"/>
                  </a:solidFill>
                  <a:latin typeface="Calisto MT" panose="02040603050505030304" pitchFamily="18" charset="0"/>
                </a:rPr>
                <a:t>Dunes West | Mount Pleasant| NEW PRICE $399,900 | 3% BA Comp</a:t>
              </a:r>
            </a:p>
          </p:txBody>
        </p:sp>
      </p:grpSp>
      <p:pic>
        <p:nvPicPr>
          <p:cNvPr id="11" name="Picture 10">
            <a:extLst>
              <a:ext uri="{FF2B5EF4-FFF2-40B4-BE49-F238E27FC236}">
                <a16:creationId xmlns:a16="http://schemas.microsoft.com/office/drawing/2014/main" id="{294666E1-85DB-70BC-27A5-A2F9CBBA6BD3}"/>
              </a:ext>
            </a:extLst>
          </p:cNvPr>
          <p:cNvPicPr>
            <a:picLocks/>
          </p:cNvPicPr>
          <p:nvPr/>
        </p:nvPicPr>
        <p:blipFill rotWithShape="1">
          <a:blip r:embed="rId2">
            <a:extLst>
              <a:ext uri="{28A0092B-C50C-407E-A947-70E740481C1C}">
                <a14:useLocalDpi xmlns:a14="http://schemas.microsoft.com/office/drawing/2010/main" val="0"/>
              </a:ext>
            </a:extLst>
          </a:blip>
          <a:stretch/>
        </p:blipFill>
        <p:spPr>
          <a:xfrm>
            <a:off x="2057400" y="3747241"/>
            <a:ext cx="2743200" cy="1828800"/>
          </a:xfrm>
          <a:prstGeom prst="rect">
            <a:avLst/>
          </a:prstGeom>
        </p:spPr>
      </p:pic>
      <p:pic>
        <p:nvPicPr>
          <p:cNvPr id="25" name="Picture 24">
            <a:extLst>
              <a:ext uri="{FF2B5EF4-FFF2-40B4-BE49-F238E27FC236}">
                <a16:creationId xmlns:a16="http://schemas.microsoft.com/office/drawing/2014/main" id="{DE399D29-4ADB-33B8-5F7A-BCB294CBC562}"/>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10159" y="1753002"/>
            <a:ext cx="2743200" cy="1828800"/>
          </a:xfrm>
          <a:prstGeom prst="rect">
            <a:avLst/>
          </a:prstGeom>
        </p:spPr>
      </p:pic>
      <p:pic>
        <p:nvPicPr>
          <p:cNvPr id="27" name="Picture 26">
            <a:extLst>
              <a:ext uri="{FF2B5EF4-FFF2-40B4-BE49-F238E27FC236}">
                <a16:creationId xmlns:a16="http://schemas.microsoft.com/office/drawing/2014/main" id="{4E395E2C-CBC1-DCE1-F18B-16B3CC08C39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4641" y="1753002"/>
            <a:ext cx="2743200" cy="1828800"/>
          </a:xfrm>
          <a:prstGeom prst="rect">
            <a:avLst/>
          </a:prstGeom>
        </p:spPr>
      </p:pic>
      <p:sp>
        <p:nvSpPr>
          <p:cNvPr id="36" name="TextBox 35">
            <a:extLst>
              <a:ext uri="{FF2B5EF4-FFF2-40B4-BE49-F238E27FC236}">
                <a16:creationId xmlns:a16="http://schemas.microsoft.com/office/drawing/2014/main" id="{CEF7462A-2921-CF58-8436-F0CF7E4EEC17}"/>
              </a:ext>
            </a:extLst>
          </p:cNvPr>
          <p:cNvSpPr txBox="1"/>
          <p:nvPr/>
        </p:nvSpPr>
        <p:spPr>
          <a:xfrm>
            <a:off x="76549" y="8397899"/>
            <a:ext cx="3497231" cy="584775"/>
          </a:xfrm>
          <a:prstGeom prst="rect">
            <a:avLst/>
          </a:prstGeom>
          <a:noFill/>
        </p:spPr>
        <p:txBody>
          <a:bodyPr wrap="square">
            <a:spAutoFit/>
          </a:bodyPr>
          <a:lstStyle/>
          <a:p>
            <a:r>
              <a:rPr lang="en-US" sz="1200" dirty="0">
                <a:latin typeface="Calisto MT" panose="02040603050505030304" pitchFamily="18" charset="0"/>
              </a:rPr>
              <a:t>Christine </a:t>
            </a:r>
            <a:r>
              <a:rPr lang="en-US" sz="1200" dirty="0" err="1">
                <a:latin typeface="Calisto MT" panose="02040603050505030304" pitchFamily="18" charset="0"/>
              </a:rPr>
              <a:t>DeCocker</a:t>
            </a:r>
            <a:endParaRPr lang="en-US" sz="1200" dirty="0">
              <a:latin typeface="Calisto MT" panose="02040603050505030304" pitchFamily="18" charset="0"/>
            </a:endParaRPr>
          </a:p>
          <a:p>
            <a:r>
              <a:rPr lang="en-US" sz="1000" dirty="0">
                <a:latin typeface="Calisto MT" panose="02040603050505030304" pitchFamily="18" charset="0"/>
              </a:rPr>
              <a:t>843-860-9972</a:t>
            </a:r>
          </a:p>
          <a:p>
            <a:r>
              <a:rPr lang="en-US" sz="1000" dirty="0">
                <a:latin typeface="Calisto MT" panose="02040603050505030304" pitchFamily="18" charset="0"/>
              </a:rPr>
              <a:t>ttlrealtor@gmail.com</a:t>
            </a: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746" y="841980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Calisto MT" panose="02040603050505030304" pitchFamily="18" charset="0"/>
              </a:rPr>
              <a:t>ERA Wilder Realty Inc | 125 </a:t>
            </a:r>
            <a:r>
              <a:rPr lang="en-US" sz="600" dirty="0" err="1">
                <a:latin typeface="Calisto MT" panose="02040603050505030304" pitchFamily="18" charset="0"/>
              </a:rPr>
              <a:t>Wappoo</a:t>
            </a:r>
            <a:r>
              <a:rPr lang="en-US" sz="600" dirty="0">
                <a:latin typeface="Calisto MT" panose="02040603050505030304" pitchFamily="18" charset="0"/>
              </a:rPr>
              <a:t> Creek Ste F | Charleston, SC 29412</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TotalTime>
  <Words>415</Words>
  <Application>Microsoft Office PowerPoint</Application>
  <PresentationFormat>Letter Paper (8.5x11 in)</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Calisto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10</cp:revision>
  <dcterms:created xsi:type="dcterms:W3CDTF">2023-09-13T16:27:49Z</dcterms:created>
  <dcterms:modified xsi:type="dcterms:W3CDTF">2024-08-23T12:52:01Z</dcterms:modified>
</cp:coreProperties>
</file>