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11/12/2015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11/12/2015</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003" y="489385"/>
            <a:ext cx="5524391" cy="3820905"/>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19895" y="4738024"/>
            <a:ext cx="7532607" cy="3132574"/>
          </a:xfrm>
        </p:spPr>
        <p:txBody>
          <a:bodyPr anchor="ctr">
            <a:noAutofit/>
          </a:bodyPr>
          <a:lstStyle/>
          <a:p>
            <a:r>
              <a:rPr lang="en-US" sz="1200" dirty="0">
                <a:solidFill>
                  <a:schemeClr val="tx2">
                    <a:lumMod val="75000"/>
                  </a:schemeClr>
                </a:solidFill>
                <a:latin typeface="Trebuchet MS" panose="020B0603020202020204" pitchFamily="34" charset="0"/>
              </a:rPr>
              <a:t>PRIVACY WITH BREATHTAKING PANORAMIC MARSH/WATER VIEWS and </a:t>
            </a:r>
            <a:r>
              <a:rPr lang="en-US" sz="1200" dirty="0" err="1">
                <a:solidFill>
                  <a:schemeClr val="tx2">
                    <a:lumMod val="75000"/>
                  </a:schemeClr>
                </a:solidFill>
                <a:latin typeface="Trebuchet MS" panose="020B0603020202020204" pitchFamily="34" charset="0"/>
              </a:rPr>
              <a:t>Dewees</a:t>
            </a:r>
            <a:r>
              <a:rPr lang="en-US" sz="1200" dirty="0">
                <a:solidFill>
                  <a:schemeClr val="tx2">
                    <a:lumMod val="75000"/>
                  </a:schemeClr>
                </a:solidFill>
                <a:latin typeface="Trebuchet MS" panose="020B0603020202020204" pitchFamily="34" charset="0"/>
              </a:rPr>
              <a:t> Island! This post and beam construction is a custom design by the famous Architect, Peter </a:t>
            </a:r>
            <a:r>
              <a:rPr lang="en-US" sz="1200" dirty="0" err="1">
                <a:solidFill>
                  <a:schemeClr val="tx2">
                    <a:lumMod val="75000"/>
                  </a:schemeClr>
                </a:solidFill>
                <a:latin typeface="Trebuchet MS" panose="020B0603020202020204" pitchFamily="34" charset="0"/>
              </a:rPr>
              <a:t>Bohlin</a:t>
            </a:r>
            <a:r>
              <a:rPr lang="en-US" sz="1200" dirty="0">
                <a:solidFill>
                  <a:schemeClr val="tx2">
                    <a:lumMod val="75000"/>
                  </a:schemeClr>
                </a:solidFill>
                <a:latin typeface="Trebuchet MS" panose="020B0603020202020204" pitchFamily="34" charset="0"/>
              </a:rPr>
              <a:t>, recipient of the 2010 American Institute of Architects Gold Medal and designer of a portion of Bill and Melinda Gates' home and the Apple Store on Fifth Avenue in NYC. This very private home is surrounded by marsh and is situated on Seagrass Lane </a:t>
            </a:r>
            <a:r>
              <a:rPr lang="en-US" sz="1200" dirty="0" err="1" smtClean="0">
                <a:solidFill>
                  <a:schemeClr val="tx2">
                    <a:lumMod val="75000"/>
                  </a:schemeClr>
                </a:solidFill>
                <a:latin typeface="Trebuchet MS" panose="020B0603020202020204" pitchFamily="34" charset="0"/>
              </a:rPr>
              <a:t>culd</a:t>
            </a:r>
            <a:r>
              <a:rPr lang="en-US" sz="1200" dirty="0" smtClean="0">
                <a:solidFill>
                  <a:schemeClr val="tx2">
                    <a:lumMod val="75000"/>
                  </a:schemeClr>
                </a:solidFill>
                <a:latin typeface="Trebuchet MS" panose="020B0603020202020204" pitchFamily="34" charset="0"/>
              </a:rPr>
              <a:t>-</a:t>
            </a:r>
            <a:r>
              <a:rPr lang="en-US" sz="1200" dirty="0" err="1" smtClean="0">
                <a:solidFill>
                  <a:schemeClr val="tx2">
                    <a:lumMod val="75000"/>
                  </a:schemeClr>
                </a:solidFill>
                <a:latin typeface="Trebuchet MS" panose="020B0603020202020204" pitchFamily="34" charset="0"/>
              </a:rPr>
              <a:t>es</a:t>
            </a:r>
            <a:r>
              <a:rPr lang="en-US" sz="1200" dirty="0" smtClean="0">
                <a:solidFill>
                  <a:schemeClr val="tx2">
                    <a:lumMod val="75000"/>
                  </a:schemeClr>
                </a:solidFill>
                <a:latin typeface="Trebuchet MS" panose="020B0603020202020204" pitchFamily="34" charset="0"/>
              </a:rPr>
              <a:t>-ac</a:t>
            </a:r>
            <a:r>
              <a:rPr lang="en-US" sz="1200" dirty="0">
                <a:solidFill>
                  <a:schemeClr val="tx2">
                    <a:lumMod val="75000"/>
                  </a:schemeClr>
                </a:solidFill>
                <a:latin typeface="Trebuchet MS" panose="020B0603020202020204" pitchFamily="34" charset="0"/>
              </a:rPr>
              <a:t>. When you step out of the car you will hear 'silence'. Upon entering 23 Seagrass you will see walls of glass doors with expansive marsh views, high ceilings and maple floors. The gourmet kitchen features Sub Zero refrigerator with custom panels, stainless steel appliances, granite counters and double wall ovens. This home was built for relaxing and entertaining. The kitchen island/table that seats 6, the window seat, and the dining room all are open to the living space with doors opening to bring the outside in from the covered porch or the screen porch. Give your entertaining that extra punch with the 90'', front projection HDTV screen and surround Bose speakers. Wake up to equally beautiful views in your main floor master bedroom. The abundant closet space and exceptional storage in this home is fabulous and definitely custom. Additional custom features include a 3 stop elevator, </a:t>
            </a:r>
            <a:r>
              <a:rPr lang="en-US" sz="1200" dirty="0" err="1">
                <a:solidFill>
                  <a:schemeClr val="tx2">
                    <a:lumMod val="75000"/>
                  </a:schemeClr>
                </a:solidFill>
                <a:latin typeface="Trebuchet MS" panose="020B0603020202020204" pitchFamily="34" charset="0"/>
              </a:rPr>
              <a:t>Ipe</a:t>
            </a:r>
            <a:r>
              <a:rPr lang="en-US" sz="1200" dirty="0">
                <a:solidFill>
                  <a:schemeClr val="tx2">
                    <a:lumMod val="75000"/>
                  </a:schemeClr>
                </a:solidFill>
                <a:latin typeface="Trebuchet MS" panose="020B0603020202020204" pitchFamily="34" charset="0"/>
              </a:rPr>
              <a:t> decking, outdoor hot water shower and hurricane shutters. This home is perfect for a primary residence or 2nd home. Gross vacation rental income for 2014 was $76,938. Come and relax at 23 Seagrass Lane, Wild Dunes.</a:t>
            </a:r>
          </a:p>
        </p:txBody>
      </p:sp>
      <p:sp>
        <p:nvSpPr>
          <p:cNvPr id="2" name="Title 1"/>
          <p:cNvSpPr>
            <a:spLocks noGrp="1"/>
          </p:cNvSpPr>
          <p:nvPr>
            <p:ph type="ctrTitle"/>
          </p:nvPr>
        </p:nvSpPr>
        <p:spPr>
          <a:xfrm>
            <a:off x="-2" y="3276600"/>
            <a:ext cx="7772401" cy="974582"/>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23 Seagrass Lane</a:t>
            </a:r>
            <a: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
            </a:r>
            <a:b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Wild </a:t>
            </a: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Dunes - Isle </a:t>
            </a: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of </a:t>
            </a: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Palms</a:t>
            </a: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MLS# </a:t>
            </a: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1425726 - $1,599,000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Trebuchet MS" panose="020B0603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4681"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Darlene Smith</a:t>
            </a: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Mobile - (843) 696-7824</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darlenesmith@carolinaone.com</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DarleneSmithTeam.com</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1503 Palm Blvd </a:t>
              </a:r>
              <a:r>
                <a:rPr lang="en-US" sz="700" dirty="0" err="1">
                  <a:solidFill>
                    <a:schemeClr val="bg1"/>
                  </a:solidFill>
                  <a:latin typeface="Trebuchet MS" panose="020B0603020202020204" pitchFamily="34" charset="0"/>
                </a:rPr>
                <a:t>Ste</a:t>
              </a:r>
              <a:endParaRPr lang="en-US" sz="700" dirty="0">
                <a:solidFill>
                  <a:schemeClr val="bg1"/>
                </a:solidFill>
                <a:latin typeface="Trebuchet MS" panose="020B0603020202020204" pitchFamily="34" charset="0"/>
              </a:endParaRPr>
            </a:p>
            <a:p>
              <a:pPr algn="ctr"/>
              <a:r>
                <a:rPr lang="en-US" sz="700" dirty="0">
                  <a:solidFill>
                    <a:schemeClr val="bg1"/>
                  </a:solidFill>
                  <a:latin typeface="Trebuchet MS" panose="020B0603020202020204" pitchFamily="34" charset="0"/>
                </a:rPr>
                <a:t>Isle of Palms, SC 29451</a:t>
              </a:r>
            </a:p>
          </p:txBody>
        </p:sp>
      </p:grpSp>
      <p:sp>
        <p:nvSpPr>
          <p:cNvPr id="23" name="Rectangle 22"/>
          <p:cNvSpPr/>
          <p:nvPr/>
        </p:nvSpPr>
        <p:spPr>
          <a:xfrm>
            <a:off x="-1" y="19050"/>
            <a:ext cx="7772399" cy="461665"/>
          </a:xfrm>
          <a:prstGeom prst="rect">
            <a:avLst/>
          </a:prstGeom>
          <a:noFill/>
        </p:spPr>
        <p:txBody>
          <a:bodyPr wrap="square">
            <a:spAutoFit/>
          </a:bodyPr>
          <a:lstStyle/>
          <a:p>
            <a:pPr algn="ctr"/>
            <a:r>
              <a:rPr lang="en-US" sz="2400" i="1" dirty="0" smtClean="0">
                <a:solidFill>
                  <a:schemeClr val="tx2">
                    <a:lumMod val="50000"/>
                  </a:schemeClr>
                </a:solidFill>
                <a:effectLst>
                  <a:outerShdw blurRad="50800" dist="38100" dir="5400000" algn="t" rotWithShape="0">
                    <a:prstClr val="black">
                      <a:alpha val="40000"/>
                    </a:prstClr>
                  </a:outerShdw>
                </a:effectLst>
              </a:rPr>
              <a:t>Breathtaking Panoramic Views</a:t>
            </a:r>
          </a:p>
        </p:txBody>
      </p:sp>
      <p:pic>
        <p:nvPicPr>
          <p:cNvPr id="27" name="Picture 2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20413" y="2576845"/>
            <a:ext cx="1323765" cy="883200"/>
          </a:xfrm>
          <a:prstGeom prst="rect">
            <a:avLst/>
          </a:prstGeom>
          <a:ln>
            <a:solidFill>
              <a:schemeClr val="bg1"/>
            </a:solidFill>
          </a:ln>
          <a:effectLst>
            <a:outerShdw blurRad="190500" algn="tl" rotWithShape="0">
              <a:srgbClr val="000000">
                <a:alpha val="70000"/>
              </a:srgbClr>
            </a:outerShdw>
          </a:effectLst>
        </p:spPr>
      </p:pic>
      <p:pic>
        <p:nvPicPr>
          <p:cNvPr id="28" name="Picture 2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20414" y="100345"/>
            <a:ext cx="1326865" cy="885268"/>
          </a:xfrm>
          <a:prstGeom prst="rect">
            <a:avLst/>
          </a:prstGeom>
          <a:ln>
            <a:solidFill>
              <a:schemeClr val="bg1"/>
            </a:solidFill>
          </a:ln>
          <a:effectLst>
            <a:outerShdw blurRad="190500" algn="tl" rotWithShape="0">
              <a:srgbClr val="000000">
                <a:alpha val="70000"/>
              </a:srgbClr>
            </a:outerShdw>
          </a:effectLst>
        </p:spPr>
      </p:pic>
      <p:pic>
        <p:nvPicPr>
          <p:cNvPr id="29" name="Picture 2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20414" y="3814061"/>
            <a:ext cx="1326865" cy="885268"/>
          </a:xfrm>
          <a:prstGeom prst="rect">
            <a:avLst/>
          </a:prstGeom>
          <a:ln>
            <a:solidFill>
              <a:schemeClr val="bg1"/>
            </a:solidFill>
          </a:ln>
          <a:effectLst>
            <a:outerShdw blurRad="190500" algn="tl" rotWithShape="0">
              <a:srgbClr val="000000">
                <a:alpha val="70000"/>
              </a:srgbClr>
            </a:outerShdw>
          </a:effectLst>
        </p:spPr>
      </p:pic>
      <p:pic>
        <p:nvPicPr>
          <p:cNvPr id="32" name="Picture 31"/>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325118" y="100345"/>
            <a:ext cx="1326865" cy="885268"/>
          </a:xfrm>
          <a:prstGeom prst="rect">
            <a:avLst/>
          </a:prstGeom>
          <a:ln>
            <a:solidFill>
              <a:schemeClr val="bg1"/>
            </a:solidFill>
          </a:ln>
          <a:effectLst>
            <a:outerShdw blurRad="190500" algn="tl" rotWithShape="0">
              <a:srgbClr val="000000">
                <a:alpha val="70000"/>
              </a:srgbClr>
            </a:outerShdw>
          </a:effectLst>
        </p:spPr>
      </p:pic>
      <p:pic>
        <p:nvPicPr>
          <p:cNvPr id="33" name="Picture 32"/>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20413" y="1339629"/>
            <a:ext cx="1323765" cy="883200"/>
          </a:xfrm>
          <a:prstGeom prst="rect">
            <a:avLst/>
          </a:prstGeom>
          <a:ln>
            <a:solidFill>
              <a:schemeClr val="bg1"/>
            </a:solidFill>
          </a:ln>
          <a:effectLst>
            <a:outerShdw blurRad="190500" algn="tl" rotWithShape="0">
              <a:srgbClr val="000000">
                <a:alpha val="70000"/>
              </a:srgbClr>
            </a:outerShdw>
          </a:effectLst>
        </p:spPr>
      </p:pic>
      <p:pic>
        <p:nvPicPr>
          <p:cNvPr id="30" name="Picture 29"/>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328219" y="2576845"/>
            <a:ext cx="1323765" cy="883200"/>
          </a:xfrm>
          <a:prstGeom prst="rect">
            <a:avLst/>
          </a:prstGeom>
          <a:ln>
            <a:solidFill>
              <a:schemeClr val="bg1"/>
            </a:solidFill>
          </a:ln>
          <a:effectLst>
            <a:outerShdw blurRad="190500" algn="tl" rotWithShape="0">
              <a:srgbClr val="000000">
                <a:alpha val="70000"/>
              </a:srgbClr>
            </a:outerShdw>
          </a:effectLst>
        </p:spPr>
      </p:pic>
      <p:pic>
        <p:nvPicPr>
          <p:cNvPr id="31" name="Picture 30"/>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325118" y="3814061"/>
            <a:ext cx="1326865" cy="885268"/>
          </a:xfrm>
          <a:prstGeom prst="rect">
            <a:avLst/>
          </a:prstGeom>
          <a:ln>
            <a:solidFill>
              <a:schemeClr val="bg1"/>
            </a:solidFill>
          </a:ln>
          <a:effectLst>
            <a:outerShdw blurRad="190500" algn="tl" rotWithShape="0">
              <a:srgbClr val="000000">
                <a:alpha val="70000"/>
              </a:srgbClr>
            </a:outerShdw>
          </a:effectLst>
        </p:spPr>
      </p:pic>
      <p:pic>
        <p:nvPicPr>
          <p:cNvPr id="34" name="Picture 33"/>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328219" y="1339629"/>
            <a:ext cx="1323765" cy="883200"/>
          </a:xfrm>
          <a:prstGeom prst="rect">
            <a:avLst/>
          </a:prstGeom>
          <a:ln>
            <a:solidFill>
              <a:schemeClr val="bg1"/>
            </a:solidFill>
          </a:ln>
          <a:effectLst>
            <a:outerShdw blurRad="190500" algn="tl" rotWithShape="0">
              <a:srgbClr val="000000">
                <a:alpha val="70000"/>
              </a:srgbClr>
            </a:outerShdw>
          </a:effectLst>
        </p:spPr>
      </p:pic>
      <p:pic>
        <p:nvPicPr>
          <p:cNvPr id="35" name="Picture 34"/>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120414" y="7871215"/>
            <a:ext cx="1326865"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36" name="Picture 35"/>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325118" y="7871215"/>
            <a:ext cx="1326865"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37" name="Picture 36"/>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671590" y="7871215"/>
            <a:ext cx="1326865"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38" name="Picture 37"/>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4773942" y="7871215"/>
            <a:ext cx="1326865"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39" name="Picture 38"/>
          <p:cNvPicPr>
            <a:picLocks/>
          </p:cNvPicPr>
          <p:nvPr/>
        </p:nvPicPr>
        <p:blipFill>
          <a:blip r:embed="rId17" cstate="print">
            <a:extLst>
              <a:ext uri="{28A0092B-C50C-407E-A947-70E740481C1C}">
                <a14:useLocalDpi xmlns:a14="http://schemas.microsoft.com/office/drawing/2010/main" val="0"/>
              </a:ext>
            </a:extLst>
          </a:blip>
          <a:stretch>
            <a:fillRect/>
          </a:stretch>
        </p:blipFill>
        <p:spPr>
          <a:xfrm>
            <a:off x="3222766" y="7871215"/>
            <a:ext cx="1326865" cy="885268"/>
          </a:xfrm>
          <a:prstGeom prst="rect">
            <a:avLst/>
          </a:prstGeom>
          <a:ln w="19050">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172</TotalTime>
  <Words>302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23 Seagrass Lane Wild Dunes - Isle of Palms MLS# 1425726 - $1,599,000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34</cp:revision>
  <dcterms:created xsi:type="dcterms:W3CDTF">2006-08-16T00:00:00Z</dcterms:created>
  <dcterms:modified xsi:type="dcterms:W3CDTF">2015-11-13T01:32:39Z</dcterms:modified>
</cp:coreProperties>
</file>