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30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66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184299"/>
            <a:ext cx="1638300" cy="698202"/>
          </a:xfrm>
          <a:prstGeom prst="rect">
            <a:avLst/>
          </a:prstGeom>
        </p:spPr>
      </p:pic>
      <p:sp>
        <p:nvSpPr>
          <p:cNvPr id="6" name="Rectangle 5"/>
          <p:cNvSpPr/>
          <p:nvPr/>
        </p:nvSpPr>
        <p:spPr>
          <a:xfrm>
            <a:off x="3962400" y="0"/>
            <a:ext cx="3810000" cy="1046440"/>
          </a:xfrm>
          <a:prstGeom prst="rect">
            <a:avLst/>
          </a:prstGeom>
        </p:spPr>
        <p:txBody>
          <a:bodyPr wrap="square">
            <a:spAutoFit/>
          </a:bodyPr>
          <a:lstStyle/>
          <a:p>
            <a:pPr algn="r"/>
            <a:r>
              <a:rPr lang="en-US" sz="1400" b="1" dirty="0">
                <a:solidFill>
                  <a:schemeClr val="bg1"/>
                </a:solidFill>
                <a:latin typeface="Ebrima" panose="02000000000000000000" pitchFamily="2" charset="0"/>
                <a:ea typeface="Ebrima" panose="02000000000000000000" pitchFamily="2" charset="0"/>
                <a:cs typeface="Ebrima" panose="02000000000000000000" pitchFamily="2" charset="0"/>
              </a:rPr>
              <a:t>2407 Captain John Hutt Road</a:t>
            </a:r>
          </a:p>
          <a:p>
            <a:pPr algn="r"/>
            <a:r>
              <a:rPr lang="en-US" sz="1200" dirty="0">
                <a:solidFill>
                  <a:schemeClr val="bg1"/>
                </a:solidFill>
                <a:latin typeface="Ebrima" panose="02000000000000000000" pitchFamily="2" charset="0"/>
                <a:ea typeface="Ebrima" panose="02000000000000000000" pitchFamily="2" charset="0"/>
                <a:cs typeface="Ebrima" panose="02000000000000000000" pitchFamily="2" charset="0"/>
              </a:rPr>
              <a:t>Goat </a:t>
            </a: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Island</a:t>
            </a:r>
          </a:p>
          <a:p>
            <a:pPr algn="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Isle </a:t>
            </a:r>
            <a:r>
              <a:rPr lang="en-US" sz="1200" dirty="0">
                <a:solidFill>
                  <a:schemeClr val="bg1"/>
                </a:solidFill>
                <a:latin typeface="Ebrima" panose="02000000000000000000" pitchFamily="2" charset="0"/>
                <a:ea typeface="Ebrima" panose="02000000000000000000" pitchFamily="2" charset="0"/>
                <a:cs typeface="Ebrima" panose="02000000000000000000" pitchFamily="2" charset="0"/>
              </a:rPr>
              <a:t>of </a:t>
            </a: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Palms</a:t>
            </a:r>
            <a:endParaRPr lang="en-US" sz="1200" dirty="0">
              <a:solidFill>
                <a:schemeClr val="bg1"/>
              </a:solidFill>
              <a:latin typeface="Ebrima" panose="02000000000000000000" pitchFamily="2" charset="0"/>
              <a:ea typeface="Ebrima" panose="02000000000000000000" pitchFamily="2" charset="0"/>
              <a:cs typeface="Ebrima" panose="02000000000000000000" pitchFamily="2" charset="0"/>
            </a:endParaRPr>
          </a:p>
          <a:p>
            <a:pPr algn="r"/>
            <a:r>
              <a:rPr lang="en-US" sz="1200" dirty="0">
                <a:solidFill>
                  <a:schemeClr val="bg1"/>
                </a:solidFill>
                <a:latin typeface="Ebrima" panose="02000000000000000000" pitchFamily="2" charset="0"/>
                <a:ea typeface="Ebrima" panose="02000000000000000000" pitchFamily="2" charset="0"/>
                <a:cs typeface="Ebrima" panose="02000000000000000000" pitchFamily="2" charset="0"/>
              </a:rPr>
              <a:t>MLS# </a:t>
            </a: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15013766</a:t>
            </a:r>
          </a:p>
          <a:p>
            <a:pPr algn="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$549,000</a:t>
            </a:r>
            <a:endParaRPr lang="en-US" sz="1200" dirty="0">
              <a:solidFill>
                <a:schemeClr val="bg1"/>
              </a:solidFill>
              <a:latin typeface="Ebrima" panose="02000000000000000000" pitchFamily="2" charset="0"/>
              <a:ea typeface="Ebrima" panose="02000000000000000000" pitchFamily="2" charset="0"/>
              <a:cs typeface="Ebrima" panose="02000000000000000000" pitchFamily="2"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3573" y="9169879"/>
            <a:ext cx="632627" cy="888521"/>
          </a:xfrm>
          <a:prstGeom prst="rect">
            <a:avLst/>
          </a:prstGeom>
        </p:spPr>
      </p:pic>
      <p:sp>
        <p:nvSpPr>
          <p:cNvPr id="8" name="Rectangle 7"/>
          <p:cNvSpPr/>
          <p:nvPr/>
        </p:nvSpPr>
        <p:spPr>
          <a:xfrm>
            <a:off x="0" y="2743711"/>
            <a:ext cx="7772400" cy="3485570"/>
          </a:xfrm>
          <a:prstGeom prst="rect">
            <a:avLst/>
          </a:prstGeom>
        </p:spPr>
        <p:txBody>
          <a:bodyPr wrap="square">
            <a:spAutoFit/>
          </a:bodyPr>
          <a:lstStyle/>
          <a:p>
            <a:pPr algn="ctr"/>
            <a:r>
              <a:rPr lang="en-US" sz="1050" dirty="0">
                <a:latin typeface="Ebrima" panose="02000000000000000000" pitchFamily="2" charset="0"/>
                <a:ea typeface="Ebrima" panose="02000000000000000000" pitchFamily="2" charset="0"/>
                <a:cs typeface="Ebrima" panose="02000000000000000000" pitchFamily="2" charset="0"/>
              </a:rPr>
              <a:t>Unique opportunity to own a slice of paradise on Goat Island overlooking the Intracoastal Waterway just 2 minutes f/Isle of Palms Marina-10 minutes f/Wild Dunes-25 minutes from Historic Charleston priced $71K BELOW 2013 appraisal. Bring your friends &amp; family &amp; enjoy this beautifully furnished cottage w/4 BR's/2 BA's. It's a very special place! Enjoy outdoor living on the cozy screened porch or alfresco dining on the deck under the stars! The detached screened room next to fire pit offers another area to relax or entertain friends. Enjoy a nap in the hammock under the lush, tropical </a:t>
            </a:r>
            <a:r>
              <a:rPr lang="en-US" sz="1050" dirty="0" err="1">
                <a:latin typeface="Ebrima" panose="02000000000000000000" pitchFamily="2" charset="0"/>
                <a:ea typeface="Ebrima" panose="02000000000000000000" pitchFamily="2" charset="0"/>
                <a:cs typeface="Ebrima" panose="02000000000000000000" pitchFamily="2" charset="0"/>
              </a:rPr>
              <a:t>foilage</a:t>
            </a:r>
            <a:r>
              <a:rPr lang="en-US" sz="1050" dirty="0">
                <a:latin typeface="Ebrima" panose="02000000000000000000" pitchFamily="2" charset="0"/>
                <a:ea typeface="Ebrima" panose="02000000000000000000" pitchFamily="2" charset="0"/>
                <a:cs typeface="Ebrima" panose="02000000000000000000" pitchFamily="2" charset="0"/>
              </a:rPr>
              <a:t> or fish &amp; crab right f/your own dock or walk to one of South Carolina's premier fishing creeks w/tons of Red Fish &amp; Trout! </a:t>
            </a:r>
            <a:r>
              <a:rPr lang="en-US" sz="1050" dirty="0" err="1">
                <a:latin typeface="Ebrima" panose="02000000000000000000" pitchFamily="2" charset="0"/>
                <a:ea typeface="Ebrima" panose="02000000000000000000" pitchFamily="2" charset="0"/>
                <a:cs typeface="Ebrima" panose="02000000000000000000" pitchFamily="2" charset="0"/>
              </a:rPr>
              <a:t>Birdwatch</a:t>
            </a:r>
            <a:r>
              <a:rPr lang="en-US" sz="1050" dirty="0">
                <a:latin typeface="Ebrima" panose="02000000000000000000" pitchFamily="2" charset="0"/>
                <a:ea typeface="Ebrima" panose="02000000000000000000" pitchFamily="2" charset="0"/>
                <a:cs typeface="Ebrima" panose="02000000000000000000" pitchFamily="2" charset="0"/>
              </a:rPr>
              <a:t>, dolphin watch...occasionally spot a manatee while watching a sunset!</a:t>
            </a:r>
          </a:p>
          <a:p>
            <a:pPr algn="ctr"/>
            <a:endParaRPr lang="en-US" sz="1050" dirty="0">
              <a:latin typeface="Ebrima" panose="02000000000000000000" pitchFamily="2" charset="0"/>
              <a:ea typeface="Ebrima" panose="02000000000000000000" pitchFamily="2" charset="0"/>
              <a:cs typeface="Ebrima" panose="02000000000000000000" pitchFamily="2" charset="0"/>
            </a:endParaRPr>
          </a:p>
          <a:p>
            <a:pPr algn="ctr"/>
            <a:r>
              <a:rPr lang="en-US" sz="1050" dirty="0">
                <a:latin typeface="Ebrima" panose="02000000000000000000" pitchFamily="2" charset="0"/>
                <a:ea typeface="Ebrima" panose="02000000000000000000" pitchFamily="2" charset="0"/>
                <a:cs typeface="Ebrima" panose="02000000000000000000" pitchFamily="2" charset="0"/>
              </a:rPr>
              <a:t>The home has beautiful hardwood floors throughout living areas &amp; bedrooms with tiled baths &amp; a thoughtful floor plan with 3 bedrooms on the main &amp; the master suite upstairs. Vaulted ceilings in central dining area &amp; master bedroom make the home feel spacious &amp; open. There are wonderful areas to entertain depending on the mood. Build a fire in the fire pit and roast </a:t>
            </a:r>
            <a:r>
              <a:rPr lang="en-US" sz="1050" dirty="0" err="1">
                <a:latin typeface="Ebrima" panose="02000000000000000000" pitchFamily="2" charset="0"/>
                <a:ea typeface="Ebrima" panose="02000000000000000000" pitchFamily="2" charset="0"/>
                <a:cs typeface="Ebrima" panose="02000000000000000000" pitchFamily="2" charset="0"/>
              </a:rPr>
              <a:t>smores</a:t>
            </a:r>
            <a:r>
              <a:rPr lang="en-US" sz="1050" dirty="0">
                <a:latin typeface="Ebrima" panose="02000000000000000000" pitchFamily="2" charset="0"/>
                <a:ea typeface="Ebrima" panose="02000000000000000000" pitchFamily="2" charset="0"/>
                <a:cs typeface="Ebrima" panose="02000000000000000000" pitchFamily="2" charset="0"/>
              </a:rPr>
              <a:t> after a day of exploring. Get a game of Bocce going amidst friends in the regulation size Bocce court in the back yard. Enjoy dinner alfresco under the stars on the back deck or grill out &amp; set up a feast in the screened gazebo that is near the water and dock. Catch dinner after a day of fishing to grill &amp; bring some oysters to roast! This is a very special place only a few lucky persons get to call, "home." There is NO WHERE in the area where you can own a 4 bedroom home on the water for this price and be this close to Isle of Palms, Sullivan's Island, Mt. Pleasant and Historic Charleston! This home comes beautifully furnished and turn key with acceptable offer! You can boat over and enjoy staying here immediately and only have to bring some food, drinks and clothes! It has everything you need to live very comfortably including a washer and dryer, dishes, linens, indoor and outdoor furniture!</a:t>
            </a:r>
          </a:p>
          <a:p>
            <a:pPr algn="ctr"/>
            <a:endParaRPr lang="en-US" sz="1050" dirty="0">
              <a:latin typeface="Ebrima" panose="02000000000000000000" pitchFamily="2" charset="0"/>
              <a:ea typeface="Ebrima" panose="02000000000000000000" pitchFamily="2" charset="0"/>
              <a:cs typeface="Ebrima" panose="02000000000000000000" pitchFamily="2" charset="0"/>
            </a:endParaRPr>
          </a:p>
          <a:p>
            <a:pPr algn="ctr"/>
            <a:r>
              <a:rPr lang="en-US" sz="1050" dirty="0">
                <a:latin typeface="Ebrima" panose="02000000000000000000" pitchFamily="2" charset="0"/>
                <a:ea typeface="Ebrima" panose="02000000000000000000" pitchFamily="2" charset="0"/>
                <a:cs typeface="Ebrima" panose="02000000000000000000" pitchFamily="2" charset="0"/>
              </a:rPr>
              <a:t>*This home also has a reverse osmosis purification system with two 1500 gallon storage tanks of purified water.</a:t>
            </a:r>
          </a:p>
        </p:txBody>
      </p:sp>
      <p:sp>
        <p:nvSpPr>
          <p:cNvPr id="9" name="Rectangle 8"/>
          <p:cNvSpPr/>
          <p:nvPr/>
        </p:nvSpPr>
        <p:spPr>
          <a:xfrm>
            <a:off x="2571750" y="9244807"/>
            <a:ext cx="2628900" cy="738664"/>
          </a:xfrm>
          <a:prstGeom prst="rect">
            <a:avLst/>
          </a:prstGeom>
        </p:spPr>
        <p:txBody>
          <a:bodyPr wrap="square">
            <a:spAutoFit/>
          </a:bodyPr>
          <a:lstStyle/>
          <a:p>
            <a:pPr algn="ctr"/>
            <a:r>
              <a:rPr lang="en-US" sz="1400" b="1" dirty="0">
                <a:latin typeface="Ebrima" panose="02000000000000000000" pitchFamily="2" charset="0"/>
                <a:ea typeface="Ebrima" panose="02000000000000000000" pitchFamily="2" charset="0"/>
                <a:cs typeface="Ebrima" panose="02000000000000000000" pitchFamily="2" charset="0"/>
              </a:rPr>
              <a:t>Donna Webb</a:t>
            </a:r>
          </a:p>
          <a:p>
            <a:pPr algn="ctr"/>
            <a:r>
              <a:rPr lang="en-US" sz="1400" dirty="0" smtClean="0">
                <a:latin typeface="Ebrima" panose="02000000000000000000" pitchFamily="2" charset="0"/>
                <a:ea typeface="Ebrima" panose="02000000000000000000" pitchFamily="2" charset="0"/>
                <a:cs typeface="Ebrima" panose="02000000000000000000" pitchFamily="2" charset="0"/>
              </a:rPr>
              <a:t>Mobile </a:t>
            </a:r>
            <a:r>
              <a:rPr lang="en-US" sz="1400" dirty="0">
                <a:latin typeface="Ebrima" panose="02000000000000000000" pitchFamily="2" charset="0"/>
                <a:ea typeface="Ebrima" panose="02000000000000000000" pitchFamily="2" charset="0"/>
                <a:cs typeface="Ebrima" panose="02000000000000000000" pitchFamily="2" charset="0"/>
              </a:rPr>
              <a:t>- (843) 469-1110</a:t>
            </a:r>
          </a:p>
          <a:p>
            <a:pPr algn="ctr"/>
            <a:r>
              <a:rPr lang="en-US" sz="1400" dirty="0" smtClean="0">
                <a:latin typeface="Ebrima" panose="02000000000000000000" pitchFamily="2" charset="0"/>
                <a:ea typeface="Ebrima" panose="02000000000000000000" pitchFamily="2" charset="0"/>
                <a:cs typeface="Ebrima" panose="02000000000000000000" pitchFamily="2" charset="0"/>
              </a:rPr>
              <a:t>donna@gqre.com</a:t>
            </a:r>
            <a:endParaRPr lang="en-US" sz="1400" dirty="0">
              <a:latin typeface="Ebrima" panose="02000000000000000000" pitchFamily="2" charset="0"/>
              <a:ea typeface="Ebrima" panose="02000000000000000000" pitchFamily="2" charset="0"/>
              <a:cs typeface="Ebrima" panose="02000000000000000000" pitchFamily="2" charset="0"/>
            </a:endParaRPr>
          </a:p>
        </p:txBody>
      </p:sp>
      <p:sp>
        <p:nvSpPr>
          <p:cNvPr id="10" name="Rectangle 9"/>
          <p:cNvSpPr/>
          <p:nvPr/>
        </p:nvSpPr>
        <p:spPr>
          <a:xfrm>
            <a:off x="0" y="9229419"/>
            <a:ext cx="2334842" cy="769441"/>
          </a:xfrm>
          <a:prstGeom prst="rect">
            <a:avLst/>
          </a:prstGeom>
        </p:spPr>
        <p:txBody>
          <a:bodyPr wrap="square">
            <a:spAutoFit/>
          </a:bodyPr>
          <a:lstStyle/>
          <a:p>
            <a:r>
              <a:rPr lang="en-US" sz="1100" dirty="0">
                <a:latin typeface="Ebrima" panose="02000000000000000000" pitchFamily="2" charset="0"/>
                <a:ea typeface="Ebrima" panose="02000000000000000000" pitchFamily="2" charset="0"/>
                <a:cs typeface="Ebrima" panose="02000000000000000000" pitchFamily="2" charset="0"/>
              </a:rPr>
              <a:t>GQRE, LLC of Mt. Pleasant</a:t>
            </a:r>
          </a:p>
          <a:p>
            <a:r>
              <a:rPr lang="en-US" sz="1100" dirty="0">
                <a:latin typeface="Ebrima" panose="02000000000000000000" pitchFamily="2" charset="0"/>
                <a:ea typeface="Ebrima" panose="02000000000000000000" pitchFamily="2" charset="0"/>
                <a:cs typeface="Ebrima" panose="02000000000000000000" pitchFamily="2" charset="0"/>
              </a:rPr>
              <a:t>677 Long Point </a:t>
            </a:r>
            <a:r>
              <a:rPr lang="en-US" sz="1100" dirty="0" smtClean="0">
                <a:latin typeface="Ebrima" panose="02000000000000000000" pitchFamily="2" charset="0"/>
                <a:ea typeface="Ebrima" panose="02000000000000000000" pitchFamily="2" charset="0"/>
                <a:cs typeface="Ebrima" panose="02000000000000000000" pitchFamily="2" charset="0"/>
              </a:rPr>
              <a:t>Rd</a:t>
            </a:r>
          </a:p>
          <a:p>
            <a:r>
              <a:rPr lang="en-US" sz="1100" dirty="0" smtClean="0">
                <a:latin typeface="Ebrima" panose="02000000000000000000" pitchFamily="2" charset="0"/>
                <a:ea typeface="Ebrima" panose="02000000000000000000" pitchFamily="2" charset="0"/>
                <a:cs typeface="Ebrima" panose="02000000000000000000" pitchFamily="2" charset="0"/>
              </a:rPr>
              <a:t>Mt</a:t>
            </a:r>
            <a:r>
              <a:rPr lang="en-US" sz="1100" dirty="0">
                <a:latin typeface="Ebrima" panose="02000000000000000000" pitchFamily="2" charset="0"/>
                <a:ea typeface="Ebrima" panose="02000000000000000000" pitchFamily="2" charset="0"/>
                <a:cs typeface="Ebrima" panose="02000000000000000000" pitchFamily="2" charset="0"/>
              </a:rPr>
              <a:t>. Pleasant, SC </a:t>
            </a:r>
            <a:r>
              <a:rPr lang="en-US" sz="1100" dirty="0" smtClean="0">
                <a:latin typeface="Ebrima" panose="02000000000000000000" pitchFamily="2" charset="0"/>
                <a:ea typeface="Ebrima" panose="02000000000000000000" pitchFamily="2" charset="0"/>
                <a:cs typeface="Ebrima" panose="02000000000000000000" pitchFamily="2" charset="0"/>
              </a:rPr>
              <a:t>29464</a:t>
            </a:r>
          </a:p>
          <a:p>
            <a:r>
              <a:rPr lang="en-US" sz="1100" dirty="0" smtClean="0">
                <a:latin typeface="Ebrima" panose="02000000000000000000" pitchFamily="2" charset="0"/>
                <a:ea typeface="Ebrima" panose="02000000000000000000" pitchFamily="2" charset="0"/>
                <a:cs typeface="Ebrima" panose="02000000000000000000" pitchFamily="2" charset="0"/>
              </a:rPr>
              <a:t>www.GQRE.com</a:t>
            </a:r>
            <a:endParaRPr lang="en-US" sz="1100" dirty="0">
              <a:latin typeface="Ebrima" panose="02000000000000000000" pitchFamily="2" charset="0"/>
              <a:ea typeface="Ebrima" panose="02000000000000000000" pitchFamily="2" charset="0"/>
              <a:cs typeface="Ebrima" panose="02000000000000000000" pitchFamily="2" charset="0"/>
            </a:endParaRPr>
          </a:p>
        </p:txBody>
      </p:sp>
      <p:grpSp>
        <p:nvGrpSpPr>
          <p:cNvPr id="23" name="Group 22"/>
          <p:cNvGrpSpPr/>
          <p:nvPr/>
        </p:nvGrpSpPr>
        <p:grpSpPr>
          <a:xfrm>
            <a:off x="212320" y="1197748"/>
            <a:ext cx="7347761" cy="1415015"/>
            <a:chOff x="228600" y="1099585"/>
            <a:chExt cx="7347761" cy="1415015"/>
          </a:xfrm>
        </p:grpSpPr>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181" y="1099585"/>
              <a:ext cx="2514600" cy="1415015"/>
            </a:xfrm>
            <a:prstGeom prst="rect">
              <a:avLst/>
            </a:prstGeom>
          </p:spPr>
        </p:pic>
        <p:pic>
          <p:nvPicPr>
            <p:cNvPr id="12" name="Picture 11"/>
            <p:cNvPicPr>
              <a:picLocks noChangeAspect="1"/>
            </p:cNvPicPr>
            <p:nvPr/>
          </p:nvPicPr>
          <p:blipFill rotWithShape="1">
            <a:blip r:embed="rId5" cstate="print">
              <a:extLst>
                <a:ext uri="{28A0092B-C50C-407E-A947-70E740481C1C}">
                  <a14:useLocalDpi xmlns:a14="http://schemas.microsoft.com/office/drawing/2010/main" val="0"/>
                </a:ext>
              </a:extLst>
            </a:blip>
            <a:srcRect r="484"/>
            <a:stretch/>
          </p:blipFill>
          <p:spPr>
            <a:xfrm>
              <a:off x="228600" y="1099585"/>
              <a:ext cx="2122522" cy="1415015"/>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53839" y="1099585"/>
              <a:ext cx="2122522" cy="1415015"/>
            </a:xfrm>
            <a:prstGeom prst="rect">
              <a:avLst/>
            </a:prstGeom>
          </p:spPr>
        </p:pic>
      </p:grpSp>
      <p:grpSp>
        <p:nvGrpSpPr>
          <p:cNvPr id="22" name="Group 21"/>
          <p:cNvGrpSpPr/>
          <p:nvPr/>
        </p:nvGrpSpPr>
        <p:grpSpPr>
          <a:xfrm>
            <a:off x="212320" y="6360229"/>
            <a:ext cx="7347761" cy="2678704"/>
            <a:chOff x="228600" y="6005694"/>
            <a:chExt cx="7347761" cy="2678704"/>
          </a:xfrm>
        </p:grpSpPr>
        <p:pic>
          <p:nvPicPr>
            <p:cNvPr id="14" name="Picture 13"/>
            <p:cNvPicPr>
              <a:picLocks noChangeAspect="1"/>
            </p:cNvPicPr>
            <p:nvPr/>
          </p:nvPicPr>
          <p:blipFill rotWithShape="1">
            <a:blip r:embed="rId7" cstate="print">
              <a:extLst>
                <a:ext uri="{28A0092B-C50C-407E-A947-70E740481C1C}">
                  <a14:useLocalDpi xmlns:a14="http://schemas.microsoft.com/office/drawing/2010/main" val="0"/>
                </a:ext>
              </a:extLst>
            </a:blip>
            <a:srcRect t="485"/>
            <a:stretch/>
          </p:blipFill>
          <p:spPr>
            <a:xfrm>
              <a:off x="228600" y="6005694"/>
              <a:ext cx="1708961" cy="1133784"/>
            </a:xfrm>
            <a:prstGeom prst="rect">
              <a:avLst/>
            </a:prstGeom>
          </p:spPr>
        </p:pic>
        <p:pic>
          <p:nvPicPr>
            <p:cNvPr id="15" name="Picture 14"/>
            <p:cNvPicPr>
              <a:picLocks noChangeAspect="1"/>
            </p:cNvPicPr>
            <p:nvPr/>
          </p:nvPicPr>
          <p:blipFill rotWithShape="1">
            <a:blip r:embed="rId8" cstate="print">
              <a:extLst>
                <a:ext uri="{28A0092B-C50C-407E-A947-70E740481C1C}">
                  <a14:useLocalDpi xmlns:a14="http://schemas.microsoft.com/office/drawing/2010/main" val="0"/>
                </a:ext>
              </a:extLst>
            </a:blip>
            <a:srcRect t="1" b="484"/>
            <a:stretch/>
          </p:blipFill>
          <p:spPr>
            <a:xfrm>
              <a:off x="228600" y="7550614"/>
              <a:ext cx="1708961" cy="1133784"/>
            </a:xfrm>
            <a:prstGeom prst="rect">
              <a:avLst/>
            </a:prstGeom>
          </p:spPr>
        </p:pic>
        <p:pic>
          <p:nvPicPr>
            <p:cNvPr id="16" name="Picture 15"/>
            <p:cNvPicPr>
              <a:picLocks noChangeAspect="1"/>
            </p:cNvPicPr>
            <p:nvPr/>
          </p:nvPicPr>
          <p:blipFill rotWithShape="1">
            <a:blip r:embed="rId9" cstate="print">
              <a:extLst>
                <a:ext uri="{28A0092B-C50C-407E-A947-70E740481C1C}">
                  <a14:useLocalDpi xmlns:a14="http://schemas.microsoft.com/office/drawing/2010/main" val="0"/>
                </a:ext>
              </a:extLst>
            </a:blip>
            <a:srcRect t="485"/>
            <a:stretch/>
          </p:blipFill>
          <p:spPr>
            <a:xfrm>
              <a:off x="2108200" y="6005694"/>
              <a:ext cx="1708961" cy="1133784"/>
            </a:xfrm>
            <a:prstGeom prst="rect">
              <a:avLst/>
            </a:prstGeom>
          </p:spPr>
        </p:pic>
        <p:pic>
          <p:nvPicPr>
            <p:cNvPr id="17" name="Picture 16"/>
            <p:cNvPicPr>
              <a:picLocks noChangeAspect="1"/>
            </p:cNvPicPr>
            <p:nvPr/>
          </p:nvPicPr>
          <p:blipFill rotWithShape="1">
            <a:blip r:embed="rId10" cstate="print">
              <a:extLst>
                <a:ext uri="{28A0092B-C50C-407E-A947-70E740481C1C}">
                  <a14:useLocalDpi xmlns:a14="http://schemas.microsoft.com/office/drawing/2010/main" val="0"/>
                </a:ext>
              </a:extLst>
            </a:blip>
            <a:srcRect t="1" b="484"/>
            <a:stretch/>
          </p:blipFill>
          <p:spPr>
            <a:xfrm>
              <a:off x="2108200" y="7550614"/>
              <a:ext cx="1708961" cy="1133784"/>
            </a:xfrm>
            <a:prstGeom prst="rect">
              <a:avLst/>
            </a:prstGeom>
          </p:spPr>
        </p:pic>
        <p:pic>
          <p:nvPicPr>
            <p:cNvPr id="18" name="Picture 17"/>
            <p:cNvPicPr>
              <a:picLocks noChangeAspect="1"/>
            </p:cNvPicPr>
            <p:nvPr/>
          </p:nvPicPr>
          <p:blipFill rotWithShape="1">
            <a:blip r:embed="rId11" cstate="print">
              <a:extLst>
                <a:ext uri="{28A0092B-C50C-407E-A947-70E740481C1C}">
                  <a14:useLocalDpi xmlns:a14="http://schemas.microsoft.com/office/drawing/2010/main" val="0"/>
                </a:ext>
              </a:extLst>
            </a:blip>
            <a:srcRect t="485"/>
            <a:stretch/>
          </p:blipFill>
          <p:spPr>
            <a:xfrm>
              <a:off x="3987800" y="6005694"/>
              <a:ext cx="1708961" cy="1133784"/>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87800" y="7550613"/>
              <a:ext cx="1708961" cy="1133784"/>
            </a:xfrm>
            <a:prstGeom prst="rect">
              <a:avLst/>
            </a:prstGeom>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7400" y="6005694"/>
              <a:ext cx="1708961" cy="1133784"/>
            </a:xfrm>
            <a:prstGeom prst="rect">
              <a:avLst/>
            </a:prstGeom>
          </p:spPr>
        </p:pic>
        <p:pic>
          <p:nvPicPr>
            <p:cNvPr id="21" name="Picture 2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67400" y="7550613"/>
              <a:ext cx="1708961" cy="1133784"/>
            </a:xfrm>
            <a:prstGeom prst="rect">
              <a:avLst/>
            </a:prstGeom>
          </p:spPr>
        </p:pic>
      </p:grpSp>
    </p:spTree>
    <p:extLst>
      <p:ext uri="{BB962C8B-B14F-4D97-AF65-F5344CB8AC3E}">
        <p14:creationId xmlns:p14="http://schemas.microsoft.com/office/powerpoint/2010/main" val="3317143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460</Words>
  <Application>Microsoft Office PowerPoint</Application>
  <PresentationFormat>Custom</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cp:revision>
  <dcterms:created xsi:type="dcterms:W3CDTF">2006-08-16T00:00:00Z</dcterms:created>
  <dcterms:modified xsi:type="dcterms:W3CDTF">2015-05-26T14:16:34Z</dcterms:modified>
</cp:coreProperties>
</file>