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596" y="313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5"/>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379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22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9"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595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993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316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3"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3"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60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662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4562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260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784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2/17/2015</a:t>
            </a:fld>
            <a:endParaRPr lang="en-US"/>
          </a:p>
        </p:txBody>
      </p:sp>
      <p:sp>
        <p:nvSpPr>
          <p:cNvPr id="5" name="Footer Placeholder 4"/>
          <p:cNvSpPr>
            <a:spLocks noGrp="1"/>
          </p:cNvSpPr>
          <p:nvPr>
            <p:ph type="ftr" sz="quarter" idx="3"/>
          </p:nvPr>
        </p:nvSpPr>
        <p:spPr>
          <a:xfrm>
            <a:off x="2655570"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110456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50000">
              <a:schemeClr val="tx2">
                <a:lumMod val="50000"/>
                <a:alpha val="50000"/>
              </a:schemeClr>
            </a:gs>
            <a:gs pos="100000">
              <a:schemeClr val="tx2">
                <a:lumMod val="50000"/>
                <a:alpha val="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 t="13259" r="14" b="9142"/>
          <a:stretch/>
        </p:blipFill>
        <p:spPr>
          <a:xfrm>
            <a:off x="212614" y="228600"/>
            <a:ext cx="6584629" cy="3400425"/>
          </a:xfrm>
          <a:prstGeom prst="rect">
            <a:avLst/>
          </a:prstGeom>
          <a:ln>
            <a:noFill/>
          </a:ln>
          <a:effectLst>
            <a:softEdge rad="112500"/>
          </a:effectLst>
        </p:spPr>
      </p:pic>
      <p:sp>
        <p:nvSpPr>
          <p:cNvPr id="2" name="Title 1"/>
          <p:cNvSpPr>
            <a:spLocks noGrp="1"/>
          </p:cNvSpPr>
          <p:nvPr>
            <p:ph type="ctrTitle"/>
          </p:nvPr>
        </p:nvSpPr>
        <p:spPr>
          <a:xfrm>
            <a:off x="37828" y="3750967"/>
            <a:ext cx="6934200" cy="577675"/>
          </a:xfrm>
        </p:spPr>
        <p:txBody>
          <a:bodyPr anchor="ctr">
            <a:noAutofit/>
          </a:bodyPr>
          <a:lstStyle/>
          <a:p>
            <a:r>
              <a:rPr lang="en-US" sz="2400" b="1" dirty="0" smtClean="0">
                <a:solidFill>
                  <a:srgbClr val="FFFFFF"/>
                </a:solidFill>
                <a:effectLst>
                  <a:outerShdw blurRad="38100" dist="38100" dir="2700000" algn="tl">
                    <a:srgbClr val="000000">
                      <a:alpha val="43137"/>
                    </a:srgbClr>
                  </a:outerShdw>
                </a:effectLst>
                <a:latin typeface="Cambria" panose="02040503050406030204" pitchFamily="18" charset="0"/>
              </a:rPr>
              <a:t>241 Howle Avenue C</a:t>
            </a:r>
            <a:r>
              <a:rPr lang="en-US" sz="1600" dirty="0" smtClean="0">
                <a:solidFill>
                  <a:srgbClr val="FFFFFF"/>
                </a:solidFill>
                <a:effectLst>
                  <a:outerShdw blurRad="38100" dist="38100" dir="2700000" algn="tl">
                    <a:srgbClr val="000000">
                      <a:alpha val="43137"/>
                    </a:srgbClr>
                  </a:outerShdw>
                </a:effectLst>
                <a:latin typeface="Cambria" panose="02040503050406030204" pitchFamily="18" charset="0"/>
              </a:rPr>
              <a:t/>
            </a:r>
            <a:br>
              <a:rPr lang="en-US" sz="1600" dirty="0" smtClean="0">
                <a:solidFill>
                  <a:srgbClr val="FFFFFF"/>
                </a:solidFill>
                <a:effectLst>
                  <a:outerShdw blurRad="38100" dist="38100" dir="2700000" algn="tl">
                    <a:srgbClr val="000000">
                      <a:alpha val="43137"/>
                    </a:srgbClr>
                  </a:outerShdw>
                </a:effectLst>
                <a:latin typeface="Cambria" panose="02040503050406030204" pitchFamily="18" charset="0"/>
              </a:rPr>
            </a:br>
            <a:r>
              <a:rPr lang="en-US" sz="1600" dirty="0">
                <a:solidFill>
                  <a:srgbClr val="FFFFFF"/>
                </a:solidFill>
                <a:effectLst>
                  <a:outerShdw blurRad="38100" dist="38100" dir="2700000" algn="tl">
                    <a:srgbClr val="000000">
                      <a:alpha val="43137"/>
                    </a:srgbClr>
                  </a:outerShdw>
                </a:effectLst>
                <a:latin typeface="Cambria" panose="02040503050406030204" pitchFamily="18" charset="0"/>
              </a:rPr>
              <a:t>Palm Pointe </a:t>
            </a:r>
            <a:r>
              <a:rPr lang="en-US" sz="1600" dirty="0" smtClean="0">
                <a:solidFill>
                  <a:srgbClr val="FFFFFF"/>
                </a:solidFill>
                <a:effectLst>
                  <a:outerShdw blurRad="38100" dist="38100" dir="2700000" algn="tl">
                    <a:srgbClr val="000000">
                      <a:alpha val="43137"/>
                    </a:srgbClr>
                  </a:outerShdw>
                </a:effectLst>
                <a:latin typeface="Cambria" panose="02040503050406030204" pitchFamily="18" charset="0"/>
              </a:rPr>
              <a:t>Condominiums ~ Charleston ~ MLS</a:t>
            </a:r>
            <a:r>
              <a:rPr lang="en-US" sz="1600" dirty="0">
                <a:solidFill>
                  <a:srgbClr val="FFFFFF"/>
                </a:solidFill>
                <a:effectLst>
                  <a:outerShdw blurRad="38100" dist="38100" dir="2700000" algn="tl">
                    <a:srgbClr val="000000">
                      <a:alpha val="43137"/>
                    </a:srgbClr>
                  </a:outerShdw>
                </a:effectLst>
                <a:latin typeface="Cambria" panose="02040503050406030204" pitchFamily="18" charset="0"/>
              </a:rPr>
              <a:t># </a:t>
            </a:r>
            <a:r>
              <a:rPr lang="en-US" sz="1600" dirty="0" smtClean="0">
                <a:solidFill>
                  <a:srgbClr val="FFFFFF"/>
                </a:solidFill>
                <a:effectLst>
                  <a:outerShdw blurRad="38100" dist="38100" dir="2700000" algn="tl">
                    <a:srgbClr val="000000">
                      <a:alpha val="43137"/>
                    </a:srgbClr>
                  </a:outerShdw>
                </a:effectLst>
                <a:latin typeface="Cambria" panose="02040503050406030204" pitchFamily="18" charset="0"/>
              </a:rPr>
              <a:t>14031296 ~ $</a:t>
            </a:r>
            <a:r>
              <a:rPr lang="en-US" sz="1600" dirty="0">
                <a:solidFill>
                  <a:srgbClr val="FFFFFF"/>
                </a:solidFill>
                <a:effectLst>
                  <a:outerShdw blurRad="38100" dist="38100" dir="2700000" algn="tl">
                    <a:srgbClr val="000000">
                      <a:alpha val="43137"/>
                    </a:srgbClr>
                  </a:outerShdw>
                </a:effectLst>
                <a:latin typeface="Cambria" panose="02040503050406030204" pitchFamily="18" charset="0"/>
              </a:rPr>
              <a:t>219,900</a:t>
            </a:r>
            <a:endParaRPr lang="en-US" sz="1400" b="1" dirty="0">
              <a:solidFill>
                <a:srgbClr val="FFFFFF"/>
              </a:solidFill>
              <a:effectLst>
                <a:outerShdw blurRad="38100" dist="38100" dir="2700000" algn="tl">
                  <a:srgbClr val="000000">
                    <a:alpha val="43137"/>
                  </a:srgbClr>
                </a:outerShdw>
              </a:effectLst>
              <a:latin typeface="Cambria" panose="02040503050406030204" pitchFamily="18" charset="0"/>
            </a:endParaRPr>
          </a:p>
        </p:txBody>
      </p:sp>
      <p:sp>
        <p:nvSpPr>
          <p:cNvPr id="3" name="Subtitle 2"/>
          <p:cNvSpPr>
            <a:spLocks noGrp="1"/>
          </p:cNvSpPr>
          <p:nvPr>
            <p:ph type="subTitle" idx="1"/>
          </p:nvPr>
        </p:nvSpPr>
        <p:spPr>
          <a:xfrm>
            <a:off x="0" y="4450584"/>
            <a:ext cx="7009856" cy="2144450"/>
          </a:xfrm>
        </p:spPr>
        <p:txBody>
          <a:bodyPr anchor="ctr">
            <a:noAutofit/>
          </a:bodyPr>
          <a:lstStyle/>
          <a:p>
            <a:r>
              <a:rPr lang="en-US" sz="1100" i="1" dirty="0">
                <a:solidFill>
                  <a:schemeClr val="tx2">
                    <a:lumMod val="50000"/>
                  </a:schemeClr>
                </a:solidFill>
                <a:latin typeface="Cambria" panose="02040503050406030204" pitchFamily="18" charset="0"/>
              </a:rPr>
              <a:t>LOCATION, LOCATION, LOCATION! MUST SEE condo located just minutes to DOWNTOWN CHARLESTON, MUSC, FOLLY BEACH etc. Don't Miss out - Come view this wonderful Condo today! Conveniently Located to just about everything &amp; within Walking distance to entertainment, shopping, dining etc. Perfect Location for just about everyone from the 1st time home buyer to the savvy investor! 9 </a:t>
            </a:r>
            <a:r>
              <a:rPr lang="en-US" sz="1100" i="1" dirty="0" err="1">
                <a:solidFill>
                  <a:schemeClr val="tx2">
                    <a:lumMod val="50000"/>
                  </a:schemeClr>
                </a:solidFill>
                <a:latin typeface="Cambria" panose="02040503050406030204" pitchFamily="18" charset="0"/>
              </a:rPr>
              <a:t>ft</a:t>
            </a:r>
            <a:r>
              <a:rPr lang="en-US" sz="1100" i="1" dirty="0">
                <a:solidFill>
                  <a:schemeClr val="tx2">
                    <a:lumMod val="50000"/>
                  </a:schemeClr>
                </a:solidFill>
                <a:latin typeface="Cambria" panose="02040503050406030204" pitchFamily="18" charset="0"/>
              </a:rPr>
              <a:t> CEILINGS, DOUBLE CROWN MOLDING, CHAIR RAIL, engineered HARDWOOD FLOORS in family room, CARPET UPSTAIRS, CERAMIC TILE IN ALL THREE BATHS, KITCHEN and EAT-IN-AREA! plenty of TALL CABINETS in the LARGE KITCHEN! UPSTAIRS LAUNDRY ROOM. TWO MASTER SUITES WITH WALK IN CLOSETS. Located Between the two suites at the top of the staircase there is a Flex AREA WITH PHONE AND CABLE outlets along with EXTRA ELECTRIC PLUGS, this area could also serve as a MEDIA ROOM, WORK AREA, EXERCISE AREA or a SECOND DEN. PLENTY OF EXTRA STORAGE is provided - UNDER THE STAIRS, in the ATTIC and on the BACK PATIO. DUAL ZONE A/C UNIT for upstairs and downstairs make this a very economical &amp; smart extra. TWO HOUR FIRE WALL system installed for your safety. </a:t>
            </a:r>
            <a:endParaRPr lang="en-US" sz="1100" i="1" dirty="0" smtClean="0">
              <a:solidFill>
                <a:schemeClr val="tx2">
                  <a:lumMod val="50000"/>
                </a:schemeClr>
              </a:solidFill>
              <a:latin typeface="Cambria" panose="02040503050406030204" pitchFamily="18" charset="0"/>
            </a:endParaRPr>
          </a:p>
          <a:p>
            <a:r>
              <a:rPr lang="en-US" sz="1100" b="1" i="1" dirty="0" smtClean="0">
                <a:solidFill>
                  <a:schemeClr val="tx2">
                    <a:lumMod val="50000"/>
                  </a:schemeClr>
                </a:solidFill>
                <a:latin typeface="Cambria" panose="02040503050406030204" pitchFamily="18" charset="0"/>
              </a:rPr>
              <a:t>The </a:t>
            </a:r>
            <a:r>
              <a:rPr lang="en-US" sz="1100" b="1" i="1" dirty="0">
                <a:solidFill>
                  <a:schemeClr val="tx2">
                    <a:lumMod val="50000"/>
                  </a:schemeClr>
                </a:solidFill>
                <a:latin typeface="Cambria" panose="02040503050406030204" pitchFamily="18" charset="0"/>
              </a:rPr>
              <a:t>SELLER WILL PAY $2,000.00 TOWARD BUYER'S CLOSING COST.</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3015" y="8665494"/>
            <a:ext cx="1485900" cy="1114425"/>
          </a:xfrm>
          <a:prstGeom prst="rect">
            <a:avLst/>
          </a:prstGeom>
          <a:ln>
            <a:noFill/>
          </a:ln>
          <a:effectLst>
            <a:softEdge rad="112500"/>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5995" y="7459516"/>
            <a:ext cx="1491860" cy="1118895"/>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8766" y="6716450"/>
            <a:ext cx="1700400" cy="1131625"/>
          </a:xfrm>
          <a:prstGeom prst="rect">
            <a:avLst/>
          </a:prstGeom>
          <a:ln>
            <a:noFill/>
          </a:ln>
          <a:effectLst>
            <a:softEdge rad="112500"/>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614" y="6716450"/>
            <a:ext cx="1700400" cy="1131625"/>
          </a:xfrm>
          <a:prstGeom prst="rect">
            <a:avLst/>
          </a:prstGeom>
          <a:ln>
            <a:noFill/>
          </a:ln>
          <a:effectLst>
            <a:softEdge rad="112500"/>
          </a:effectLst>
        </p:spPr>
      </p:pic>
      <p:sp>
        <p:nvSpPr>
          <p:cNvPr id="20" name="Rectangle 19"/>
          <p:cNvSpPr/>
          <p:nvPr/>
        </p:nvSpPr>
        <p:spPr>
          <a:xfrm rot="5400000">
            <a:off x="2456020" y="4752203"/>
            <a:ext cx="10058403" cy="553998"/>
          </a:xfrm>
          <a:prstGeom prst="rect">
            <a:avLst/>
          </a:prstGeom>
        </p:spPr>
        <p:txBody>
          <a:bodyPr wrap="square">
            <a:spAutoFit/>
          </a:bodyPr>
          <a:lstStyle/>
          <a:p>
            <a:pPr algn="ctr"/>
            <a:r>
              <a:rPr lang="en-US" sz="3000" dirty="0" smtClean="0">
                <a:solidFill>
                  <a:srgbClr val="FFFF00"/>
                </a:solidFill>
                <a:effectLst>
                  <a:outerShdw blurRad="38100" dist="38100" dir="2700000" algn="tl">
                    <a:srgbClr val="000000">
                      <a:alpha val="43137"/>
                    </a:srgbClr>
                  </a:outerShdw>
                </a:effectLst>
                <a:latin typeface="Cambria" panose="02040503050406030204" pitchFamily="18" charset="0"/>
              </a:rPr>
              <a:t>Agent Open House ~ Wednesday from 11a-1p </a:t>
            </a:r>
            <a:endParaRPr lang="en-US" sz="3000" dirty="0">
              <a:solidFill>
                <a:srgbClr val="FFFF00"/>
              </a:solidFill>
              <a:effectLst>
                <a:outerShdw blurRad="38100" dist="38100" dir="2700000" algn="tl">
                  <a:srgbClr val="000000">
                    <a:alpha val="43137"/>
                  </a:srgbClr>
                </a:outerShdw>
              </a:effectLst>
              <a:latin typeface="Cambria" panose="02040503050406030204" pitchFamily="18" charset="0"/>
            </a:endParaRPr>
          </a:p>
        </p:txBody>
      </p:sp>
      <p:sp>
        <p:nvSpPr>
          <p:cNvPr id="18" name="Rectangle 17"/>
          <p:cNvSpPr/>
          <p:nvPr/>
        </p:nvSpPr>
        <p:spPr>
          <a:xfrm>
            <a:off x="764638" y="9206974"/>
            <a:ext cx="3045362" cy="723275"/>
          </a:xfrm>
          <a:prstGeom prst="rect">
            <a:avLst/>
          </a:prstGeom>
        </p:spPr>
        <p:txBody>
          <a:bodyPr wrap="square" anchor="ctr">
            <a:spAutoFit/>
          </a:bodyPr>
          <a:lstStyle/>
          <a:p>
            <a:r>
              <a:rPr lang="en-US" sz="1100" b="1"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Maggie Curtis</a:t>
            </a:r>
          </a:p>
          <a:p>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Broker Associate, ABR, EPRO, </a:t>
            </a:r>
            <a:r>
              <a:rPr lang="en-US" sz="100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LMC</a:t>
            </a:r>
          </a:p>
          <a:p>
            <a:r>
              <a:rPr lang="en-US" sz="1000" dirty="0" smtClean="0">
                <a:solidFill>
                  <a:schemeClr val="tx2">
                    <a:lumMod val="50000"/>
                  </a:schemeClr>
                </a:solidFill>
                <a:effectLst>
                  <a:outerShdw blurRad="38100" dist="38100" dir="2700000" algn="tl">
                    <a:srgbClr val="000000">
                      <a:alpha val="43137"/>
                    </a:srgbClr>
                  </a:outerShdw>
                </a:effectLst>
                <a:latin typeface="Cambria" panose="02040503050406030204" pitchFamily="18" charset="0"/>
              </a:rPr>
              <a:t>Cell 843-693-8207</a:t>
            </a:r>
          </a:p>
          <a:p>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maggiecurtis@comcast.net</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136" y="9244758"/>
            <a:ext cx="546502" cy="647707"/>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10400" y="9377258"/>
            <a:ext cx="667512" cy="382707"/>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6843" y="6716450"/>
            <a:ext cx="1700400" cy="1131625"/>
          </a:xfrm>
          <a:prstGeom prst="rect">
            <a:avLst/>
          </a:prstGeom>
          <a:ln>
            <a:noFill/>
          </a:ln>
          <a:effectLst>
            <a:softEdge rad="112500"/>
          </a:effectLst>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40690" y="6716975"/>
            <a:ext cx="1700400" cy="1131625"/>
          </a:xfrm>
          <a:prstGeom prst="rect">
            <a:avLst/>
          </a:prstGeom>
          <a:ln>
            <a:noFill/>
          </a:ln>
          <a:effectLst>
            <a:softEdge rad="112500"/>
          </a:effectLst>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68766" y="7855337"/>
            <a:ext cx="1700400" cy="1131625"/>
          </a:xfrm>
          <a:prstGeom prst="rect">
            <a:avLst/>
          </a:prstGeom>
          <a:ln>
            <a:noFill/>
          </a:ln>
          <a:effectLst>
            <a:softEdge rad="112500"/>
          </a:effec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614" y="7855337"/>
            <a:ext cx="1700400" cy="1131625"/>
          </a:xfrm>
          <a:prstGeom prst="rect">
            <a:avLst/>
          </a:prstGeom>
          <a:ln>
            <a:noFill/>
          </a:ln>
          <a:effectLst>
            <a:softEdge rad="112500"/>
          </a:effectLst>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96843" y="7855337"/>
            <a:ext cx="1700400" cy="1131625"/>
          </a:xfrm>
          <a:prstGeom prst="rect">
            <a:avLst/>
          </a:prstGeom>
          <a:ln>
            <a:noFill/>
          </a:ln>
          <a:effectLst>
            <a:softEdge rad="112500"/>
          </a:effectLst>
        </p:spPr>
      </p:pic>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40690" y="7855862"/>
            <a:ext cx="1700400" cy="1131625"/>
          </a:xfrm>
          <a:prstGeom prst="rect">
            <a:avLst/>
          </a:prstGeom>
          <a:ln>
            <a:noFill/>
          </a:ln>
          <a:effectLst>
            <a:softEdge rad="112500"/>
          </a:effectLst>
        </p:spPr>
      </p:pic>
      <p:sp>
        <p:nvSpPr>
          <p:cNvPr id="27" name="Rectangle 26"/>
          <p:cNvSpPr/>
          <p:nvPr/>
        </p:nvSpPr>
        <p:spPr>
          <a:xfrm>
            <a:off x="3962400" y="9329395"/>
            <a:ext cx="3045362" cy="553998"/>
          </a:xfrm>
          <a:prstGeom prst="rect">
            <a:avLst/>
          </a:prstGeom>
        </p:spPr>
        <p:txBody>
          <a:bodyPr wrap="square" anchor="ctr">
            <a:spAutoFit/>
          </a:bodyPr>
          <a:lstStyle/>
          <a:p>
            <a:pPr algn="r"/>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Coldwell Banker United</a:t>
            </a:r>
          </a:p>
          <a:p>
            <a:pPr algn="r"/>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1127 </a:t>
            </a:r>
            <a:r>
              <a:rPr lang="en-US" sz="1000" dirty="0" err="1">
                <a:solidFill>
                  <a:schemeClr val="tx2">
                    <a:lumMod val="50000"/>
                  </a:schemeClr>
                </a:solidFill>
                <a:effectLst>
                  <a:outerShdw blurRad="38100" dist="38100" dir="2700000" algn="tl">
                    <a:srgbClr val="000000">
                      <a:alpha val="43137"/>
                    </a:srgbClr>
                  </a:outerShdw>
                </a:effectLst>
                <a:latin typeface="Cambria" panose="02040503050406030204" pitchFamily="18" charset="0"/>
              </a:rPr>
              <a:t>Queensborough</a:t>
            </a:r>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 Blvd Suite 103</a:t>
            </a:r>
          </a:p>
          <a:p>
            <a:pPr algn="r"/>
            <a:r>
              <a:rPr lang="en-US" sz="10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rPr>
              <a:t>Mt Pleasant, SC 29464</a:t>
            </a:r>
            <a:endParaRPr lang="en-US" sz="800" dirty="0">
              <a:solidFill>
                <a:schemeClr val="tx2">
                  <a:lumMod val="50000"/>
                </a:schemeClr>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3252652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TotalTime>
  <Words>263</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241 Howle Avenue C Palm Pointe Condominiums ~ Charleston ~ MLS# 14031296 ~ $219,900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2601 Coral Vine Ct Seaside Farms Mt Pleasant MLS# 1412872 $475,000</dc:title>
  <dc:creator>CVH360</dc:creator>
  <cp:lastModifiedBy>atp1313@gmail.com</cp:lastModifiedBy>
  <cp:revision>14</cp:revision>
  <dcterms:created xsi:type="dcterms:W3CDTF">2006-08-16T00:00:00Z</dcterms:created>
  <dcterms:modified xsi:type="dcterms:W3CDTF">2015-02-17T22:01:25Z</dcterms:modified>
</cp:coreProperties>
</file>