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6858000" cy="10058400"/>
  <p:notesSz cx="7102475" cy="93694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9" d="100"/>
          <a:sy n="79" d="100"/>
        </p:scale>
        <p:origin x="1508" y="-15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46133"/>
            <a:ext cx="5829300" cy="3501813"/>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82989"/>
            <a:ext cx="5143500" cy="2428451"/>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F20F328-56BE-4DD3-BBF0-E07E376B5F0A}"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267FD3-7B64-4839-9164-1FDF08AC7BF6}" type="slidenum">
              <a:rPr lang="en-US" smtClean="0"/>
              <a:t>‹#›</a:t>
            </a:fld>
            <a:endParaRPr lang="en-US"/>
          </a:p>
        </p:txBody>
      </p:sp>
    </p:spTree>
    <p:extLst>
      <p:ext uri="{BB962C8B-B14F-4D97-AF65-F5344CB8AC3E}">
        <p14:creationId xmlns:p14="http://schemas.microsoft.com/office/powerpoint/2010/main" val="2449196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20F328-56BE-4DD3-BBF0-E07E376B5F0A}"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267FD3-7B64-4839-9164-1FDF08AC7BF6}" type="slidenum">
              <a:rPr lang="en-US" smtClean="0"/>
              <a:t>‹#›</a:t>
            </a:fld>
            <a:endParaRPr lang="en-US"/>
          </a:p>
        </p:txBody>
      </p:sp>
    </p:spTree>
    <p:extLst>
      <p:ext uri="{BB962C8B-B14F-4D97-AF65-F5344CB8AC3E}">
        <p14:creationId xmlns:p14="http://schemas.microsoft.com/office/powerpoint/2010/main" val="3636653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35517"/>
            <a:ext cx="1478756"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35517"/>
            <a:ext cx="4350544"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20F328-56BE-4DD3-BBF0-E07E376B5F0A}"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267FD3-7B64-4839-9164-1FDF08AC7BF6}" type="slidenum">
              <a:rPr lang="en-US" smtClean="0"/>
              <a:t>‹#›</a:t>
            </a:fld>
            <a:endParaRPr lang="en-US"/>
          </a:p>
        </p:txBody>
      </p:sp>
    </p:spTree>
    <p:extLst>
      <p:ext uri="{BB962C8B-B14F-4D97-AF65-F5344CB8AC3E}">
        <p14:creationId xmlns:p14="http://schemas.microsoft.com/office/powerpoint/2010/main" val="4244565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20F328-56BE-4DD3-BBF0-E07E376B5F0A}"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267FD3-7B64-4839-9164-1FDF08AC7BF6}" type="slidenum">
              <a:rPr lang="en-US" smtClean="0"/>
              <a:t>‹#›</a:t>
            </a:fld>
            <a:endParaRPr lang="en-US"/>
          </a:p>
        </p:txBody>
      </p:sp>
    </p:spTree>
    <p:extLst>
      <p:ext uri="{BB962C8B-B14F-4D97-AF65-F5344CB8AC3E}">
        <p14:creationId xmlns:p14="http://schemas.microsoft.com/office/powerpoint/2010/main" val="3680322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507618"/>
            <a:ext cx="5915025" cy="4184014"/>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731215"/>
            <a:ext cx="5915025" cy="2200274"/>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F20F328-56BE-4DD3-BBF0-E07E376B5F0A}"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267FD3-7B64-4839-9164-1FDF08AC7BF6}" type="slidenum">
              <a:rPr lang="en-US" smtClean="0"/>
              <a:t>‹#›</a:t>
            </a:fld>
            <a:endParaRPr lang="en-US"/>
          </a:p>
        </p:txBody>
      </p:sp>
    </p:spTree>
    <p:extLst>
      <p:ext uri="{BB962C8B-B14F-4D97-AF65-F5344CB8AC3E}">
        <p14:creationId xmlns:p14="http://schemas.microsoft.com/office/powerpoint/2010/main" val="3499113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77584"/>
            <a:ext cx="291465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77584"/>
            <a:ext cx="291465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20F328-56BE-4DD3-BBF0-E07E376B5F0A}" type="datetimeFigureOut">
              <a:rPr lang="en-US" smtClean="0"/>
              <a:t>8/28/2018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267FD3-7B64-4839-9164-1FDF08AC7BF6}" type="slidenum">
              <a:rPr lang="en-US" smtClean="0"/>
              <a:t>‹#›</a:t>
            </a:fld>
            <a:endParaRPr lang="en-US"/>
          </a:p>
        </p:txBody>
      </p:sp>
    </p:spTree>
    <p:extLst>
      <p:ext uri="{BB962C8B-B14F-4D97-AF65-F5344CB8AC3E}">
        <p14:creationId xmlns:p14="http://schemas.microsoft.com/office/powerpoint/2010/main" val="1796164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35519"/>
            <a:ext cx="591502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65706"/>
            <a:ext cx="2901255" cy="120840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74110"/>
            <a:ext cx="2901255"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65706"/>
            <a:ext cx="2915543" cy="120840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74110"/>
            <a:ext cx="2915543"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20F328-56BE-4DD3-BBF0-E07E376B5F0A}" type="datetimeFigureOut">
              <a:rPr lang="en-US" smtClean="0"/>
              <a:t>8/28/2018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267FD3-7B64-4839-9164-1FDF08AC7BF6}" type="slidenum">
              <a:rPr lang="en-US" smtClean="0"/>
              <a:t>‹#›</a:t>
            </a:fld>
            <a:endParaRPr lang="en-US"/>
          </a:p>
        </p:txBody>
      </p:sp>
    </p:spTree>
    <p:extLst>
      <p:ext uri="{BB962C8B-B14F-4D97-AF65-F5344CB8AC3E}">
        <p14:creationId xmlns:p14="http://schemas.microsoft.com/office/powerpoint/2010/main" val="3058495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20F328-56BE-4DD3-BBF0-E07E376B5F0A}" type="datetimeFigureOut">
              <a:rPr lang="en-US" smtClean="0"/>
              <a:t>8/28/2018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267FD3-7B64-4839-9164-1FDF08AC7BF6}" type="slidenum">
              <a:rPr lang="en-US" smtClean="0"/>
              <a:t>‹#›</a:t>
            </a:fld>
            <a:endParaRPr lang="en-US"/>
          </a:p>
        </p:txBody>
      </p:sp>
    </p:spTree>
    <p:extLst>
      <p:ext uri="{BB962C8B-B14F-4D97-AF65-F5344CB8AC3E}">
        <p14:creationId xmlns:p14="http://schemas.microsoft.com/office/powerpoint/2010/main" val="320584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20F328-56BE-4DD3-BBF0-E07E376B5F0A}" type="datetimeFigureOut">
              <a:rPr lang="en-US" smtClean="0"/>
              <a:t>8/28/2018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267FD3-7B64-4839-9164-1FDF08AC7BF6}" type="slidenum">
              <a:rPr lang="en-US" smtClean="0"/>
              <a:t>‹#›</a:t>
            </a:fld>
            <a:endParaRPr lang="en-US"/>
          </a:p>
        </p:txBody>
      </p:sp>
    </p:spTree>
    <p:extLst>
      <p:ext uri="{BB962C8B-B14F-4D97-AF65-F5344CB8AC3E}">
        <p14:creationId xmlns:p14="http://schemas.microsoft.com/office/powerpoint/2010/main" val="1013436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70560"/>
            <a:ext cx="2211884" cy="234696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48226"/>
            <a:ext cx="3471863" cy="714798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3017520"/>
            <a:ext cx="2211884" cy="5590329"/>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F20F328-56BE-4DD3-BBF0-E07E376B5F0A}" type="datetimeFigureOut">
              <a:rPr lang="en-US" smtClean="0"/>
              <a:t>8/28/2018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267FD3-7B64-4839-9164-1FDF08AC7BF6}" type="slidenum">
              <a:rPr lang="en-US" smtClean="0"/>
              <a:t>‹#›</a:t>
            </a:fld>
            <a:endParaRPr lang="en-US"/>
          </a:p>
        </p:txBody>
      </p:sp>
    </p:spTree>
    <p:extLst>
      <p:ext uri="{BB962C8B-B14F-4D97-AF65-F5344CB8AC3E}">
        <p14:creationId xmlns:p14="http://schemas.microsoft.com/office/powerpoint/2010/main" val="408959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70560"/>
            <a:ext cx="2211884" cy="234696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48226"/>
            <a:ext cx="3471863" cy="7147983"/>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3017520"/>
            <a:ext cx="2211884" cy="5590329"/>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F20F328-56BE-4DD3-BBF0-E07E376B5F0A}" type="datetimeFigureOut">
              <a:rPr lang="en-US" smtClean="0"/>
              <a:t>8/28/2018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267FD3-7B64-4839-9164-1FDF08AC7BF6}" type="slidenum">
              <a:rPr lang="en-US" smtClean="0"/>
              <a:t>‹#›</a:t>
            </a:fld>
            <a:endParaRPr lang="en-US"/>
          </a:p>
        </p:txBody>
      </p:sp>
    </p:spTree>
    <p:extLst>
      <p:ext uri="{BB962C8B-B14F-4D97-AF65-F5344CB8AC3E}">
        <p14:creationId xmlns:p14="http://schemas.microsoft.com/office/powerpoint/2010/main" val="1995882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35519"/>
            <a:ext cx="591502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77584"/>
            <a:ext cx="591502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322649"/>
            <a:ext cx="1543050" cy="535517"/>
          </a:xfrm>
          <a:prstGeom prst="rect">
            <a:avLst/>
          </a:prstGeom>
        </p:spPr>
        <p:txBody>
          <a:bodyPr vert="horz" lIns="91440" tIns="45720" rIns="91440" bIns="45720" rtlCol="0" anchor="ctr"/>
          <a:lstStyle>
            <a:lvl1pPr algn="l">
              <a:defRPr sz="900">
                <a:solidFill>
                  <a:schemeClr val="tx1">
                    <a:tint val="75000"/>
                  </a:schemeClr>
                </a:solidFill>
              </a:defRPr>
            </a:lvl1pPr>
          </a:lstStyle>
          <a:p>
            <a:fld id="{BF20F328-56BE-4DD3-BBF0-E07E376B5F0A}" type="datetimeFigureOut">
              <a:rPr lang="en-US" smtClean="0"/>
              <a:t>8/28/2018</a:t>
            </a:fld>
            <a:endParaRPr lang="en-US"/>
          </a:p>
        </p:txBody>
      </p:sp>
      <p:sp>
        <p:nvSpPr>
          <p:cNvPr id="5" name="Footer Placeholder 4"/>
          <p:cNvSpPr>
            <a:spLocks noGrp="1"/>
          </p:cNvSpPr>
          <p:nvPr>
            <p:ph type="ftr" sz="quarter" idx="3"/>
          </p:nvPr>
        </p:nvSpPr>
        <p:spPr>
          <a:xfrm>
            <a:off x="2271713" y="9322649"/>
            <a:ext cx="2314575" cy="535517"/>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322649"/>
            <a:ext cx="1543050" cy="535517"/>
          </a:xfrm>
          <a:prstGeom prst="rect">
            <a:avLst/>
          </a:prstGeom>
        </p:spPr>
        <p:txBody>
          <a:bodyPr vert="horz" lIns="91440" tIns="45720" rIns="91440" bIns="45720" rtlCol="0" anchor="ctr"/>
          <a:lstStyle>
            <a:lvl1pPr algn="r">
              <a:defRPr sz="900">
                <a:solidFill>
                  <a:schemeClr val="tx1">
                    <a:tint val="75000"/>
                  </a:schemeClr>
                </a:solidFill>
              </a:defRPr>
            </a:lvl1pPr>
          </a:lstStyle>
          <a:p>
            <a:fld id="{9C267FD3-7B64-4839-9164-1FDF08AC7BF6}" type="slidenum">
              <a:rPr lang="en-US" smtClean="0"/>
              <a:t>‹#›</a:t>
            </a:fld>
            <a:endParaRPr lang="en-US"/>
          </a:p>
        </p:txBody>
      </p:sp>
    </p:spTree>
    <p:extLst>
      <p:ext uri="{BB962C8B-B14F-4D97-AF65-F5344CB8AC3E}">
        <p14:creationId xmlns:p14="http://schemas.microsoft.com/office/powerpoint/2010/main" val="33873195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jpeg"/><Relationship Id="rId7" Type="http://schemas.openxmlformats.org/officeDocument/2006/relationships/image" Target="../media/image4.jpg"/><Relationship Id="rId2" Type="http://schemas.openxmlformats.org/officeDocument/2006/relationships/hyperlink" Target="http://toula.nvrealtygroup.com/property-ctar/18024132-2420-cotton-creek-drive-mount-pleasant-sc-29466/" TargetMode="Externa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mailto:toulad@nvrealtygroup.com"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3DA417B-4AD7-46A4-B407-142AD928ECAD}"/>
              </a:ext>
            </a:extLst>
          </p:cNvPr>
          <p:cNvGrpSpPr/>
          <p:nvPr/>
        </p:nvGrpSpPr>
        <p:grpSpPr>
          <a:xfrm>
            <a:off x="320676" y="5465627"/>
            <a:ext cx="6466127" cy="4204021"/>
            <a:chOff x="320676" y="5650210"/>
            <a:chExt cx="6466127" cy="4204021"/>
          </a:xfrm>
        </p:grpSpPr>
        <p:sp>
          <p:nvSpPr>
            <p:cNvPr id="8" name="Text Box 10">
              <a:extLst>
                <a:ext uri="{FF2B5EF4-FFF2-40B4-BE49-F238E27FC236}">
                  <a16:creationId xmlns:a16="http://schemas.microsoft.com/office/drawing/2014/main" id="{A7ECA17F-70E7-47A0-AC1B-B2A79EC25B53}"/>
                </a:ext>
              </a:extLst>
            </p:cNvPr>
            <p:cNvSpPr txBox="1">
              <a:spLocks noChangeArrowheads="1"/>
            </p:cNvSpPr>
            <p:nvPr/>
          </p:nvSpPr>
          <p:spPr bwMode="auto">
            <a:xfrm>
              <a:off x="320676" y="5769083"/>
              <a:ext cx="3890512" cy="181494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0574" tIns="20574" rIns="20574" bIns="20574" numCol="1" anchor="t" anchorCtr="0" compatLnSpc="1">
              <a:prstTxWarp prst="textNoShape">
                <a:avLst/>
              </a:prstTxWarp>
            </a:bodyPr>
            <a:lstStyle/>
            <a:p>
              <a:pPr defTabSz="514350" eaLnBrk="0" fontAlgn="base" hangingPunct="0">
                <a:spcBef>
                  <a:spcPct val="0"/>
                </a:spcBef>
                <a:spcAft>
                  <a:spcPct val="0"/>
                </a:spcAft>
              </a:pPr>
              <a:r>
                <a:rPr lang="en-US" sz="1200" dirty="0"/>
                <a:t>Adorable 3 bedroom, 2.5 bath home with open floor plan, two story entrance, a huge screened porch, and a large fenced yard. Perfect for your family and pets. The kitchen with granite counters, stainless steel appliances, pantry and dining area, opens to the great room with an inviting fireplace. The separate dining room can also serve as an office or playroom. A powder room completes this floor. Upstairs, double doors open to a spacious master bedroom with a walk-in closet, a huge bath with a large shower, garden tub and double sinks. Two more bedrooms and a full bath complete this floor. Two car garage with a laundry area, gives you plenty of room for car, lawn mower and storage. Enjoy the Community Pool, Club House, Tennis Courts and Jogging Trails.</a:t>
              </a:r>
              <a:endParaRPr lang="en-US" altLang="en-US" sz="1200" i="1" dirty="0">
                <a:latin typeface="Arial" panose="020B0604020202020204" pitchFamily="34" charset="0"/>
              </a:endParaRPr>
            </a:p>
          </p:txBody>
        </p:sp>
        <p:grpSp>
          <p:nvGrpSpPr>
            <p:cNvPr id="3" name="Group 2">
              <a:extLst>
                <a:ext uri="{FF2B5EF4-FFF2-40B4-BE49-F238E27FC236}">
                  <a16:creationId xmlns:a16="http://schemas.microsoft.com/office/drawing/2014/main" id="{B37E70EE-15AD-4E25-A191-189F778B11D2}"/>
                </a:ext>
              </a:extLst>
            </p:cNvPr>
            <p:cNvGrpSpPr/>
            <p:nvPr/>
          </p:nvGrpSpPr>
          <p:grpSpPr>
            <a:xfrm>
              <a:off x="320676" y="5650210"/>
              <a:ext cx="6466127" cy="4204021"/>
              <a:chOff x="320676" y="5650210"/>
              <a:chExt cx="6466127" cy="4204021"/>
            </a:xfrm>
          </p:grpSpPr>
          <p:sp>
            <p:nvSpPr>
              <p:cNvPr id="9" name="Text Box 11">
                <a:extLst>
                  <a:ext uri="{FF2B5EF4-FFF2-40B4-BE49-F238E27FC236}">
                    <a16:creationId xmlns:a16="http://schemas.microsoft.com/office/drawing/2014/main" id="{884F8126-7172-464B-9BF1-02367CC9F0A0}"/>
                  </a:ext>
                </a:extLst>
              </p:cNvPr>
              <p:cNvSpPr txBox="1">
                <a:spLocks noChangeArrowheads="1"/>
              </p:cNvSpPr>
              <p:nvPr/>
            </p:nvSpPr>
            <p:spPr bwMode="auto">
              <a:xfrm>
                <a:off x="4259405" y="5902596"/>
                <a:ext cx="2527398" cy="225193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0574" tIns="20574" rIns="20574" bIns="20574" numCol="1" anchor="t" anchorCtr="0" compatLnSpc="1">
                <a:prstTxWarp prst="textNoShape">
                  <a:avLst/>
                </a:prstTxWarp>
              </a:bodyPr>
              <a:lstStyle/>
              <a:p>
                <a:pPr defTabSz="514350" eaLnBrk="0" fontAlgn="base" hangingPunct="0">
                  <a:lnSpc>
                    <a:spcPct val="150000"/>
                  </a:lnSpc>
                  <a:spcBef>
                    <a:spcPct val="0"/>
                  </a:spcBef>
                  <a:spcAft>
                    <a:spcPct val="0"/>
                  </a:spcAft>
                  <a:buSzPts val="1000"/>
                  <a:buFont typeface="Symbol" panose="05050102010706020507" pitchFamily="18" charset="2"/>
                  <a:buChar char="·"/>
                </a:pPr>
                <a:r>
                  <a:rPr lang="en-US" altLang="en-US" sz="1400" b="1" i="1" dirty="0">
                    <a:solidFill>
                      <a:srgbClr val="000000"/>
                    </a:solidFill>
                    <a:latin typeface="Arial" panose="020B0604020202020204" pitchFamily="34" charset="0"/>
                  </a:rPr>
                  <a:t> 3 bedrooms</a:t>
                </a:r>
              </a:p>
              <a:p>
                <a:pPr defTabSz="514350" eaLnBrk="0" fontAlgn="base" hangingPunct="0">
                  <a:lnSpc>
                    <a:spcPct val="150000"/>
                  </a:lnSpc>
                  <a:spcBef>
                    <a:spcPct val="0"/>
                  </a:spcBef>
                  <a:spcAft>
                    <a:spcPct val="0"/>
                  </a:spcAft>
                  <a:buSzPts val="1000"/>
                  <a:buFont typeface="Symbol" panose="05050102010706020507" pitchFamily="18" charset="2"/>
                  <a:buChar char="·"/>
                </a:pPr>
                <a:r>
                  <a:rPr lang="en-US" altLang="en-US" sz="1400" b="1" i="1" dirty="0">
                    <a:solidFill>
                      <a:srgbClr val="000000"/>
                    </a:solidFill>
                    <a:latin typeface="Arial" panose="020B0604020202020204" pitchFamily="34" charset="0"/>
                  </a:rPr>
                  <a:t> 2 full, 1 half baths  </a:t>
                </a:r>
              </a:p>
              <a:p>
                <a:pPr defTabSz="514350" eaLnBrk="0" fontAlgn="base" hangingPunct="0">
                  <a:lnSpc>
                    <a:spcPct val="150000"/>
                  </a:lnSpc>
                  <a:spcBef>
                    <a:spcPct val="0"/>
                  </a:spcBef>
                  <a:spcAft>
                    <a:spcPct val="0"/>
                  </a:spcAft>
                  <a:buSzPts val="1000"/>
                  <a:buFont typeface="Symbol" panose="05050102010706020507" pitchFamily="18" charset="2"/>
                  <a:buChar char="·"/>
                </a:pPr>
                <a:r>
                  <a:rPr lang="en-US" altLang="en-US" sz="1400" b="1" i="1" dirty="0">
                    <a:solidFill>
                      <a:srgbClr val="000000"/>
                    </a:solidFill>
                    <a:latin typeface="Arial" panose="020B0604020202020204" pitchFamily="34" charset="0"/>
                  </a:rPr>
                  <a:t> 1668 sq. ft., 0.17 acres</a:t>
                </a:r>
              </a:p>
              <a:p>
                <a:pPr defTabSz="514350" eaLnBrk="0" fontAlgn="base" hangingPunct="0">
                  <a:lnSpc>
                    <a:spcPct val="150000"/>
                  </a:lnSpc>
                  <a:spcBef>
                    <a:spcPct val="0"/>
                  </a:spcBef>
                  <a:spcAft>
                    <a:spcPct val="0"/>
                  </a:spcAft>
                  <a:buSzPts val="1000"/>
                  <a:buFont typeface="Symbol" panose="05050102010706020507" pitchFamily="18" charset="2"/>
                  <a:buChar char="·"/>
                </a:pPr>
                <a:r>
                  <a:rPr lang="en-US" altLang="en-US" sz="1400" b="1" i="1" dirty="0">
                    <a:solidFill>
                      <a:srgbClr val="000000"/>
                    </a:solidFill>
                    <a:latin typeface="Arial" panose="020B0604020202020204" pitchFamily="34" charset="0"/>
                  </a:rPr>
                  <a:t> </a:t>
                </a:r>
                <a:r>
                  <a:rPr lang="en-US" sz="1400" b="1" i="1" dirty="0">
                    <a:latin typeface="Arial" panose="020B0604020202020204" pitchFamily="34" charset="0"/>
                    <a:cs typeface="Arial" panose="020B0604020202020204" pitchFamily="34" charset="0"/>
                  </a:rPr>
                  <a:t>Planters Pointe Subdivision</a:t>
                </a:r>
                <a:endParaRPr lang="en-US" altLang="en-US" sz="1400" b="1" dirty="0">
                  <a:solidFill>
                    <a:srgbClr val="000000"/>
                  </a:solidFill>
                  <a:latin typeface="Arial" panose="020B0604020202020204" pitchFamily="34" charset="0"/>
                </a:endParaRPr>
              </a:p>
              <a:p>
                <a:pPr defTabSz="514350" eaLnBrk="0" fontAlgn="base" hangingPunct="0">
                  <a:lnSpc>
                    <a:spcPct val="150000"/>
                  </a:lnSpc>
                  <a:spcBef>
                    <a:spcPct val="0"/>
                  </a:spcBef>
                  <a:spcAft>
                    <a:spcPct val="0"/>
                  </a:spcAft>
                  <a:buSzPts val="1000"/>
                  <a:buFont typeface="Symbol" panose="05050102010706020507" pitchFamily="18" charset="2"/>
                  <a:buChar char="·"/>
                </a:pPr>
                <a:r>
                  <a:rPr lang="en-US" altLang="en-US" sz="1400" b="1" i="1" dirty="0">
                    <a:solidFill>
                      <a:srgbClr val="000000"/>
                    </a:solidFill>
                    <a:latin typeface="Arial" panose="020B0604020202020204" pitchFamily="34" charset="0"/>
                  </a:rPr>
                  <a:t> Offered at $345,000</a:t>
                </a:r>
              </a:p>
              <a:p>
                <a:pPr defTabSz="514350" eaLnBrk="0" fontAlgn="base" hangingPunct="0">
                  <a:lnSpc>
                    <a:spcPct val="150000"/>
                  </a:lnSpc>
                  <a:spcBef>
                    <a:spcPct val="0"/>
                  </a:spcBef>
                  <a:spcAft>
                    <a:spcPct val="0"/>
                  </a:spcAft>
                  <a:buSzPts val="1000"/>
                </a:pPr>
                <a:r>
                  <a:rPr lang="en-US" altLang="en-US" sz="2000" b="1" i="1" dirty="0">
                    <a:solidFill>
                      <a:schemeClr val="accent1"/>
                    </a:solidFill>
                    <a:latin typeface="Arial" panose="020B0604020202020204" pitchFamily="34" charset="0"/>
                  </a:rPr>
                  <a:t>    </a:t>
                </a:r>
                <a:r>
                  <a:rPr lang="en-US" altLang="en-US" sz="2000" b="1" i="1" dirty="0">
                    <a:solidFill>
                      <a:schemeClr val="accent1"/>
                    </a:solidFill>
                    <a:latin typeface="Arial" panose="020B0604020202020204" pitchFamily="34" charset="0"/>
                    <a:hlinkClick r:id="rId2"/>
                  </a:rPr>
                  <a:t>More Details</a:t>
                </a:r>
                <a:endParaRPr lang="en-US" altLang="en-US" sz="2000" b="1" i="1" dirty="0">
                  <a:solidFill>
                    <a:schemeClr val="accent1"/>
                  </a:solidFill>
                  <a:latin typeface="Arial" panose="020B0604020202020204" pitchFamily="34" charset="0"/>
                </a:endParaRPr>
              </a:p>
              <a:p>
                <a:pPr defTabSz="514350" eaLnBrk="0" fontAlgn="base" hangingPunct="0">
                  <a:lnSpc>
                    <a:spcPct val="150000"/>
                  </a:lnSpc>
                  <a:spcBef>
                    <a:spcPct val="0"/>
                  </a:spcBef>
                  <a:spcAft>
                    <a:spcPct val="0"/>
                  </a:spcAft>
                  <a:buSzPts val="1000"/>
                </a:pPr>
                <a:endParaRPr lang="en-US" altLang="en-US" sz="1400" b="1" i="1" dirty="0">
                  <a:solidFill>
                    <a:srgbClr val="000000"/>
                  </a:solidFill>
                  <a:latin typeface="Arial" panose="020B0604020202020204" pitchFamily="34" charset="0"/>
                </a:endParaRPr>
              </a:p>
              <a:p>
                <a:pPr defTabSz="514350" eaLnBrk="0" fontAlgn="base" hangingPunct="0">
                  <a:spcBef>
                    <a:spcPct val="0"/>
                  </a:spcBef>
                  <a:spcAft>
                    <a:spcPct val="0"/>
                  </a:spcAft>
                </a:pPr>
                <a:endParaRPr lang="en-US" altLang="en-US" sz="1013" dirty="0">
                  <a:latin typeface="Arial" panose="020B0604020202020204" pitchFamily="34" charset="0"/>
                </a:endParaRPr>
              </a:p>
            </p:txBody>
          </p:sp>
          <p:grpSp>
            <p:nvGrpSpPr>
              <p:cNvPr id="19" name="Group 18">
                <a:extLst>
                  <a:ext uri="{FF2B5EF4-FFF2-40B4-BE49-F238E27FC236}">
                    <a16:creationId xmlns:a16="http://schemas.microsoft.com/office/drawing/2014/main" id="{39324172-2BDA-46A4-B822-5648F1B8B848}"/>
                  </a:ext>
                </a:extLst>
              </p:cNvPr>
              <p:cNvGrpSpPr/>
              <p:nvPr/>
            </p:nvGrpSpPr>
            <p:grpSpPr>
              <a:xfrm>
                <a:off x="343425" y="8416900"/>
                <a:ext cx="5790932" cy="1437331"/>
                <a:chOff x="304934" y="2834130"/>
                <a:chExt cx="5790932" cy="1437331"/>
              </a:xfrm>
            </p:grpSpPr>
            <p:pic>
              <p:nvPicPr>
                <p:cNvPr id="20" name="Picture 19">
                  <a:extLst>
                    <a:ext uri="{FF2B5EF4-FFF2-40B4-BE49-F238E27FC236}">
                      <a16:creationId xmlns:a16="http://schemas.microsoft.com/office/drawing/2014/main" id="{089DB29D-390C-4B74-9F25-6B37A2A645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934" y="2834130"/>
                  <a:ext cx="1222505" cy="1397334"/>
                </a:xfrm>
                <a:prstGeom prst="rect">
                  <a:avLst/>
                </a:prstGeom>
              </p:spPr>
            </p:pic>
            <p:pic>
              <p:nvPicPr>
                <p:cNvPr id="21" name="Picture 20">
                  <a:extLst>
                    <a:ext uri="{FF2B5EF4-FFF2-40B4-BE49-F238E27FC236}">
                      <a16:creationId xmlns:a16="http://schemas.microsoft.com/office/drawing/2014/main" id="{F88810AF-B5B6-4E10-B8B7-BCDDD3B823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3361" y="3251039"/>
                  <a:ext cx="1222505" cy="980425"/>
                </a:xfrm>
                <a:prstGeom prst="rect">
                  <a:avLst/>
                </a:prstGeom>
              </p:spPr>
            </p:pic>
            <p:sp>
              <p:nvSpPr>
                <p:cNvPr id="22" name="TextBox 21">
                  <a:extLst>
                    <a:ext uri="{FF2B5EF4-FFF2-40B4-BE49-F238E27FC236}">
                      <a16:creationId xmlns:a16="http://schemas.microsoft.com/office/drawing/2014/main" id="{0B047529-9955-4D93-B246-FC8647558DF4}"/>
                    </a:ext>
                  </a:extLst>
                </p:cNvPr>
                <p:cNvSpPr txBox="1"/>
                <p:nvPr/>
              </p:nvSpPr>
              <p:spPr>
                <a:xfrm>
                  <a:off x="1719222" y="3071132"/>
                  <a:ext cx="2995448" cy="1200329"/>
                </a:xfrm>
                <a:prstGeom prst="rect">
                  <a:avLst/>
                </a:prstGeom>
                <a:noFill/>
              </p:spPr>
              <p:txBody>
                <a:bodyPr wrap="square" rtlCol="0">
                  <a:spAutoFit/>
                </a:bodyPr>
                <a:lstStyle/>
                <a:p>
                  <a:r>
                    <a:rPr lang="en-US" b="1" dirty="0">
                      <a:latin typeface="Lucida Calligraphy" panose="03010101010101010101" pitchFamily="66" charset="0"/>
                    </a:rPr>
                    <a:t>Toula DiGiovanni</a:t>
                  </a:r>
                </a:p>
                <a:p>
                  <a:r>
                    <a:rPr lang="en-US" dirty="0">
                      <a:latin typeface="Lucida Calligraphy" panose="03010101010101010101" pitchFamily="66" charset="0"/>
                    </a:rPr>
                    <a:t>     843.469.7555</a:t>
                  </a:r>
                </a:p>
                <a:p>
                  <a:r>
                    <a:rPr lang="en-US" dirty="0">
                      <a:hlinkClick r:id="rId5"/>
                    </a:rPr>
                    <a:t>toulad@nvrealtygroup.com</a:t>
                  </a:r>
                  <a:endParaRPr lang="en-US" dirty="0"/>
                </a:p>
                <a:p>
                  <a:r>
                    <a:rPr lang="en-US" dirty="0"/>
                    <a:t>toula.nvrealtygroup.com</a:t>
                  </a:r>
                </a:p>
              </p:txBody>
            </p:sp>
          </p:grpSp>
          <p:cxnSp>
            <p:nvCxnSpPr>
              <p:cNvPr id="1033" name="AutoShape 9">
                <a:extLst>
                  <a:ext uri="{FF2B5EF4-FFF2-40B4-BE49-F238E27FC236}">
                    <a16:creationId xmlns:a16="http://schemas.microsoft.com/office/drawing/2014/main" id="{AD17DD54-A2C9-41CD-B314-C9093BA116F3}"/>
                  </a:ext>
                </a:extLst>
              </p:cNvPr>
              <p:cNvCxnSpPr>
                <a:cxnSpLocks noChangeShapeType="1"/>
              </p:cNvCxnSpPr>
              <p:nvPr/>
            </p:nvCxnSpPr>
            <p:spPr bwMode="auto">
              <a:xfrm>
                <a:off x="320676" y="5650210"/>
                <a:ext cx="6251580" cy="0"/>
              </a:xfrm>
              <a:prstGeom prst="straightConnector1">
                <a:avLst/>
              </a:prstGeom>
              <a:noFill/>
              <a:ln w="190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grpSp>
      </p:grpSp>
      <p:sp>
        <p:nvSpPr>
          <p:cNvPr id="7" name="Text Box 5">
            <a:extLst>
              <a:ext uri="{FF2B5EF4-FFF2-40B4-BE49-F238E27FC236}">
                <a16:creationId xmlns:a16="http://schemas.microsoft.com/office/drawing/2014/main" id="{3D043FA1-8848-407C-8DD4-FF1445BE1165}"/>
              </a:ext>
            </a:extLst>
          </p:cNvPr>
          <p:cNvSpPr txBox="1">
            <a:spLocks noChangeArrowheads="1"/>
          </p:cNvSpPr>
          <p:nvPr/>
        </p:nvSpPr>
        <p:spPr bwMode="auto">
          <a:xfrm>
            <a:off x="36074" y="1752184"/>
            <a:ext cx="6694926" cy="3542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0574" tIns="20574" rIns="20574" bIns="20574" numCol="1" anchor="t" anchorCtr="0" compatLnSpc="1">
            <a:prstTxWarp prst="textNoShape">
              <a:avLst/>
            </a:prstTxWarp>
          </a:bodyPr>
          <a:lstStyle/>
          <a:p>
            <a:pPr defTabSz="514350" eaLnBrk="0" fontAlgn="base" hangingPunct="0">
              <a:spcBef>
                <a:spcPct val="0"/>
              </a:spcBef>
              <a:spcAft>
                <a:spcPct val="0"/>
              </a:spcAft>
            </a:pPr>
            <a:r>
              <a:rPr lang="en-US" altLang="en-US" sz="2000" b="1" i="1" dirty="0">
                <a:solidFill>
                  <a:srgbClr val="000000"/>
                </a:solidFill>
                <a:latin typeface="Bookman Old Style" panose="02050604050505020204" pitchFamily="18" charset="0"/>
              </a:rPr>
              <a:t>   </a:t>
            </a:r>
            <a:r>
              <a:rPr lang="en-US" sz="2000" b="1" i="1" dirty="0">
                <a:latin typeface="Bookman Old Style" panose="02050604050505020204" pitchFamily="18" charset="0"/>
              </a:rPr>
              <a:t>2420 Cotton Creek Drive</a:t>
            </a:r>
            <a:r>
              <a:rPr lang="en-US" altLang="en-US" sz="2000" b="1" i="1" dirty="0">
                <a:solidFill>
                  <a:srgbClr val="000000"/>
                </a:solidFill>
                <a:latin typeface="Bookman Old Style" panose="02050604050505020204" pitchFamily="18" charset="0"/>
              </a:rPr>
              <a:t>| Mount Pleasant, SC</a:t>
            </a:r>
            <a:endParaRPr lang="en-US" altLang="en-US" sz="2000" dirty="0">
              <a:latin typeface="Arial" panose="020B0604020202020204" pitchFamily="34" charset="0"/>
            </a:endParaRPr>
          </a:p>
        </p:txBody>
      </p:sp>
      <p:cxnSp>
        <p:nvCxnSpPr>
          <p:cNvPr id="1030" name="AutoShape 6">
            <a:extLst>
              <a:ext uri="{FF2B5EF4-FFF2-40B4-BE49-F238E27FC236}">
                <a16:creationId xmlns:a16="http://schemas.microsoft.com/office/drawing/2014/main" id="{E35BDE65-EAF9-4839-8838-7F5023AF941F}"/>
              </a:ext>
            </a:extLst>
          </p:cNvPr>
          <p:cNvCxnSpPr>
            <a:cxnSpLocks noChangeShapeType="1"/>
          </p:cNvCxnSpPr>
          <p:nvPr/>
        </p:nvCxnSpPr>
        <p:spPr bwMode="auto">
          <a:xfrm>
            <a:off x="343425" y="1665658"/>
            <a:ext cx="6170453" cy="0"/>
          </a:xfrm>
          <a:prstGeom prst="straightConnector1">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6" name="Text Box 12">
            <a:extLst>
              <a:ext uri="{FF2B5EF4-FFF2-40B4-BE49-F238E27FC236}">
                <a16:creationId xmlns:a16="http://schemas.microsoft.com/office/drawing/2014/main" id="{58B620E9-D62D-4CB9-B564-5998E97E9425}"/>
              </a:ext>
            </a:extLst>
          </p:cNvPr>
          <p:cNvSpPr txBox="1">
            <a:spLocks noChangeArrowheads="1"/>
          </p:cNvSpPr>
          <p:nvPr/>
        </p:nvSpPr>
        <p:spPr bwMode="auto">
          <a:xfrm>
            <a:off x="0" y="1"/>
            <a:ext cx="6858000" cy="1239120"/>
          </a:xfrm>
          <a:prstGeom prst="rect">
            <a:avLst/>
          </a:prstGeom>
          <a:solidFill>
            <a:schemeClr val="accent1">
              <a:lumMod val="75000"/>
            </a:schemeClr>
          </a:solidFill>
          <a:ln w="12700" algn="ctr">
            <a:noFill/>
            <a:miter lim="800000"/>
            <a:headEnd/>
            <a:tailEnd/>
          </a:ln>
          <a:effectLst/>
          <a:extLst/>
        </p:spPr>
        <p:txBody>
          <a:bodyPr vert="horz" wrap="square" lIns="20574" tIns="20574" rIns="20574" bIns="20574" numCol="1" anchor="t" anchorCtr="0" compatLnSpc="1">
            <a:prstTxWarp prst="textNoShape">
              <a:avLst/>
            </a:prstTxWarp>
          </a:bodyPr>
          <a:lstStyle/>
          <a:p>
            <a:pPr algn="ctr" defTabSz="514350" eaLnBrk="0" fontAlgn="base" hangingPunct="0">
              <a:spcBef>
                <a:spcPct val="0"/>
              </a:spcBef>
              <a:spcAft>
                <a:spcPct val="0"/>
              </a:spcAft>
            </a:pPr>
            <a:r>
              <a:rPr lang="en-US" altLang="en-US" sz="1100" dirty="0">
                <a:solidFill>
                  <a:srgbClr val="000000"/>
                </a:solidFill>
                <a:latin typeface="Lucida Calligraphy" panose="03010101010101010101" pitchFamily="66" charset="0"/>
              </a:rPr>
              <a:t>  </a:t>
            </a:r>
          </a:p>
          <a:p>
            <a:pPr algn="ctr" defTabSz="514350" eaLnBrk="0" fontAlgn="base" hangingPunct="0">
              <a:spcBef>
                <a:spcPct val="0"/>
              </a:spcBef>
              <a:spcAft>
                <a:spcPct val="0"/>
              </a:spcAft>
            </a:pPr>
            <a:r>
              <a:rPr lang="en-US" sz="1600" dirty="0">
                <a:solidFill>
                  <a:schemeClr val="bg1"/>
                </a:solidFill>
              </a:rPr>
              <a:t>MLS® #18024132</a:t>
            </a:r>
          </a:p>
          <a:p>
            <a:pPr algn="ctr" defTabSz="514350" eaLnBrk="0" fontAlgn="base" hangingPunct="0">
              <a:spcBef>
                <a:spcPct val="0"/>
              </a:spcBef>
              <a:spcAft>
                <a:spcPct val="0"/>
              </a:spcAft>
            </a:pPr>
            <a:r>
              <a:rPr lang="en-US" sz="2400" b="1" dirty="0">
                <a:solidFill>
                  <a:schemeClr val="bg1"/>
                </a:solidFill>
              </a:rPr>
              <a:t>**** </a:t>
            </a:r>
            <a:r>
              <a:rPr lang="en-US" sz="4000" b="1" i="1" dirty="0">
                <a:solidFill>
                  <a:schemeClr val="bg1"/>
                </a:solidFill>
              </a:rPr>
              <a:t>Just Listed! </a:t>
            </a:r>
            <a:r>
              <a:rPr lang="en-US" sz="2400" b="1" i="1" dirty="0">
                <a:solidFill>
                  <a:schemeClr val="bg1"/>
                </a:solidFill>
              </a:rPr>
              <a:t>****</a:t>
            </a:r>
          </a:p>
          <a:p>
            <a:pPr algn="ctr" defTabSz="514350" eaLnBrk="0" fontAlgn="base" hangingPunct="0">
              <a:spcBef>
                <a:spcPct val="0"/>
              </a:spcBef>
              <a:spcAft>
                <a:spcPct val="0"/>
              </a:spcAft>
            </a:pPr>
            <a:endParaRPr lang="en-US" altLang="en-US" sz="20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defTabSz="514350" eaLnBrk="0" fontAlgn="base" hangingPunct="0">
              <a:spcBef>
                <a:spcPct val="0"/>
              </a:spcBef>
              <a:spcAft>
                <a:spcPct val="0"/>
              </a:spcAft>
            </a:pPr>
            <a:endParaRPr lang="en-US" altLang="en-US" sz="1013" dirty="0">
              <a:latin typeface="Arial" panose="020B0604020202020204" pitchFamily="34" charset="0"/>
            </a:endParaRPr>
          </a:p>
        </p:txBody>
      </p:sp>
      <p:pic>
        <p:nvPicPr>
          <p:cNvPr id="13" name="Picture 12">
            <a:hlinkClick r:id="rId2"/>
            <a:extLst>
              <a:ext uri="{FF2B5EF4-FFF2-40B4-BE49-F238E27FC236}">
                <a16:creationId xmlns:a16="http://schemas.microsoft.com/office/drawing/2014/main" id="{886F3CD0-36B2-4948-91C1-FE3989F0D6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676" y="2339793"/>
            <a:ext cx="3890512" cy="2703906"/>
          </a:xfrm>
          <a:prstGeom prst="rect">
            <a:avLst/>
          </a:prstGeom>
          <a:effectLst>
            <a:outerShdw blurRad="152400" dist="50800" dir="5400000" algn="ctr" rotWithShape="0">
              <a:schemeClr val="tx1"/>
            </a:outerShdw>
          </a:effectLst>
        </p:spPr>
      </p:pic>
      <p:pic>
        <p:nvPicPr>
          <p:cNvPr id="15" name="Picture 14">
            <a:hlinkClick r:id="rId2"/>
            <a:extLst>
              <a:ext uri="{FF2B5EF4-FFF2-40B4-BE49-F238E27FC236}">
                <a16:creationId xmlns:a16="http://schemas.microsoft.com/office/drawing/2014/main" id="{C50C9E0A-FE72-48BC-B9BA-0BE1C11D4D4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64118" y="2308995"/>
            <a:ext cx="2009496" cy="1351386"/>
          </a:xfrm>
          <a:prstGeom prst="rect">
            <a:avLst/>
          </a:prstGeom>
          <a:effectLst>
            <a:outerShdw blurRad="152400" dist="50800" dir="5400000" algn="ctr" rotWithShape="0">
              <a:schemeClr val="tx1"/>
            </a:outerShdw>
          </a:effectLst>
        </p:spPr>
      </p:pic>
      <p:pic>
        <p:nvPicPr>
          <p:cNvPr id="17" name="Picture 16">
            <a:hlinkClick r:id="rId2"/>
            <a:extLst>
              <a:ext uri="{FF2B5EF4-FFF2-40B4-BE49-F238E27FC236}">
                <a16:creationId xmlns:a16="http://schemas.microsoft.com/office/drawing/2014/main" id="{2A15529B-592E-401F-ACD1-683EB8AC580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64118" y="3887311"/>
            <a:ext cx="2032160" cy="1351386"/>
          </a:xfrm>
          <a:prstGeom prst="rect">
            <a:avLst/>
          </a:prstGeom>
          <a:effectLst>
            <a:outerShdw blurRad="152400" dist="50800" dir="5400000" algn="ctr" rotWithShape="0">
              <a:schemeClr val="tx1"/>
            </a:outerShdw>
          </a:effectLst>
        </p:spPr>
      </p:pic>
    </p:spTree>
    <p:extLst>
      <p:ext uri="{BB962C8B-B14F-4D97-AF65-F5344CB8AC3E}">
        <p14:creationId xmlns:p14="http://schemas.microsoft.com/office/powerpoint/2010/main" val="20462803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634</TotalTime>
  <Words>218</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Bookman Old Style</vt:lpstr>
      <vt:lpstr>Calibri</vt:lpstr>
      <vt:lpstr>Calibri Light</vt:lpstr>
      <vt:lpstr>Lucida Calligraphy</vt:lpstr>
      <vt:lpstr>Symbol</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DiGiovanni</dc:creator>
  <cp:lastModifiedBy>Michael DiGiovanni</cp:lastModifiedBy>
  <cp:revision>28</cp:revision>
  <cp:lastPrinted>2018-07-27T20:20:59Z</cp:lastPrinted>
  <dcterms:created xsi:type="dcterms:W3CDTF">2018-07-27T19:54:47Z</dcterms:created>
  <dcterms:modified xsi:type="dcterms:W3CDTF">2018-08-28T16:58:02Z</dcterms:modified>
</cp:coreProperties>
</file>