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82296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592"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49" d="100"/>
          <a:sy n="49" d="100"/>
        </p:scale>
        <p:origin x="2562" y="66"/>
      </p:cViewPr>
      <p:guideLst>
        <p:guide orient="horz" pos="3168"/>
        <p:guide pos="2592"/>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17220" y="3124626"/>
            <a:ext cx="6995160" cy="2156036"/>
          </a:xfrm>
        </p:spPr>
        <p:txBody>
          <a:bodyPr/>
          <a:lstStyle/>
          <a:p>
            <a:r>
              <a:rPr lang="en-US"/>
              <a:t>Click to edit Master title style</a:t>
            </a:r>
          </a:p>
        </p:txBody>
      </p:sp>
      <p:sp>
        <p:nvSpPr>
          <p:cNvPr id="3" name="Subtitle 2"/>
          <p:cNvSpPr>
            <a:spLocks noGrp="1"/>
          </p:cNvSpPr>
          <p:nvPr>
            <p:ph type="subTitle" idx="1"/>
          </p:nvPr>
        </p:nvSpPr>
        <p:spPr>
          <a:xfrm>
            <a:off x="1234440" y="5699760"/>
            <a:ext cx="576072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6/8/2020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966460" y="402804"/>
            <a:ext cx="185166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11480" y="402804"/>
            <a:ext cx="541782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6/8/2020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50082" y="6463454"/>
            <a:ext cx="699516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50082" y="4263180"/>
            <a:ext cx="699516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6/8/2020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114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183380" y="2346963"/>
            <a:ext cx="363474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6/8/2020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11480" y="2251499"/>
            <a:ext cx="363616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411480" y="3189817"/>
            <a:ext cx="363616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180523" y="2251499"/>
            <a:ext cx="3637597"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4180523" y="3189817"/>
            <a:ext cx="3637597"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6/8/2020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6/8/2020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6/8/2020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11481" y="400474"/>
            <a:ext cx="2707482"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217545" y="400474"/>
            <a:ext cx="4600576"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11481" y="2104814"/>
            <a:ext cx="2707482"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613059" y="7040881"/>
            <a:ext cx="493776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613059" y="898736"/>
            <a:ext cx="493776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613059" y="7872097"/>
            <a:ext cx="493776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6/8/2020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11480" y="402802"/>
            <a:ext cx="740664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411480" y="2346963"/>
            <a:ext cx="740664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11480" y="9322648"/>
            <a:ext cx="192024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6/8/2020</a:t>
            </a:fld>
            <a:endParaRPr lang="en-US"/>
          </a:p>
        </p:txBody>
      </p:sp>
      <p:sp>
        <p:nvSpPr>
          <p:cNvPr id="5" name="Footer Placeholder 4"/>
          <p:cNvSpPr>
            <a:spLocks noGrp="1"/>
          </p:cNvSpPr>
          <p:nvPr>
            <p:ph type="ftr" sz="quarter" idx="3"/>
          </p:nvPr>
        </p:nvSpPr>
        <p:spPr>
          <a:xfrm>
            <a:off x="2811780" y="9322648"/>
            <a:ext cx="260604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897880" y="9322648"/>
            <a:ext cx="192024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g"/><Relationship Id="rId3" Type="http://schemas.openxmlformats.org/officeDocument/2006/relationships/image" Target="../media/image1.png"/><Relationship Id="rId7" Type="http://schemas.openxmlformats.org/officeDocument/2006/relationships/image" Target="../media/image4.png"/><Relationship Id="rId2" Type="http://schemas.openxmlformats.org/officeDocument/2006/relationships/hyperlink" Target="https://www.youtube.com/watch?v=CfXmc6ki7Hk" TargetMode="External"/><Relationship Id="rId1" Type="http://schemas.openxmlformats.org/officeDocument/2006/relationships/slideLayout" Target="../slideLayouts/slideLayout1.xml"/><Relationship Id="rId6" Type="http://schemas.openxmlformats.org/officeDocument/2006/relationships/image" Target="../media/image3.jpg"/><Relationship Id="rId5" Type="http://schemas.openxmlformats.org/officeDocument/2006/relationships/image" Target="../media/image2.png"/><Relationship Id="rId4" Type="http://schemas.microsoft.com/office/2007/relationships/hdphoto" Target="../media/hdphoto1.wdp"/></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 name="Picture 10">
            <a:hlinkClick r:id="rId2"/>
          </p:cNvPr>
          <p:cNvPicPr>
            <a:picLocks noChangeAspect="1"/>
          </p:cNvPicPr>
          <p:nvPr/>
        </p:nvPicPr>
        <p:blipFill>
          <a:blip r:embed="rId3">
            <a:extLst>
              <a:ext uri="{BEBA8EAE-BF5A-486C-A8C5-ECC9F3942E4B}">
                <a14:imgProps xmlns:a14="http://schemas.microsoft.com/office/drawing/2010/main">
                  <a14:imgLayer r:embed="rId4">
                    <a14:imgEffect>
                      <a14:artisticBlur/>
                    </a14:imgEffect>
                  </a14:imgLayer>
                </a14:imgProps>
              </a:ext>
              <a:ext uri="{28A0092B-C50C-407E-A947-70E740481C1C}">
                <a14:useLocalDpi xmlns:a14="http://schemas.microsoft.com/office/drawing/2010/main" val="0"/>
              </a:ext>
            </a:extLst>
          </a:blip>
          <a:srcRect/>
          <a:stretch/>
        </p:blipFill>
        <p:spPr>
          <a:xfrm>
            <a:off x="1202267" y="1139113"/>
            <a:ext cx="5825066" cy="4368799"/>
          </a:xfrm>
          <a:prstGeom prst="rect">
            <a:avLst/>
          </a:prstGeom>
          <a:ln>
            <a:noFill/>
          </a:ln>
          <a:effectLst/>
        </p:spPr>
      </p:pic>
      <p:sp>
        <p:nvSpPr>
          <p:cNvPr id="2" name="Title 1"/>
          <p:cNvSpPr>
            <a:spLocks noGrp="1"/>
          </p:cNvSpPr>
          <p:nvPr>
            <p:ph type="ctrTitle"/>
          </p:nvPr>
        </p:nvSpPr>
        <p:spPr>
          <a:xfrm>
            <a:off x="0" y="2"/>
            <a:ext cx="8229599" cy="613488"/>
          </a:xfrm>
          <a:noFill/>
        </p:spPr>
        <p:txBody>
          <a:bodyPr anchor="t">
            <a:noAutofit/>
          </a:bodyPr>
          <a:lstStyle/>
          <a:p>
            <a:r>
              <a:rPr lang="en-US" sz="2300" dirty="0">
                <a:solidFill>
                  <a:srgbClr val="FF0000"/>
                </a:solidFill>
                <a:latin typeface="Avenir Next LT Pro" panose="020B0504020202020204" pitchFamily="34" charset="0"/>
                <a:cs typeface="Microsoft Sans Serif" panose="020B0604020202020204" pitchFamily="34" charset="0"/>
              </a:rPr>
              <a:t>Walk Through Beautiful Home in Palmetto Walk @ Cane Bay</a:t>
            </a:r>
          </a:p>
        </p:txBody>
      </p:sp>
      <p:sp>
        <p:nvSpPr>
          <p:cNvPr id="3" name="Subtitle 2"/>
          <p:cNvSpPr>
            <a:spLocks noGrp="1"/>
          </p:cNvSpPr>
          <p:nvPr>
            <p:ph type="subTitle" idx="1"/>
          </p:nvPr>
        </p:nvSpPr>
        <p:spPr>
          <a:xfrm>
            <a:off x="228598" y="5664201"/>
            <a:ext cx="7772402" cy="3376488"/>
          </a:xfrm>
        </p:spPr>
        <p:txBody>
          <a:bodyPr anchor="ctr">
            <a:noAutofit/>
          </a:bodyPr>
          <a:lstStyle/>
          <a:p>
            <a:r>
              <a:rPr lang="en-US" sz="1300" dirty="0">
                <a:latin typeface="Avenir Next LT Pro" panose="020B0504020202020204" pitchFamily="34" charset="0"/>
              </a:rPr>
              <a:t>Why wait for New Construction? The Wylie Plan by Sabal boasts an abundance of indoor/outdoor space. Upon entry be impressed by the large foyer and wide plank wood flooring that flows throughout the first floor. The large drop zone off the garage is just the start of what this home has to offer. The formal dining room with coffered ceiling is perfect of holiday gatherings. The open concept kitchen and family room is wonderful for entertaining. The eat in kitchen has a large center island with granite countertops and tasteful tile backsplash. The stainless steel appliances include a gas stove. There is a flex/office space with beautiful glass French doors perfect for a home office or for a place for the kids to do their homework. The large family room looks out to the screen porch overlooking a peaceful pond. The master bedroom located upstairs features a front porch perfect for enjoying your morning coffee or a beautiful sunset. The master bathroom boasts a separate tub and shower with beautiful ceramic tile flooring. Upstairs you will also find three generously sized bedrooms, one with its own full bathroom, and the other two bedrooms share a large full bathroom. Lastly, the large loft area is a bonus and can be used as a media room for the movie lover, a play room for the kids or a workout or craft room. This beautiful home has an abundance of indoor/outdoor space and is a must see!</a:t>
            </a:r>
            <a:endParaRPr lang="en-US" sz="1300" b="1" dirty="0">
              <a:latin typeface="Avenir Next LT Pro" panose="020B0504020202020204" pitchFamily="34" charset="0"/>
            </a:endParaRPr>
          </a:p>
          <a:p>
            <a:r>
              <a:rPr lang="en-US" sz="1300" b="1" dirty="0">
                <a:latin typeface="Avenir Next LT Pro" panose="020B0504020202020204" pitchFamily="34" charset="0"/>
              </a:rPr>
              <a:t>Video Walkthrough: </a:t>
            </a:r>
            <a:r>
              <a:rPr lang="en-US" sz="1300" dirty="0">
                <a:latin typeface="Avenir Next LT Pro" panose="020B0504020202020204" pitchFamily="34" charset="0"/>
                <a:hlinkClick r:id="rId2"/>
              </a:rPr>
              <a:t>https://www.youtube.com/watch?v=CfXmc6ki7Hk</a:t>
            </a:r>
            <a:endParaRPr lang="en-US" sz="1300" b="1" dirty="0">
              <a:latin typeface="Avenir Next LT Pro" panose="020B0504020202020204" pitchFamily="34" charset="0"/>
            </a:endParaRPr>
          </a:p>
        </p:txBody>
      </p:sp>
      <p:pic>
        <p:nvPicPr>
          <p:cNvPr id="1026" name="Picture 2"/>
          <p:cNvPicPr>
            <a:picLocks noChangeAspect="1" noChangeArrowheads="1"/>
          </p:cNvPicPr>
          <p:nvPr/>
        </p:nvPicPr>
        <p:blipFill>
          <a:blip r:embed="rId5">
            <a:extLst>
              <a:ext uri="{28A0092B-C50C-407E-A947-70E740481C1C}">
                <a14:useLocalDpi xmlns:a14="http://schemas.microsoft.com/office/drawing/2010/main" val="0"/>
              </a:ext>
            </a:extLst>
          </a:blip>
          <a:srcRect/>
          <a:stretch/>
        </p:blipFill>
        <p:spPr bwMode="auto">
          <a:xfrm>
            <a:off x="3350236" y="9223248"/>
            <a:ext cx="1529131" cy="713232"/>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p:cNvPicPr>
            <a:picLocks noChangeAspect="1" noChangeArrowheads="1"/>
          </p:cNvPicPr>
          <p:nvPr/>
        </p:nvPicPr>
        <p:blipFill>
          <a:blip r:embed="rId6">
            <a:extLst>
              <a:ext uri="{28A0092B-C50C-407E-A947-70E740481C1C}">
                <a14:useLocalDpi xmlns:a14="http://schemas.microsoft.com/office/drawing/2010/main" val="0"/>
              </a:ext>
            </a:extLst>
          </a:blip>
          <a:srcRect/>
          <a:stretch/>
        </p:blipFill>
        <p:spPr bwMode="auto">
          <a:xfrm>
            <a:off x="-3808342" y="8684455"/>
            <a:ext cx="534352" cy="712469"/>
          </a:xfrm>
          <a:prstGeom prst="rect">
            <a:avLst/>
          </a:prstGeom>
          <a:noFill/>
          <a:extLst>
            <a:ext uri="{909E8E84-426E-40DD-AFC4-6F175D3DCCD1}">
              <a14:hiddenFill xmlns:a14="http://schemas.microsoft.com/office/drawing/2010/main">
                <a:solidFill>
                  <a:srgbClr val="FFFFFF"/>
                </a:solidFill>
              </a14:hiddenFill>
            </a:ext>
          </a:extLst>
        </p:spPr>
      </p:pic>
      <p:sp>
        <p:nvSpPr>
          <p:cNvPr id="16" name="Rectangle 15"/>
          <p:cNvSpPr/>
          <p:nvPr/>
        </p:nvSpPr>
        <p:spPr>
          <a:xfrm>
            <a:off x="274483" y="9360716"/>
            <a:ext cx="3007899" cy="577081"/>
          </a:xfrm>
          <a:prstGeom prst="rect">
            <a:avLst/>
          </a:prstGeom>
        </p:spPr>
        <p:txBody>
          <a:bodyPr wrap="square">
            <a:spAutoFit/>
          </a:bodyPr>
          <a:lstStyle/>
          <a:p>
            <a:r>
              <a:rPr lang="en-US" sz="1050" dirty="0">
                <a:latin typeface="Avenir Next LT Pro" panose="020B0504020202020204" pitchFamily="34" charset="0"/>
              </a:rPr>
              <a:t>BHHS Carolina Sun Real Estate</a:t>
            </a:r>
          </a:p>
          <a:p>
            <a:r>
              <a:rPr lang="en-US" sz="1050" dirty="0">
                <a:latin typeface="Avenir Next LT Pro" panose="020B0504020202020204" pitchFamily="34" charset="0"/>
              </a:rPr>
              <a:t>1440 Ben Sawyer Blvd </a:t>
            </a:r>
            <a:r>
              <a:rPr lang="en-US" sz="1050" dirty="0" err="1">
                <a:latin typeface="Avenir Next LT Pro" panose="020B0504020202020204" pitchFamily="34" charset="0"/>
              </a:rPr>
              <a:t>ste</a:t>
            </a:r>
            <a:r>
              <a:rPr lang="en-US" sz="1050" dirty="0">
                <a:latin typeface="Avenir Next LT Pro" panose="020B0504020202020204" pitchFamily="34" charset="0"/>
              </a:rPr>
              <a:t> 1503</a:t>
            </a:r>
          </a:p>
          <a:p>
            <a:r>
              <a:rPr lang="en-US" sz="1050" dirty="0">
                <a:latin typeface="Avenir Next LT Pro" panose="020B0504020202020204" pitchFamily="34" charset="0"/>
              </a:rPr>
              <a:t>Mt Pleasant, SC 29464</a:t>
            </a:r>
          </a:p>
        </p:txBody>
      </p:sp>
      <p:sp>
        <p:nvSpPr>
          <p:cNvPr id="17" name="Rectangle 16"/>
          <p:cNvSpPr/>
          <p:nvPr/>
        </p:nvSpPr>
        <p:spPr>
          <a:xfrm>
            <a:off x="8839200" y="8458200"/>
            <a:ext cx="2543175" cy="415498"/>
          </a:xfrm>
          <a:prstGeom prst="rect">
            <a:avLst/>
          </a:prstGeom>
        </p:spPr>
        <p:txBody>
          <a:bodyPr wrap="square">
            <a:spAutoFit/>
          </a:bodyPr>
          <a:lstStyle/>
          <a:p>
            <a:pPr algn="ctr"/>
            <a:r>
              <a:rPr lang="en-US" sz="700" dirty="0">
                <a:latin typeface="Adobe Caslon Pro" pitchFamily="18" charset="0"/>
              </a:rPr>
              <a:t>Handsome Properties, Inc</a:t>
            </a:r>
            <a:br>
              <a:rPr lang="en-US" sz="700" dirty="0">
                <a:latin typeface="Adobe Caslon Pro" pitchFamily="18" charset="0"/>
              </a:rPr>
            </a:br>
            <a:r>
              <a:rPr lang="en-US" sz="700" dirty="0">
                <a:latin typeface="Adobe Caslon Pro" pitchFamily="18" charset="0"/>
              </a:rPr>
              <a:t>53 Broad St </a:t>
            </a:r>
            <a:br>
              <a:rPr lang="en-US" sz="700" dirty="0">
                <a:latin typeface="Adobe Caslon Pro" pitchFamily="18" charset="0"/>
              </a:rPr>
            </a:br>
            <a:r>
              <a:rPr lang="en-US" sz="700" dirty="0">
                <a:latin typeface="Adobe Caslon Pro" pitchFamily="18" charset="0"/>
              </a:rPr>
              <a:t>Charleston, SC 29401</a:t>
            </a:r>
          </a:p>
        </p:txBody>
      </p:sp>
      <p:sp>
        <p:nvSpPr>
          <p:cNvPr id="19" name="Rectangle 18"/>
          <p:cNvSpPr/>
          <p:nvPr/>
        </p:nvSpPr>
        <p:spPr>
          <a:xfrm>
            <a:off x="228599" y="613490"/>
            <a:ext cx="7772400" cy="369332"/>
          </a:xfrm>
          <a:prstGeom prst="rect">
            <a:avLst/>
          </a:prstGeom>
        </p:spPr>
        <p:txBody>
          <a:bodyPr wrap="square" anchor="ctr">
            <a:spAutoFit/>
          </a:bodyPr>
          <a:lstStyle/>
          <a:p>
            <a:pPr algn="ctr"/>
            <a:r>
              <a:rPr lang="en-US" sz="1800" dirty="0">
                <a:latin typeface="Avenir Next LT Pro" panose="020B0504020202020204" pitchFamily="34" charset="0"/>
              </a:rPr>
              <a:t>243 Palmetto Walk Drive ~ Summerville ~ MLS# 20010393 ~ $339,000</a:t>
            </a:r>
          </a:p>
        </p:txBody>
      </p:sp>
      <p:pic>
        <p:nvPicPr>
          <p:cNvPr id="6" name="Picture 5">
            <a:extLst>
              <a:ext uri="{FF2B5EF4-FFF2-40B4-BE49-F238E27FC236}">
                <a16:creationId xmlns:a16="http://schemas.microsoft.com/office/drawing/2014/main" id="{C8B7C551-E940-4E13-822A-672D22F07ACD}"/>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971800" y="2844800"/>
            <a:ext cx="2286000" cy="1270000"/>
          </a:xfrm>
          <a:prstGeom prst="rect">
            <a:avLst/>
          </a:prstGeom>
        </p:spPr>
      </p:pic>
      <p:pic>
        <p:nvPicPr>
          <p:cNvPr id="12" name="Picture 4">
            <a:extLst>
              <a:ext uri="{FF2B5EF4-FFF2-40B4-BE49-F238E27FC236}">
                <a16:creationId xmlns:a16="http://schemas.microsoft.com/office/drawing/2014/main" id="{58F72673-E589-4B54-8732-AF65B5AC825E}"/>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p:blipFill>
        <p:spPr bwMode="auto">
          <a:xfrm>
            <a:off x="7431157" y="9228672"/>
            <a:ext cx="529130" cy="702384"/>
          </a:xfrm>
          <a:prstGeom prst="rect">
            <a:avLst/>
          </a:prstGeom>
          <a:noFill/>
          <a:extLst>
            <a:ext uri="{909E8E84-426E-40DD-AFC4-6F175D3DCCD1}">
              <a14:hiddenFill xmlns:a14="http://schemas.microsoft.com/office/drawing/2010/main">
                <a:solidFill>
                  <a:srgbClr val="FFFFFF"/>
                </a:solidFill>
              </a14:hiddenFill>
            </a:ext>
          </a:extLst>
        </p:spPr>
      </p:pic>
      <p:sp>
        <p:nvSpPr>
          <p:cNvPr id="13" name="Rectangle 12">
            <a:extLst>
              <a:ext uri="{FF2B5EF4-FFF2-40B4-BE49-F238E27FC236}">
                <a16:creationId xmlns:a16="http://schemas.microsoft.com/office/drawing/2014/main" id="{04104AAF-C566-4B5A-A0FE-08AA44AFE84D}"/>
              </a:ext>
            </a:extLst>
          </p:cNvPr>
          <p:cNvSpPr/>
          <p:nvPr/>
        </p:nvSpPr>
        <p:spPr>
          <a:xfrm>
            <a:off x="4423259" y="9195145"/>
            <a:ext cx="3007899" cy="769441"/>
          </a:xfrm>
          <a:prstGeom prst="rect">
            <a:avLst/>
          </a:prstGeom>
        </p:spPr>
        <p:txBody>
          <a:bodyPr wrap="square">
            <a:spAutoFit/>
          </a:bodyPr>
          <a:lstStyle/>
          <a:p>
            <a:pPr algn="r"/>
            <a:r>
              <a:rPr lang="en-US" dirty="0">
                <a:latin typeface="Avenir Next LT Pro" panose="020B0504020202020204" pitchFamily="34" charset="0"/>
              </a:rPr>
              <a:t>Suzanne Conway</a:t>
            </a:r>
          </a:p>
          <a:p>
            <a:pPr algn="r"/>
            <a:r>
              <a:rPr lang="en-US" sz="1200" dirty="0">
                <a:latin typeface="Avenir Next LT Pro" panose="020B0504020202020204" pitchFamily="34" charset="0"/>
              </a:rPr>
              <a:t>843-814-6778</a:t>
            </a:r>
          </a:p>
          <a:p>
            <a:pPr algn="r"/>
            <a:r>
              <a:rPr lang="en-US" sz="1200" dirty="0">
                <a:latin typeface="Avenir Next LT Pro" panose="020B0504020202020204" pitchFamily="34" charset="0"/>
              </a:rPr>
              <a:t>s.conway@bhhssun.com</a:t>
            </a:r>
          </a:p>
        </p:txBody>
      </p:sp>
    </p:spTree>
    <p:extLst>
      <p:ext uri="{BB962C8B-B14F-4D97-AF65-F5344CB8AC3E}">
        <p14:creationId xmlns:p14="http://schemas.microsoft.com/office/powerpoint/2010/main" val="120510941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110</TotalTime>
  <Words>347</Words>
  <Application>Microsoft Office PowerPoint</Application>
  <PresentationFormat>Custom</PresentationFormat>
  <Paragraphs>11</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Caslon Pro</vt:lpstr>
      <vt:lpstr>Arial</vt:lpstr>
      <vt:lpstr>Avenir Next LT Pro</vt:lpstr>
      <vt:lpstr>Calibri</vt:lpstr>
      <vt:lpstr>Office Theme</vt:lpstr>
      <vt:lpstr>Walk Through Beautiful Home in Palmetto Walk @ Cane Bay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Historic Grand Mansion on Colonial Lake</dc:title>
  <dc:creator>CVH360</dc:creator>
  <cp:lastModifiedBy>A. Thomas Price</cp:lastModifiedBy>
  <cp:revision>33</cp:revision>
  <dcterms:created xsi:type="dcterms:W3CDTF">2006-08-16T00:00:00Z</dcterms:created>
  <dcterms:modified xsi:type="dcterms:W3CDTF">2020-06-08T16:09:16Z</dcterms:modified>
</cp:coreProperties>
</file>