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280915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696811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4163282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264610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D6E84F-B8A0-447A-90B7-D7E56442A1BA}"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769363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D6E84F-B8A0-447A-90B7-D7E56442A1BA}" type="datetimeFigureOut">
              <a:rPr lang="en-US" smtClean="0"/>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290732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D6E84F-B8A0-447A-90B7-D7E56442A1BA}" type="datetimeFigureOut">
              <a:rPr lang="en-US" smtClean="0"/>
              <a:t>1/26/2017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4156821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2D6E84F-B8A0-447A-90B7-D7E56442A1BA}" type="datetimeFigureOut">
              <a:rPr lang="en-US" smtClean="0"/>
              <a:t>1/26/2017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64819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D6E84F-B8A0-447A-90B7-D7E56442A1BA}" type="datetimeFigureOut">
              <a:rPr lang="en-US" smtClean="0"/>
              <a:t>1/26/2017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688734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12D6E84F-B8A0-447A-90B7-D7E56442A1BA}" type="datetimeFigureOut">
              <a:rPr lang="en-US" smtClean="0"/>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555160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12D6E84F-B8A0-447A-90B7-D7E56442A1BA}" type="datetimeFigureOut">
              <a:rPr lang="en-US" smtClean="0"/>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3968182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12D6E84F-B8A0-447A-90B7-D7E56442A1BA}" type="datetimeFigureOut">
              <a:rPr lang="en-US" smtClean="0"/>
              <a:t>1/26/2017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3FF4ECA4-D0A9-42C3-8C3E-47A22AF1AAA9}" type="slidenum">
              <a:rPr lang="en-US" smtClean="0"/>
              <a:t>‹#›</a:t>
            </a:fld>
            <a:endParaRPr lang="en-US"/>
          </a:p>
        </p:txBody>
      </p:sp>
    </p:spTree>
    <p:extLst>
      <p:ext uri="{BB962C8B-B14F-4D97-AF65-F5344CB8AC3E}">
        <p14:creationId xmlns:p14="http://schemas.microsoft.com/office/powerpoint/2010/main" val="9099409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772400" cy="894521"/>
          </a:xfrm>
          <a:blipFill>
            <a:blip r:embed="rId2"/>
            <a:stretch>
              <a:fillRect/>
            </a:stretch>
          </a:blipFill>
          <a:ln>
            <a:noFill/>
          </a:ln>
        </p:spPr>
        <p:txBody>
          <a:bodyPr anchor="ctr">
            <a:normAutofit/>
          </a:bodyPr>
          <a:lstStyle/>
          <a:p>
            <a:r>
              <a:rPr lang="en-US" sz="4400" b="1" dirty="0">
                <a:latin typeface="AR DECODE" panose="02000000000000000000" pitchFamily="2" charset="0"/>
              </a:rPr>
              <a:t>Dunes West Stunner</a:t>
            </a:r>
            <a:endParaRPr lang="en-US" sz="4400" dirty="0">
              <a:latin typeface="AR DECODE" panose="02000000000000000000" pitchFamily="2" charset="0"/>
            </a:endParaRPr>
          </a:p>
        </p:txBody>
      </p:sp>
      <p:sp>
        <p:nvSpPr>
          <p:cNvPr id="3" name="Subtitle 2"/>
          <p:cNvSpPr>
            <a:spLocks noGrp="1"/>
          </p:cNvSpPr>
          <p:nvPr>
            <p:ph type="subTitle" idx="1"/>
          </p:nvPr>
        </p:nvSpPr>
        <p:spPr>
          <a:xfrm>
            <a:off x="130023" y="3286507"/>
            <a:ext cx="7512354" cy="1627689"/>
          </a:xfrm>
        </p:spPr>
        <p:txBody>
          <a:bodyPr anchor="ctr">
            <a:noAutofit/>
          </a:bodyPr>
          <a:lstStyle/>
          <a:p>
            <a:pPr>
              <a:lnSpc>
                <a:spcPct val="100000"/>
              </a:lnSpc>
            </a:pPr>
            <a:r>
              <a:rPr lang="en-US" sz="1300" dirty="0">
                <a:solidFill>
                  <a:sysClr val="windowText" lastClr="000000"/>
                </a:solidFill>
                <a:latin typeface="Bell MT" panose="02020503060305020303" pitchFamily="18" charset="0"/>
              </a:rPr>
              <a:t>Property like this rarely becomes available! You will instantly fall in love with the views the moment you walk up to the front door, where you can see straight through to the Wando River and marshes. As you enter, you will continue to be impressed with the high-end finishes throughout. Views are spectacular from EVERY room in this fabulous Executive home. A stunning kitchen with wood-burning fireplace, includes Wolf Range, Subzero fridge, and custom handmade backsplash tiles finish off this beautiful kitchen. Master bath has heated floors, sauna, steam shower, and Maestro tub, along with breathtaking, floor-to-ceiling Italian glass tile. Additional features include wine cellar, custom garage doors, Carolina Lanterns... Too much to list. It doesn't get any better! Schedule a showing today!</a:t>
            </a:r>
          </a:p>
        </p:txBody>
      </p:sp>
      <p:sp>
        <p:nvSpPr>
          <p:cNvPr id="4" name="Rectangle 3"/>
          <p:cNvSpPr/>
          <p:nvPr/>
        </p:nvSpPr>
        <p:spPr>
          <a:xfrm>
            <a:off x="0" y="8766313"/>
            <a:ext cx="7772400" cy="1292087"/>
          </a:xfrm>
          <a:prstGeom prst="rect">
            <a:avLst/>
          </a:prstGeom>
          <a:blipFill>
            <a:blip r:embed="rId3"/>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30836" y="1074799"/>
            <a:ext cx="4143472" cy="2123658"/>
          </a:xfrm>
          <a:prstGeom prst="rect">
            <a:avLst/>
          </a:prstGeom>
        </p:spPr>
        <p:txBody>
          <a:bodyPr wrap="square">
            <a:spAutoFit/>
          </a:bodyPr>
          <a:lstStyle/>
          <a:p>
            <a:r>
              <a:rPr lang="en-US" sz="2400" dirty="0">
                <a:solidFill>
                  <a:sysClr val="windowText" lastClr="000000"/>
                </a:solidFill>
                <a:latin typeface="AR JULIAN" panose="02000000000000000000" pitchFamily="2" charset="0"/>
              </a:rPr>
              <a:t>2446 Brick Landing Ct</a:t>
            </a:r>
            <a:endParaRPr lang="en-US" dirty="0">
              <a:solidFill>
                <a:sysClr val="windowText" lastClr="000000"/>
              </a:solidFill>
              <a:latin typeface="AR JULIAN" panose="02000000000000000000" pitchFamily="2" charset="0"/>
            </a:endParaRPr>
          </a:p>
          <a:p>
            <a:endParaRPr lang="en-US" dirty="0">
              <a:solidFill>
                <a:sysClr val="windowText" lastClr="000000"/>
              </a:solidFill>
              <a:latin typeface="AR JULIAN" panose="02000000000000000000" pitchFamily="2" charset="0"/>
            </a:endParaRPr>
          </a:p>
          <a:p>
            <a:r>
              <a:rPr lang="en-US" dirty="0">
                <a:solidFill>
                  <a:sysClr val="windowText" lastClr="000000"/>
                </a:solidFill>
                <a:latin typeface="AR JULIAN" panose="02000000000000000000" pitchFamily="2" charset="0"/>
              </a:rPr>
              <a:t>Mount Pleasant, SC 29466</a:t>
            </a:r>
          </a:p>
          <a:p>
            <a:r>
              <a:rPr lang="en-US" dirty="0">
                <a:solidFill>
                  <a:sysClr val="windowText" lastClr="000000"/>
                </a:solidFill>
                <a:latin typeface="AR JULIAN" panose="02000000000000000000" pitchFamily="2" charset="0"/>
              </a:rPr>
              <a:t>MLS# 17000038</a:t>
            </a:r>
          </a:p>
          <a:p>
            <a:r>
              <a:rPr lang="en-US" dirty="0">
                <a:solidFill>
                  <a:sysClr val="windowText" lastClr="000000"/>
                </a:solidFill>
                <a:latin typeface="AR JULIAN" panose="02000000000000000000" pitchFamily="2" charset="0"/>
              </a:rPr>
              <a:t>$1,799,000</a:t>
            </a:r>
          </a:p>
          <a:p>
            <a:endParaRPr lang="en-US" dirty="0">
              <a:solidFill>
                <a:sysClr val="windowText" lastClr="000000"/>
              </a:solidFill>
              <a:latin typeface="AR JULIAN" panose="02000000000000000000" pitchFamily="2" charset="0"/>
            </a:endParaRPr>
          </a:p>
          <a:p>
            <a:r>
              <a:rPr lang="en-US" dirty="0">
                <a:solidFill>
                  <a:sysClr val="windowText" lastClr="000000"/>
                </a:solidFill>
                <a:latin typeface="AR JULIAN" panose="02000000000000000000" pitchFamily="2" charset="0"/>
              </a:rPr>
              <a:t>3 Bedrooms | 3½ Baths</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52730" y="1074799"/>
            <a:ext cx="3190461" cy="2126974"/>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9460" y="7378560"/>
            <a:ext cx="1797722" cy="1217076"/>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915834" y="7378560"/>
            <a:ext cx="1825614" cy="1217076"/>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03701" y="7378560"/>
            <a:ext cx="1825614" cy="1217076"/>
          </a:xfrm>
          <a:prstGeom prst="rect">
            <a:avLst/>
          </a:prstGeom>
        </p:spPr>
      </p:pic>
      <p:pic>
        <p:nvPicPr>
          <p:cNvPr id="14" name="Picture 13"/>
          <p:cNvPicPr>
            <a:picLocks noChangeAspect="1"/>
          </p:cNvPicPr>
          <p:nvPr/>
        </p:nvPicPr>
        <p:blipFill rotWithShape="1">
          <a:blip r:embed="rId8" cstate="print">
            <a:extLst>
              <a:ext uri="{28A0092B-C50C-407E-A947-70E740481C1C}">
                <a14:useLocalDpi xmlns:a14="http://schemas.microsoft.com/office/drawing/2010/main" val="0"/>
              </a:ext>
            </a:extLst>
          </a:blip>
          <a:srcRect b="9830"/>
          <a:stretch/>
        </p:blipFill>
        <p:spPr>
          <a:xfrm>
            <a:off x="5827967" y="7378560"/>
            <a:ext cx="1828800" cy="1217076"/>
          </a:xfrm>
          <a:prstGeom prst="rect">
            <a:avLst/>
          </a:prstGeom>
        </p:spPr>
      </p:pic>
      <p:sp>
        <p:nvSpPr>
          <p:cNvPr id="16" name="Rectangle 15"/>
          <p:cNvSpPr/>
          <p:nvPr/>
        </p:nvSpPr>
        <p:spPr>
          <a:xfrm>
            <a:off x="130835" y="8919914"/>
            <a:ext cx="3606278" cy="984885"/>
          </a:xfrm>
          <a:prstGeom prst="rect">
            <a:avLst/>
          </a:prstGeom>
        </p:spPr>
        <p:txBody>
          <a:bodyPr wrap="square">
            <a:spAutoFit/>
          </a:bodyPr>
          <a:lstStyle/>
          <a:p>
            <a:r>
              <a:rPr lang="pl-PL" sz="1600" dirty="0">
                <a:latin typeface="AR JULIAN" panose="02000000000000000000" pitchFamily="2" charset="0"/>
              </a:rPr>
              <a:t>Robin Iriart</a:t>
            </a:r>
          </a:p>
          <a:p>
            <a:r>
              <a:rPr lang="pl-PL" sz="1400" dirty="0">
                <a:latin typeface="AR JULIAN" panose="02000000000000000000" pitchFamily="2" charset="0"/>
              </a:rPr>
              <a:t>Mobile</a:t>
            </a:r>
            <a:r>
              <a:rPr lang="en-US" sz="1400" dirty="0">
                <a:latin typeface="AR JULIAN" panose="02000000000000000000" pitchFamily="2" charset="0"/>
              </a:rPr>
              <a:t> </a:t>
            </a:r>
            <a:r>
              <a:rPr lang="pl-PL" sz="1400" dirty="0">
                <a:latin typeface="AR JULIAN" panose="02000000000000000000" pitchFamily="2" charset="0"/>
              </a:rPr>
              <a:t>843-568-7720</a:t>
            </a:r>
          </a:p>
          <a:p>
            <a:r>
              <a:rPr lang="pl-PL" sz="1400" dirty="0">
                <a:latin typeface="AR JULIAN" panose="02000000000000000000" pitchFamily="2" charset="0"/>
              </a:rPr>
              <a:t>Office</a:t>
            </a:r>
            <a:r>
              <a:rPr lang="en-US" sz="1400" dirty="0">
                <a:latin typeface="AR JULIAN" panose="02000000000000000000" pitchFamily="2" charset="0"/>
              </a:rPr>
              <a:t> </a:t>
            </a:r>
            <a:r>
              <a:rPr lang="pl-PL" sz="1400" dirty="0">
                <a:latin typeface="AR JULIAN" panose="02000000000000000000" pitchFamily="2" charset="0"/>
              </a:rPr>
              <a:t>843-284-8834</a:t>
            </a:r>
          </a:p>
          <a:p>
            <a:r>
              <a:rPr lang="pl-PL" sz="1400" dirty="0">
                <a:latin typeface="AR JULIAN" panose="02000000000000000000" pitchFamily="2" charset="0"/>
              </a:rPr>
              <a:t>Rickrobin@comcast.net</a:t>
            </a:r>
            <a:endParaRPr lang="en-US" sz="1400" dirty="0">
              <a:latin typeface="AR JULIAN" panose="02000000000000000000" pitchFamily="2" charset="0"/>
            </a:endParaRPr>
          </a:p>
        </p:txBody>
      </p:sp>
      <p:sp>
        <p:nvSpPr>
          <p:cNvPr id="17" name="Rectangle 16"/>
          <p:cNvSpPr/>
          <p:nvPr/>
        </p:nvSpPr>
        <p:spPr>
          <a:xfrm>
            <a:off x="3907703" y="8919914"/>
            <a:ext cx="3735487" cy="984885"/>
          </a:xfrm>
          <a:prstGeom prst="rect">
            <a:avLst/>
          </a:prstGeom>
        </p:spPr>
        <p:txBody>
          <a:bodyPr wrap="square">
            <a:spAutoFit/>
          </a:bodyPr>
          <a:lstStyle/>
          <a:p>
            <a:pPr algn="r"/>
            <a:r>
              <a:rPr lang="en-US" sz="1600" dirty="0">
                <a:latin typeface="AR JULIAN" panose="02000000000000000000" pitchFamily="2" charset="0"/>
              </a:rPr>
              <a:t>Gatehouse Realty, LLC</a:t>
            </a:r>
          </a:p>
          <a:p>
            <a:pPr algn="r"/>
            <a:r>
              <a:rPr lang="en-US" sz="1400" dirty="0">
                <a:latin typeface="AR JULIAN" panose="02000000000000000000" pitchFamily="2" charset="0"/>
              </a:rPr>
              <a:t>708 S. </a:t>
            </a:r>
            <a:r>
              <a:rPr lang="en-US" sz="1400" dirty="0" err="1">
                <a:latin typeface="AR JULIAN" panose="02000000000000000000" pitchFamily="2" charset="0"/>
              </a:rPr>
              <a:t>Shelmore</a:t>
            </a:r>
            <a:r>
              <a:rPr lang="en-US" sz="1400" dirty="0">
                <a:latin typeface="AR JULIAN" panose="02000000000000000000" pitchFamily="2" charset="0"/>
              </a:rPr>
              <a:t> Blvd, Ste. 102</a:t>
            </a:r>
          </a:p>
          <a:p>
            <a:pPr algn="r"/>
            <a:r>
              <a:rPr lang="en-US" sz="1400" dirty="0">
                <a:latin typeface="AR JULIAN" panose="02000000000000000000" pitchFamily="2" charset="0"/>
              </a:rPr>
              <a:t>Mt. Pleasant, SC 29464</a:t>
            </a:r>
          </a:p>
          <a:p>
            <a:pPr algn="r"/>
            <a:r>
              <a:rPr lang="en-US" sz="1400" dirty="0">
                <a:latin typeface="AR JULIAN" panose="02000000000000000000" pitchFamily="2" charset="0"/>
              </a:rPr>
              <a:t>www.gatehousecharleston.com</a:t>
            </a:r>
          </a:p>
        </p:txBody>
      </p:sp>
      <p:pic>
        <p:nvPicPr>
          <p:cNvPr id="5" name="Picture 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124200" y="8745606"/>
            <a:ext cx="1524000" cy="1333500"/>
          </a:xfrm>
          <a:prstGeom prst="rect">
            <a:avLst/>
          </a:prstGeom>
        </p:spPr>
      </p:pic>
      <p:sp>
        <p:nvSpPr>
          <p:cNvPr id="18" name="Rectangle 17"/>
          <p:cNvSpPr/>
          <p:nvPr/>
        </p:nvSpPr>
        <p:spPr>
          <a:xfrm>
            <a:off x="124241" y="5067797"/>
            <a:ext cx="7518136" cy="2246769"/>
          </a:xfrm>
          <a:prstGeom prst="rect">
            <a:avLst/>
          </a:prstGeom>
        </p:spPr>
        <p:txBody>
          <a:bodyPr wrap="square" numCol="2">
            <a:spAutoFit/>
          </a:bodyPr>
          <a:lstStyle/>
          <a:p>
            <a:r>
              <a:rPr lang="en-US" sz="1000" dirty="0">
                <a:latin typeface="Bell MT" panose="02020503060305020303" pitchFamily="18" charset="0"/>
              </a:rPr>
              <a:t>EXTERIOR FEATURES</a:t>
            </a:r>
          </a:p>
          <a:p>
            <a:endParaRPr lang="en-US" sz="1000" dirty="0">
              <a:latin typeface="Bell MT" panose="02020503060305020303" pitchFamily="18" charset="0"/>
            </a:endParaRPr>
          </a:p>
          <a:p>
            <a:r>
              <a:rPr lang="en-US" sz="1000" dirty="0">
                <a:latin typeface="Bell MT" panose="02020503060305020303" pitchFamily="18" charset="0"/>
              </a:rPr>
              <a:t>-3 Levels of Expansive </a:t>
            </a:r>
            <a:r>
              <a:rPr lang="en-US" sz="1000" dirty="0" err="1">
                <a:latin typeface="Bell MT" panose="02020503060305020303" pitchFamily="18" charset="0"/>
              </a:rPr>
              <a:t>Ipe</a:t>
            </a:r>
            <a:r>
              <a:rPr lang="en-US" sz="1000" dirty="0">
                <a:latin typeface="Bell MT" panose="02020503060305020303" pitchFamily="18" charset="0"/>
              </a:rPr>
              <a:t> Decking, with Marine Cable</a:t>
            </a:r>
          </a:p>
          <a:p>
            <a:r>
              <a:rPr lang="en-US" sz="1000" dirty="0">
                <a:latin typeface="Bell MT" panose="02020503060305020303" pitchFamily="18" charset="0"/>
              </a:rPr>
              <a:t>-Copper Gutters</a:t>
            </a:r>
          </a:p>
          <a:p>
            <a:r>
              <a:rPr lang="en-US" sz="1000" dirty="0">
                <a:latin typeface="Bell MT" panose="02020503060305020303" pitchFamily="18" charset="0"/>
              </a:rPr>
              <a:t>-Saltwater Pool</a:t>
            </a:r>
          </a:p>
          <a:p>
            <a:r>
              <a:rPr lang="en-US" sz="1000" dirty="0">
                <a:latin typeface="Bell MT" panose="02020503060305020303" pitchFamily="18" charset="0"/>
              </a:rPr>
              <a:t>-Travertine Decking</a:t>
            </a:r>
          </a:p>
          <a:p>
            <a:r>
              <a:rPr lang="en-US" sz="1000" dirty="0">
                <a:latin typeface="Bell MT" panose="02020503060305020303" pitchFamily="18" charset="0"/>
              </a:rPr>
              <a:t>-Outdoor Landscape Lighting</a:t>
            </a:r>
          </a:p>
          <a:p>
            <a:r>
              <a:rPr lang="en-US" sz="1000" dirty="0">
                <a:latin typeface="Bell MT" panose="02020503060305020303" pitchFamily="18" charset="0"/>
              </a:rPr>
              <a:t>-Custom Charleston Lanterns</a:t>
            </a:r>
          </a:p>
          <a:p>
            <a:r>
              <a:rPr lang="en-US" sz="1000" dirty="0">
                <a:latin typeface="Bell MT" panose="02020503060305020303" pitchFamily="18" charset="0"/>
              </a:rPr>
              <a:t>-Custom Mahogany Garage Doors w/German Manufactured Motors</a:t>
            </a:r>
          </a:p>
          <a:p>
            <a:r>
              <a:rPr lang="en-US" sz="1000" dirty="0">
                <a:latin typeface="Bell MT" panose="02020503060305020303" pitchFamily="18" charset="0"/>
              </a:rPr>
              <a:t>-Hurricane Shutters</a:t>
            </a:r>
          </a:p>
          <a:p>
            <a:r>
              <a:rPr lang="en-US" sz="1000" dirty="0">
                <a:latin typeface="Bell MT" panose="02020503060305020303" pitchFamily="18" charset="0"/>
              </a:rPr>
              <a:t>-Dock with 10,000 </a:t>
            </a:r>
            <a:r>
              <a:rPr lang="en-US" sz="1000" dirty="0" err="1">
                <a:latin typeface="Bell MT" panose="02020503060305020303" pitchFamily="18" charset="0"/>
              </a:rPr>
              <a:t>lb</a:t>
            </a:r>
            <a:r>
              <a:rPr lang="en-US" sz="1000" dirty="0">
                <a:latin typeface="Bell MT" panose="02020503060305020303" pitchFamily="18" charset="0"/>
              </a:rPr>
              <a:t> Boat Lift</a:t>
            </a:r>
          </a:p>
          <a:p>
            <a:r>
              <a:rPr lang="en-US" sz="1000" dirty="0">
                <a:latin typeface="Bell MT" panose="02020503060305020303" pitchFamily="18" charset="0"/>
              </a:rPr>
              <a:t>-UNMATCHED Privacy in Mount Pleasant!</a:t>
            </a:r>
          </a:p>
          <a:p>
            <a:endParaRPr lang="en-US" sz="1000" dirty="0">
              <a:latin typeface="Bell MT" panose="02020503060305020303" pitchFamily="18" charset="0"/>
            </a:endParaRPr>
          </a:p>
          <a:p>
            <a:endParaRPr lang="en-US" sz="1000" dirty="0">
              <a:latin typeface="Bell MT" panose="02020503060305020303" pitchFamily="18" charset="0"/>
            </a:endParaRPr>
          </a:p>
          <a:p>
            <a:r>
              <a:rPr lang="en-US" sz="1000" dirty="0">
                <a:latin typeface="Bell MT" panose="02020503060305020303" pitchFamily="18" charset="0"/>
              </a:rPr>
              <a:t>INTERIOR FEATURES</a:t>
            </a:r>
          </a:p>
          <a:p>
            <a:endParaRPr lang="en-US" sz="1000" dirty="0">
              <a:latin typeface="Bell MT" panose="02020503060305020303" pitchFamily="18" charset="0"/>
            </a:endParaRPr>
          </a:p>
          <a:p>
            <a:r>
              <a:rPr lang="en-US" sz="1000" dirty="0">
                <a:latin typeface="Bell MT" panose="02020503060305020303" pitchFamily="18" charset="0"/>
              </a:rPr>
              <a:t>-Amazing Views from Every Room</a:t>
            </a:r>
          </a:p>
          <a:p>
            <a:r>
              <a:rPr lang="en-US" sz="1000" dirty="0">
                <a:latin typeface="Bell MT" panose="02020503060305020303" pitchFamily="18" charset="0"/>
              </a:rPr>
              <a:t>-Over $50k in Custom Light Fixtures</a:t>
            </a:r>
          </a:p>
          <a:p>
            <a:r>
              <a:rPr lang="en-US" sz="1000" dirty="0">
                <a:latin typeface="Bell MT" panose="02020503060305020303" pitchFamily="18" charset="0"/>
              </a:rPr>
              <a:t>-Custom Draperies &amp; Window Treatments</a:t>
            </a:r>
          </a:p>
          <a:p>
            <a:r>
              <a:rPr lang="en-US" sz="1000" dirty="0">
                <a:latin typeface="Bell MT" panose="02020503060305020303" pitchFamily="18" charset="0"/>
              </a:rPr>
              <a:t>-Solid Wood Doors throughout home</a:t>
            </a:r>
          </a:p>
          <a:p>
            <a:r>
              <a:rPr lang="en-US" sz="1000" dirty="0">
                <a:latin typeface="Bell MT" panose="02020503060305020303" pitchFamily="18" charset="0"/>
              </a:rPr>
              <a:t>-Master Bath with Sauna &amp; Steam</a:t>
            </a:r>
          </a:p>
          <a:p>
            <a:r>
              <a:rPr lang="en-US" sz="1000" dirty="0">
                <a:latin typeface="Bell MT" panose="02020503060305020303" pitchFamily="18" charset="0"/>
              </a:rPr>
              <a:t>-Heated Floors</a:t>
            </a:r>
          </a:p>
          <a:p>
            <a:r>
              <a:rPr lang="en-US" sz="1000" dirty="0">
                <a:latin typeface="Bell MT" panose="02020503060305020303" pitchFamily="18" charset="0"/>
              </a:rPr>
              <a:t>-Custom Tile from Floor to Ceiling</a:t>
            </a:r>
          </a:p>
          <a:p>
            <a:r>
              <a:rPr lang="en-US" sz="1000" dirty="0">
                <a:latin typeface="Bell MT" panose="02020503060305020303" pitchFamily="18" charset="0"/>
              </a:rPr>
              <a:t>-Maestro Hydra-Soaking Tub</a:t>
            </a:r>
          </a:p>
          <a:p>
            <a:r>
              <a:rPr lang="en-US" sz="1000" dirty="0">
                <a:latin typeface="Bell MT" panose="02020503060305020303" pitchFamily="18" charset="0"/>
              </a:rPr>
              <a:t>-Nickel Faucets</a:t>
            </a:r>
          </a:p>
          <a:p>
            <a:r>
              <a:rPr lang="en-US" sz="1000" dirty="0">
                <a:latin typeface="Bell MT" panose="02020503060305020303" pitchFamily="18" charset="0"/>
              </a:rPr>
              <a:t>-Gas &amp; Wood-Burning Fireplaces</a:t>
            </a:r>
          </a:p>
          <a:p>
            <a:r>
              <a:rPr lang="en-US" sz="1000" dirty="0">
                <a:latin typeface="Bell MT" panose="02020503060305020303" pitchFamily="18" charset="0"/>
              </a:rPr>
              <a:t>-Wine Cellar for more than 1500 bottle collection</a:t>
            </a:r>
          </a:p>
          <a:p>
            <a:r>
              <a:rPr lang="en-US" sz="1000" dirty="0">
                <a:latin typeface="Bell MT" panose="02020503060305020303" pitchFamily="18" charset="0"/>
              </a:rPr>
              <a:t>-Interior Fire Sprinklers</a:t>
            </a:r>
          </a:p>
        </p:txBody>
      </p:sp>
    </p:spTree>
    <p:extLst>
      <p:ext uri="{BB962C8B-B14F-4D97-AF65-F5344CB8AC3E}">
        <p14:creationId xmlns:p14="http://schemas.microsoft.com/office/powerpoint/2010/main" val="22095328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120</TotalTime>
  <Words>320</Words>
  <Application>Microsoft Office PowerPoint</Application>
  <PresentationFormat>Custom</PresentationFormat>
  <Paragraphs>45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 DECODE</vt:lpstr>
      <vt:lpstr>AR JULIAN</vt:lpstr>
      <vt:lpstr>Arial</vt:lpstr>
      <vt:lpstr>Bell MT</vt:lpstr>
      <vt:lpstr>Calibri</vt:lpstr>
      <vt:lpstr>Calibri Light</vt:lpstr>
      <vt:lpstr>Office Theme</vt:lpstr>
      <vt:lpstr>Dunes West Stunner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 Preview and Luncheon </dc:title>
  <dc:creator>A. Thomas</dc:creator>
  <cp:lastModifiedBy>A. Thomas Price</cp:lastModifiedBy>
  <cp:revision>18</cp:revision>
  <dcterms:created xsi:type="dcterms:W3CDTF">2015-08-21T18:07:19Z</dcterms:created>
  <dcterms:modified xsi:type="dcterms:W3CDTF">2017-01-26T15:17:05Z</dcterms:modified>
</cp:coreProperties>
</file>