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75" d="100"/>
          <a:sy n="75" d="100"/>
        </p:scale>
        <p:origin x="-2160" y="-10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2/13/2015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2/13/2015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2/13/2015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2/13/2015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2/13/2015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2/13/2015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2/13/2015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2/13/2015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2/13/2015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2/13/2015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2/13/2015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2/13/2015</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11.pn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2">
            <a:extLst>
              <a:ext uri="{28A0092B-C50C-407E-A947-70E740481C1C}">
                <a14:useLocalDpi xmlns:a14="http://schemas.microsoft.com/office/drawing/2010/main" val="0"/>
              </a:ext>
            </a:extLst>
          </a:blip>
          <a:srcRect t="5927" b="9716"/>
          <a:stretch/>
        </p:blipFill>
        <p:spPr>
          <a:xfrm>
            <a:off x="-6350" y="0"/>
            <a:ext cx="7772400" cy="4917440"/>
          </a:xfrm>
          <a:prstGeom prst="rect">
            <a:avLst/>
          </a:prstGeom>
        </p:spPr>
      </p:pic>
      <p:pic>
        <p:nvPicPr>
          <p:cNvPr id="5" name="Picture 4"/>
          <p:cNvPicPr>
            <a:picLocks noChangeAspect="1"/>
          </p:cNvPicPr>
          <p:nvPr/>
        </p:nvPicPr>
        <p:blipFill rotWithShape="1">
          <a:blip r:embed="rId3" cstate="print">
            <a:extLst>
              <a:ext uri="{28A0092B-C50C-407E-A947-70E740481C1C}">
                <a14:useLocalDpi xmlns:a14="http://schemas.microsoft.com/office/drawing/2010/main" val="0"/>
              </a:ext>
            </a:extLst>
          </a:blip>
          <a:srcRect t="7407" b="7407"/>
          <a:stretch/>
        </p:blipFill>
        <p:spPr>
          <a:xfrm>
            <a:off x="19050" y="0"/>
            <a:ext cx="1371600" cy="876300"/>
          </a:xfrm>
          <a:prstGeom prst="rect">
            <a:avLst/>
          </a:prstGeom>
          <a:ln>
            <a:solidFill>
              <a:schemeClr val="bg1"/>
            </a:solidFill>
          </a:ln>
        </p:spPr>
      </p:pic>
      <p:pic>
        <p:nvPicPr>
          <p:cNvPr id="6" name="Picture 5"/>
          <p:cNvPicPr>
            <a:picLocks noChangeAspect="1"/>
          </p:cNvPicPr>
          <p:nvPr/>
        </p:nvPicPr>
        <p:blipFill rotWithShape="1">
          <a:blip r:embed="rId4" cstate="print">
            <a:extLst>
              <a:ext uri="{28A0092B-C50C-407E-A947-70E740481C1C}">
                <a14:useLocalDpi xmlns:a14="http://schemas.microsoft.com/office/drawing/2010/main" val="0"/>
              </a:ext>
            </a:extLst>
          </a:blip>
          <a:srcRect t="7190" b="7625"/>
          <a:stretch/>
        </p:blipFill>
        <p:spPr>
          <a:xfrm>
            <a:off x="19050" y="913372"/>
            <a:ext cx="1371600" cy="876300"/>
          </a:xfrm>
          <a:prstGeom prst="rect">
            <a:avLst/>
          </a:prstGeom>
          <a:ln>
            <a:solidFill>
              <a:schemeClr val="bg1"/>
            </a:solidFill>
          </a:ln>
        </p:spPr>
      </p:pic>
      <p:pic>
        <p:nvPicPr>
          <p:cNvPr id="7" name="Picture 6"/>
          <p:cNvPicPr>
            <a:picLocks noChangeAspect="1"/>
          </p:cNvPicPr>
          <p:nvPr/>
        </p:nvPicPr>
        <p:blipFill rotWithShape="1">
          <a:blip r:embed="rId5" cstate="print">
            <a:extLst>
              <a:ext uri="{28A0092B-C50C-407E-A947-70E740481C1C}">
                <a14:useLocalDpi xmlns:a14="http://schemas.microsoft.com/office/drawing/2010/main" val="0"/>
              </a:ext>
            </a:extLst>
          </a:blip>
          <a:srcRect t="6944" b="7408"/>
          <a:stretch/>
        </p:blipFill>
        <p:spPr>
          <a:xfrm>
            <a:off x="19050" y="1826744"/>
            <a:ext cx="1371600" cy="881062"/>
          </a:xfrm>
          <a:prstGeom prst="rect">
            <a:avLst/>
          </a:prstGeom>
          <a:ln>
            <a:solidFill>
              <a:schemeClr val="bg1"/>
            </a:solidFill>
          </a:ln>
        </p:spPr>
      </p:pic>
      <p:pic>
        <p:nvPicPr>
          <p:cNvPr id="9" name="Picture 8"/>
          <p:cNvPicPr>
            <a:picLocks noChangeAspect="1"/>
          </p:cNvPicPr>
          <p:nvPr/>
        </p:nvPicPr>
        <p:blipFill rotWithShape="1">
          <a:blip r:embed="rId6" cstate="print">
            <a:extLst>
              <a:ext uri="{28A0092B-C50C-407E-A947-70E740481C1C}">
                <a14:useLocalDpi xmlns:a14="http://schemas.microsoft.com/office/drawing/2010/main" val="0"/>
              </a:ext>
            </a:extLst>
          </a:blip>
          <a:srcRect t="7407" b="7407"/>
          <a:stretch/>
        </p:blipFill>
        <p:spPr>
          <a:xfrm>
            <a:off x="19050" y="5504045"/>
            <a:ext cx="1371600" cy="876300"/>
          </a:xfrm>
          <a:prstGeom prst="rect">
            <a:avLst/>
          </a:prstGeom>
          <a:ln>
            <a:solidFill>
              <a:schemeClr val="bg1"/>
            </a:solidFill>
          </a:ln>
        </p:spPr>
      </p:pic>
      <p:pic>
        <p:nvPicPr>
          <p:cNvPr id="10" name="Picture 9"/>
          <p:cNvPicPr>
            <a:picLocks noChangeAspect="1"/>
          </p:cNvPicPr>
          <p:nvPr/>
        </p:nvPicPr>
        <p:blipFill rotWithShape="1">
          <a:blip r:embed="rId7" cstate="print">
            <a:extLst>
              <a:ext uri="{28A0092B-C50C-407E-A947-70E740481C1C}">
                <a14:useLocalDpi xmlns:a14="http://schemas.microsoft.com/office/drawing/2010/main" val="0"/>
              </a:ext>
            </a:extLst>
          </a:blip>
          <a:srcRect t="7407" b="7407"/>
          <a:stretch/>
        </p:blipFill>
        <p:spPr>
          <a:xfrm>
            <a:off x="19050" y="6417417"/>
            <a:ext cx="1371600" cy="876300"/>
          </a:xfrm>
          <a:prstGeom prst="rect">
            <a:avLst/>
          </a:prstGeom>
          <a:ln>
            <a:solidFill>
              <a:schemeClr val="bg1"/>
            </a:solidFill>
          </a:ln>
        </p:spPr>
      </p:pic>
      <p:pic>
        <p:nvPicPr>
          <p:cNvPr id="11" name="Picture 10"/>
          <p:cNvPicPr>
            <a:picLocks noChangeAspect="1"/>
          </p:cNvPicPr>
          <p:nvPr/>
        </p:nvPicPr>
        <p:blipFill rotWithShape="1">
          <a:blip r:embed="rId8" cstate="print">
            <a:extLst>
              <a:ext uri="{28A0092B-C50C-407E-A947-70E740481C1C}">
                <a14:useLocalDpi xmlns:a14="http://schemas.microsoft.com/office/drawing/2010/main" val="0"/>
              </a:ext>
            </a:extLst>
          </a:blip>
          <a:srcRect t="6918" b="6971"/>
          <a:stretch/>
        </p:blipFill>
        <p:spPr>
          <a:xfrm>
            <a:off x="19050" y="2744878"/>
            <a:ext cx="1371600" cy="885825"/>
          </a:xfrm>
          <a:prstGeom prst="rect">
            <a:avLst/>
          </a:prstGeom>
          <a:ln>
            <a:solidFill>
              <a:schemeClr val="bg1"/>
            </a:solidFill>
          </a:ln>
        </p:spPr>
      </p:pic>
      <p:pic>
        <p:nvPicPr>
          <p:cNvPr id="13" name="Picture 12"/>
          <p:cNvPicPr>
            <a:picLocks noChangeAspect="1"/>
          </p:cNvPicPr>
          <p:nvPr/>
        </p:nvPicPr>
        <p:blipFill rotWithShape="1">
          <a:blip r:embed="rId9" cstate="print">
            <a:extLst>
              <a:ext uri="{28A0092B-C50C-407E-A947-70E740481C1C}">
                <a14:useLocalDpi xmlns:a14="http://schemas.microsoft.com/office/drawing/2010/main" val="0"/>
              </a:ext>
            </a:extLst>
          </a:blip>
          <a:srcRect t="6918" b="6971"/>
          <a:stretch/>
        </p:blipFill>
        <p:spPr>
          <a:xfrm>
            <a:off x="19050" y="7330789"/>
            <a:ext cx="1371600" cy="885825"/>
          </a:xfrm>
          <a:prstGeom prst="rect">
            <a:avLst/>
          </a:prstGeom>
          <a:ln>
            <a:solidFill>
              <a:schemeClr val="bg1"/>
            </a:solidFill>
          </a:ln>
        </p:spPr>
      </p:pic>
      <p:pic>
        <p:nvPicPr>
          <p:cNvPr id="14" name="Picture 13"/>
          <p:cNvPicPr>
            <a:picLocks noChangeAspect="1"/>
          </p:cNvPicPr>
          <p:nvPr/>
        </p:nvPicPr>
        <p:blipFill rotWithShape="1">
          <a:blip r:embed="rId10" cstate="print">
            <a:extLst>
              <a:ext uri="{28A0092B-C50C-407E-A947-70E740481C1C}">
                <a14:useLocalDpi xmlns:a14="http://schemas.microsoft.com/office/drawing/2010/main" val="0"/>
              </a:ext>
            </a:extLst>
          </a:blip>
          <a:srcRect t="6944" b="7335"/>
          <a:stretch/>
        </p:blipFill>
        <p:spPr>
          <a:xfrm>
            <a:off x="19050" y="8253686"/>
            <a:ext cx="1371600" cy="881813"/>
          </a:xfrm>
          <a:prstGeom prst="rect">
            <a:avLst/>
          </a:prstGeom>
          <a:ln>
            <a:solidFill>
              <a:schemeClr val="bg1"/>
            </a:solidFill>
          </a:ln>
        </p:spPr>
      </p:pic>
      <p:pic>
        <p:nvPicPr>
          <p:cNvPr id="16" name="Picture 15"/>
          <p:cNvPicPr>
            <a:picLocks noChangeAspect="1"/>
          </p:cNvPicPr>
          <p:nvPr/>
        </p:nvPicPr>
        <p:blipFill rotWithShape="1">
          <a:blip r:embed="rId11" cstate="print">
            <a:extLst>
              <a:ext uri="{28A0092B-C50C-407E-A947-70E740481C1C}">
                <a14:useLocalDpi xmlns:a14="http://schemas.microsoft.com/office/drawing/2010/main" val="0"/>
              </a:ext>
            </a:extLst>
          </a:blip>
          <a:srcRect t="6944" b="6944"/>
          <a:stretch/>
        </p:blipFill>
        <p:spPr>
          <a:xfrm>
            <a:off x="19050" y="9172575"/>
            <a:ext cx="1371600" cy="885825"/>
          </a:xfrm>
          <a:prstGeom prst="rect">
            <a:avLst/>
          </a:prstGeom>
          <a:ln>
            <a:solidFill>
              <a:schemeClr val="bg1"/>
            </a:solidFill>
          </a:ln>
        </p:spPr>
      </p:pic>
      <p:sp>
        <p:nvSpPr>
          <p:cNvPr id="17" name="Rectangle 16"/>
          <p:cNvSpPr/>
          <p:nvPr/>
        </p:nvSpPr>
        <p:spPr>
          <a:xfrm>
            <a:off x="1390650" y="5041880"/>
            <a:ext cx="6375400" cy="3416320"/>
          </a:xfrm>
          <a:prstGeom prst="rect">
            <a:avLst/>
          </a:prstGeom>
        </p:spPr>
        <p:txBody>
          <a:bodyPr wrap="square">
            <a:spAutoFit/>
          </a:bodyPr>
          <a:lstStyle/>
          <a:p>
            <a:pPr algn="ctr"/>
            <a:r>
              <a:rPr lang="en-US" sz="1800" dirty="0" smtClean="0"/>
              <a:t>You </a:t>
            </a:r>
            <a:r>
              <a:rPr lang="en-US" sz="1800" dirty="0"/>
              <a:t>will instantly fall in love with the views the moment you walk up to the front door, where you can see straight through to the Wando River and marshes. As you enter, you will continue to be impressed with the high-end finishes throughout. Views are spectacular from EVERY room in this fabulous Executive home. A stunning kitchen with wood-burning fireplace, includes Wolf Range, Subzero fridge, and custom handmade backsplash tiles finish off this beautiful kitchen. Master bath has heated floors, sauna, steam shower, and Maestro tub, along with breathtaking, floor-to-ceiling Italian glass tile. Additional features include wine cellar, custom garage doors, Carolina Lanterns... Too much to list. It doesn't get any better! Schedule a showing today!</a:t>
            </a:r>
          </a:p>
        </p:txBody>
      </p:sp>
      <p:pic>
        <p:nvPicPr>
          <p:cNvPr id="18" name="Picture 17"/>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1426029" y="9172574"/>
            <a:ext cx="1012371" cy="885825"/>
          </a:xfrm>
          <a:prstGeom prst="rect">
            <a:avLst/>
          </a:prstGeom>
        </p:spPr>
      </p:pic>
      <p:pic>
        <p:nvPicPr>
          <p:cNvPr id="19" name="Picture 18"/>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7099300" y="9105900"/>
            <a:ext cx="628650" cy="952500"/>
          </a:xfrm>
          <a:prstGeom prst="rect">
            <a:avLst/>
          </a:prstGeom>
        </p:spPr>
      </p:pic>
      <p:sp>
        <p:nvSpPr>
          <p:cNvPr id="20" name="Rectangle 19"/>
          <p:cNvSpPr/>
          <p:nvPr/>
        </p:nvSpPr>
        <p:spPr>
          <a:xfrm>
            <a:off x="3867150" y="0"/>
            <a:ext cx="3886200" cy="954107"/>
          </a:xfrm>
          <a:prstGeom prst="rect">
            <a:avLst/>
          </a:prstGeom>
        </p:spPr>
        <p:txBody>
          <a:bodyPr>
            <a:spAutoFit/>
          </a:bodyPr>
          <a:lstStyle/>
          <a:p>
            <a:pPr algn="r"/>
            <a:r>
              <a:rPr lang="en-US" sz="2400" dirty="0">
                <a:solidFill>
                  <a:schemeClr val="bg2">
                    <a:lumMod val="25000"/>
                  </a:schemeClr>
                </a:solidFill>
                <a:effectLst>
                  <a:outerShdw blurRad="38100" dist="38100" dir="2700000" algn="tl">
                    <a:srgbClr val="000000">
                      <a:alpha val="43137"/>
                    </a:srgbClr>
                  </a:outerShdw>
                </a:effectLst>
              </a:rPr>
              <a:t>2446 Brick Landing Court</a:t>
            </a:r>
          </a:p>
          <a:p>
            <a:pPr algn="r"/>
            <a:r>
              <a:rPr lang="en-US" sz="1600" i="1" dirty="0">
                <a:solidFill>
                  <a:schemeClr val="bg2">
                    <a:lumMod val="25000"/>
                  </a:schemeClr>
                </a:solidFill>
                <a:effectLst>
                  <a:outerShdw blurRad="38100" dist="38100" dir="2700000" algn="tl">
                    <a:srgbClr val="000000">
                      <a:alpha val="43137"/>
                    </a:srgbClr>
                  </a:outerShdw>
                </a:effectLst>
              </a:rPr>
              <a:t>Dunes </a:t>
            </a:r>
            <a:r>
              <a:rPr lang="en-US" sz="1600" i="1" dirty="0" smtClean="0">
                <a:solidFill>
                  <a:schemeClr val="bg2">
                    <a:lumMod val="25000"/>
                  </a:schemeClr>
                </a:solidFill>
                <a:effectLst>
                  <a:outerShdw blurRad="38100" dist="38100" dir="2700000" algn="tl">
                    <a:srgbClr val="000000">
                      <a:alpha val="43137"/>
                    </a:srgbClr>
                  </a:outerShdw>
                </a:effectLst>
              </a:rPr>
              <a:t>West ~ Mount </a:t>
            </a:r>
            <a:r>
              <a:rPr lang="en-US" sz="1600" i="1" dirty="0">
                <a:solidFill>
                  <a:schemeClr val="bg2">
                    <a:lumMod val="25000"/>
                  </a:schemeClr>
                </a:solidFill>
                <a:effectLst>
                  <a:outerShdw blurRad="38100" dist="38100" dir="2700000" algn="tl">
                    <a:srgbClr val="000000">
                      <a:alpha val="43137"/>
                    </a:srgbClr>
                  </a:outerShdw>
                </a:effectLst>
              </a:rPr>
              <a:t>Pleasant</a:t>
            </a:r>
          </a:p>
          <a:p>
            <a:pPr algn="r"/>
            <a:r>
              <a:rPr lang="en-US" sz="1600" i="1" dirty="0">
                <a:solidFill>
                  <a:schemeClr val="bg2">
                    <a:lumMod val="25000"/>
                  </a:schemeClr>
                </a:solidFill>
                <a:effectLst>
                  <a:outerShdw blurRad="38100" dist="38100" dir="2700000" algn="tl">
                    <a:srgbClr val="000000">
                      <a:alpha val="43137"/>
                    </a:srgbClr>
                  </a:outerShdw>
                </a:effectLst>
              </a:rPr>
              <a:t>MLS# </a:t>
            </a:r>
            <a:r>
              <a:rPr lang="en-US" sz="1600" i="1" dirty="0" smtClean="0">
                <a:solidFill>
                  <a:schemeClr val="bg2">
                    <a:lumMod val="25000"/>
                  </a:schemeClr>
                </a:solidFill>
                <a:effectLst>
                  <a:outerShdw blurRad="38100" dist="38100" dir="2700000" algn="tl">
                    <a:srgbClr val="000000">
                      <a:alpha val="43137"/>
                    </a:srgbClr>
                  </a:outerShdw>
                </a:effectLst>
              </a:rPr>
              <a:t>15000867 ~ $1,847,000</a:t>
            </a:r>
            <a:endParaRPr lang="en-US" sz="1600" i="1" dirty="0">
              <a:solidFill>
                <a:schemeClr val="bg2">
                  <a:lumMod val="25000"/>
                </a:schemeClr>
              </a:solidFill>
              <a:effectLst>
                <a:outerShdw blurRad="38100" dist="38100" dir="2700000" algn="tl">
                  <a:srgbClr val="000000">
                    <a:alpha val="43137"/>
                  </a:srgbClr>
                </a:outerShdw>
              </a:effectLst>
            </a:endParaRPr>
          </a:p>
        </p:txBody>
      </p:sp>
      <p:sp>
        <p:nvSpPr>
          <p:cNvPr id="21" name="Rectangle 20"/>
          <p:cNvSpPr/>
          <p:nvPr/>
        </p:nvSpPr>
        <p:spPr>
          <a:xfrm>
            <a:off x="-6350" y="4368225"/>
            <a:ext cx="7778750" cy="584775"/>
          </a:xfrm>
          <a:prstGeom prst="rect">
            <a:avLst/>
          </a:prstGeom>
          <a:gradFill>
            <a:gsLst>
              <a:gs pos="0">
                <a:schemeClr val="bg1">
                  <a:alpha val="0"/>
                </a:schemeClr>
              </a:gs>
              <a:gs pos="37000">
                <a:schemeClr val="bg1"/>
              </a:gs>
              <a:gs pos="100000">
                <a:schemeClr val="bg1"/>
              </a:gs>
            </a:gsLst>
            <a:lin ang="5400000" scaled="0"/>
          </a:gradFill>
        </p:spPr>
        <p:txBody>
          <a:bodyPr wrap="square">
            <a:spAutoFit/>
          </a:bodyPr>
          <a:lstStyle/>
          <a:p>
            <a:pPr algn="r"/>
            <a:r>
              <a:rPr lang="en-US" sz="3200" dirty="0">
                <a:ln>
                  <a:solidFill>
                    <a:schemeClr val="bg2">
                      <a:lumMod val="25000"/>
                    </a:schemeClr>
                  </a:solidFill>
                </a:ln>
                <a:solidFill>
                  <a:schemeClr val="bg2">
                    <a:lumMod val="50000"/>
                  </a:schemeClr>
                </a:solidFill>
                <a:effectLst>
                  <a:outerShdw blurRad="38100" dist="38100" dir="2700000" algn="tl">
                    <a:srgbClr val="000000">
                      <a:alpha val="43137"/>
                    </a:srgbClr>
                  </a:outerShdw>
                </a:effectLst>
                <a:latin typeface="IncognitoMeridies" panose="00000400000000000000" pitchFamily="2" charset="0"/>
              </a:rPr>
              <a:t>Property like this rarely becomes available</a:t>
            </a:r>
            <a:r>
              <a:rPr lang="en-US" sz="3200" dirty="0" smtClean="0">
                <a:ln>
                  <a:solidFill>
                    <a:schemeClr val="bg2">
                      <a:lumMod val="25000"/>
                    </a:schemeClr>
                  </a:solidFill>
                </a:ln>
                <a:solidFill>
                  <a:schemeClr val="bg2">
                    <a:lumMod val="50000"/>
                  </a:schemeClr>
                </a:solidFill>
                <a:effectLst>
                  <a:outerShdw blurRad="38100" dist="38100" dir="2700000" algn="tl">
                    <a:srgbClr val="000000">
                      <a:alpha val="43137"/>
                    </a:srgbClr>
                  </a:outerShdw>
                </a:effectLst>
                <a:latin typeface="IncognitoMeridies" panose="00000400000000000000" pitchFamily="2" charset="0"/>
              </a:rPr>
              <a:t>! </a:t>
            </a:r>
            <a:endParaRPr lang="en-US" sz="3200" dirty="0">
              <a:ln>
                <a:solidFill>
                  <a:schemeClr val="bg2">
                    <a:lumMod val="25000"/>
                  </a:schemeClr>
                </a:solidFill>
              </a:ln>
              <a:solidFill>
                <a:schemeClr val="bg2">
                  <a:lumMod val="50000"/>
                </a:schemeClr>
              </a:solidFill>
              <a:effectLst>
                <a:outerShdw blurRad="38100" dist="38100" dir="2700000" algn="tl">
                  <a:srgbClr val="000000">
                    <a:alpha val="43137"/>
                  </a:srgbClr>
                </a:outerShdw>
              </a:effectLst>
              <a:latin typeface="IncognitoMeridies" panose="00000400000000000000" pitchFamily="2" charset="0"/>
            </a:endParaRPr>
          </a:p>
        </p:txBody>
      </p:sp>
      <p:sp>
        <p:nvSpPr>
          <p:cNvPr id="22" name="Rectangle 21"/>
          <p:cNvSpPr/>
          <p:nvPr/>
        </p:nvSpPr>
        <p:spPr>
          <a:xfrm>
            <a:off x="4724400" y="9075549"/>
            <a:ext cx="2387373" cy="830997"/>
          </a:xfrm>
          <a:prstGeom prst="rect">
            <a:avLst/>
          </a:prstGeom>
        </p:spPr>
        <p:txBody>
          <a:bodyPr wrap="square">
            <a:spAutoFit/>
          </a:bodyPr>
          <a:lstStyle/>
          <a:p>
            <a:pPr algn="r"/>
            <a:r>
              <a:rPr lang="en-US" b="1" dirty="0"/>
              <a:t>Robin Iriart</a:t>
            </a:r>
          </a:p>
          <a:p>
            <a:pPr algn="r"/>
            <a:r>
              <a:rPr lang="en-US" sz="1400" dirty="0" smtClean="0"/>
              <a:t>M 843-568-7720</a:t>
            </a:r>
            <a:endParaRPr lang="en-US" sz="1400" dirty="0"/>
          </a:p>
          <a:p>
            <a:pPr algn="r"/>
            <a:r>
              <a:rPr lang="en-US" sz="1400" dirty="0"/>
              <a:t>Rickrobin@comcast.net</a:t>
            </a:r>
          </a:p>
        </p:txBody>
      </p:sp>
      <p:sp>
        <p:nvSpPr>
          <p:cNvPr id="23" name="Rectangle 22"/>
          <p:cNvSpPr/>
          <p:nvPr/>
        </p:nvSpPr>
        <p:spPr>
          <a:xfrm>
            <a:off x="2502127" y="9229437"/>
            <a:ext cx="2754539" cy="646331"/>
          </a:xfrm>
          <a:prstGeom prst="rect">
            <a:avLst/>
          </a:prstGeom>
        </p:spPr>
        <p:txBody>
          <a:bodyPr wrap="square">
            <a:spAutoFit/>
          </a:bodyPr>
          <a:lstStyle/>
          <a:p>
            <a:r>
              <a:rPr lang="en-US" sz="1200" dirty="0"/>
              <a:t>Gatehouse Realty, </a:t>
            </a:r>
            <a:r>
              <a:rPr lang="en-US" sz="1200" dirty="0" smtClean="0"/>
              <a:t>LLC</a:t>
            </a:r>
            <a:br>
              <a:rPr lang="en-US" sz="1200" dirty="0" smtClean="0"/>
            </a:br>
            <a:r>
              <a:rPr lang="en-US" sz="1200" dirty="0" smtClean="0"/>
              <a:t>708 </a:t>
            </a:r>
            <a:r>
              <a:rPr lang="en-US" sz="1200" dirty="0"/>
              <a:t>S. Shelmore Blvd, Ste. </a:t>
            </a:r>
            <a:r>
              <a:rPr lang="en-US" sz="1200" dirty="0" smtClean="0"/>
              <a:t>102</a:t>
            </a:r>
            <a:br>
              <a:rPr lang="en-US" sz="1200" dirty="0" smtClean="0"/>
            </a:br>
            <a:r>
              <a:rPr lang="en-US" sz="1200" dirty="0" smtClean="0"/>
              <a:t>Mt</a:t>
            </a:r>
            <a:r>
              <a:rPr lang="en-US" sz="1200" dirty="0"/>
              <a:t>. Pleasant, SC 29464</a:t>
            </a:r>
            <a:endParaRPr lang="en-US" sz="1200" dirty="0"/>
          </a:p>
        </p:txBody>
      </p:sp>
      <p:pic>
        <p:nvPicPr>
          <p:cNvPr id="8" name="Picture 7"/>
          <p:cNvPicPr>
            <a:picLocks noChangeAspect="1"/>
          </p:cNvPicPr>
          <p:nvPr/>
        </p:nvPicPr>
        <p:blipFill rotWithShape="1">
          <a:blip r:embed="rId14" cstate="print">
            <a:extLst>
              <a:ext uri="{28A0092B-C50C-407E-A947-70E740481C1C}">
                <a14:useLocalDpi xmlns:a14="http://schemas.microsoft.com/office/drawing/2010/main" val="0"/>
              </a:ext>
            </a:extLst>
          </a:blip>
          <a:srcRect t="6944" b="6944"/>
          <a:stretch/>
        </p:blipFill>
        <p:spPr>
          <a:xfrm>
            <a:off x="19050" y="4581148"/>
            <a:ext cx="1371600" cy="885825"/>
          </a:xfrm>
          <a:prstGeom prst="rect">
            <a:avLst/>
          </a:prstGeom>
          <a:ln>
            <a:solidFill>
              <a:schemeClr val="bg1"/>
            </a:solidFill>
          </a:ln>
        </p:spPr>
      </p:pic>
      <p:pic>
        <p:nvPicPr>
          <p:cNvPr id="12" name="Picture 11"/>
          <p:cNvPicPr>
            <a:picLocks noChangeAspect="1"/>
          </p:cNvPicPr>
          <p:nvPr/>
        </p:nvPicPr>
        <p:blipFill rotWithShape="1">
          <a:blip r:embed="rId15" cstate="print">
            <a:extLst>
              <a:ext uri="{28A0092B-C50C-407E-A947-70E740481C1C}">
                <a14:useLocalDpi xmlns:a14="http://schemas.microsoft.com/office/drawing/2010/main" val="0"/>
              </a:ext>
            </a:extLst>
          </a:blip>
          <a:srcRect t="7845" b="6971"/>
          <a:stretch/>
        </p:blipFill>
        <p:spPr>
          <a:xfrm>
            <a:off x="19050" y="3667775"/>
            <a:ext cx="1371600" cy="876301"/>
          </a:xfrm>
          <a:prstGeom prst="rect">
            <a:avLst/>
          </a:prstGeom>
          <a:ln>
            <a:solidFill>
              <a:schemeClr val="bg1"/>
            </a:solidFill>
          </a:ln>
        </p:spPr>
      </p:pic>
    </p:spTree>
    <p:extLst>
      <p:ext uri="{BB962C8B-B14F-4D97-AF65-F5344CB8AC3E}">
        <p14:creationId xmlns:p14="http://schemas.microsoft.com/office/powerpoint/2010/main" val="410131220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TotalTime>
  <Words>169</Words>
  <Application>Microsoft Office PowerPoint</Application>
  <PresentationFormat>Custom</PresentationFormat>
  <Paragraphs>9</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atp1313@gmail.com</cp:lastModifiedBy>
  <cp:revision>4</cp:revision>
  <dcterms:created xsi:type="dcterms:W3CDTF">2006-08-16T00:00:00Z</dcterms:created>
  <dcterms:modified xsi:type="dcterms:W3CDTF">2015-02-13T15:10:20Z</dcterms:modified>
</cp:coreProperties>
</file>