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Lst>
  <p:sldSz cx="7315200" cy="9144000"/>
  <p:notesSz cx="6858000" cy="9144000"/>
  <p:embeddedFontLst>
    <p:embeddedFont>
      <p:font typeface="Book Antiqua" panose="02040602050305030304" pitchFamily="18" charset="0"/>
      <p:regular r:id="rId3"/>
      <p:bold r:id="rId4"/>
      <p:italic r:id="rId5"/>
      <p:boldItalic r:id="rId6"/>
    </p:embeddedFont>
    <p:embeddedFont>
      <p:font typeface="Century Gothic" panose="020B0502020202020204" pitchFamily="34" charset="0"/>
      <p:regular r:id="rId7"/>
      <p:bold r:id="rId8"/>
      <p:italic r:id="rId9"/>
      <p:boldItalic r:id="rId10"/>
    </p:embeddedFont>
    <p:embeddedFont>
      <p:font typeface="Ink Free" panose="03080402000500000000" pitchFamily="66" charset="0"/>
      <p:regular r:id="rId11"/>
    </p:embeddedFont>
    <p:embeddedFont>
      <p:font typeface="Lucida Sans" panose="020B0602030504020204" pitchFamily="34" charset="0"/>
      <p:regular r:id="rId12"/>
      <p:bold r:id="rId13"/>
      <p:italic r:id="rId14"/>
      <p:boldItalic r:id="rId15"/>
    </p:embeddedFont>
    <p:embeddedFont>
      <p:font typeface="Wingdings 2" panose="05020102010507070707" pitchFamily="18" charset="2"/>
      <p:regular r:id="rId16"/>
    </p:embeddedFont>
    <p:embeddedFont>
      <p:font typeface="Wingdings 3" panose="05040102010807070707" pitchFamily="18" charset="2"/>
      <p:regular r:id="rId17"/>
    </p:embeddedFont>
  </p:embeddedFontLst>
  <p:defaultTextStyle>
    <a:defPPr>
      <a:defRPr lang="en-US"/>
    </a:defPPr>
    <a:lvl1pPr marL="0" algn="l" defTabSz="694935" rtl="0" eaLnBrk="1" latinLnBrk="0" hangingPunct="1">
      <a:defRPr sz="1400" kern="1200">
        <a:solidFill>
          <a:schemeClr val="tx1"/>
        </a:solidFill>
        <a:latin typeface="+mn-lt"/>
        <a:ea typeface="+mn-ea"/>
        <a:cs typeface="+mn-cs"/>
      </a:defRPr>
    </a:lvl1pPr>
    <a:lvl2pPr marL="347467" algn="l" defTabSz="694935" rtl="0" eaLnBrk="1" latinLnBrk="0" hangingPunct="1">
      <a:defRPr sz="1400" kern="1200">
        <a:solidFill>
          <a:schemeClr val="tx1"/>
        </a:solidFill>
        <a:latin typeface="+mn-lt"/>
        <a:ea typeface="+mn-ea"/>
        <a:cs typeface="+mn-cs"/>
      </a:defRPr>
    </a:lvl2pPr>
    <a:lvl3pPr marL="694935" algn="l" defTabSz="694935" rtl="0" eaLnBrk="1" latinLnBrk="0" hangingPunct="1">
      <a:defRPr sz="1400" kern="1200">
        <a:solidFill>
          <a:schemeClr val="tx1"/>
        </a:solidFill>
        <a:latin typeface="+mn-lt"/>
        <a:ea typeface="+mn-ea"/>
        <a:cs typeface="+mn-cs"/>
      </a:defRPr>
    </a:lvl3pPr>
    <a:lvl4pPr marL="1042402" algn="l" defTabSz="694935" rtl="0" eaLnBrk="1" latinLnBrk="0" hangingPunct="1">
      <a:defRPr sz="1400" kern="1200">
        <a:solidFill>
          <a:schemeClr val="tx1"/>
        </a:solidFill>
        <a:latin typeface="+mn-lt"/>
        <a:ea typeface="+mn-ea"/>
        <a:cs typeface="+mn-cs"/>
      </a:defRPr>
    </a:lvl4pPr>
    <a:lvl5pPr marL="1389870" algn="l" defTabSz="694935" rtl="0" eaLnBrk="1" latinLnBrk="0" hangingPunct="1">
      <a:defRPr sz="1400" kern="1200">
        <a:solidFill>
          <a:schemeClr val="tx1"/>
        </a:solidFill>
        <a:latin typeface="+mn-lt"/>
        <a:ea typeface="+mn-ea"/>
        <a:cs typeface="+mn-cs"/>
      </a:defRPr>
    </a:lvl5pPr>
    <a:lvl6pPr marL="1737337" algn="l" defTabSz="694935" rtl="0" eaLnBrk="1" latinLnBrk="0" hangingPunct="1">
      <a:defRPr sz="1400" kern="1200">
        <a:solidFill>
          <a:schemeClr val="tx1"/>
        </a:solidFill>
        <a:latin typeface="+mn-lt"/>
        <a:ea typeface="+mn-ea"/>
        <a:cs typeface="+mn-cs"/>
      </a:defRPr>
    </a:lvl6pPr>
    <a:lvl7pPr marL="2084804" algn="l" defTabSz="694935" rtl="0" eaLnBrk="1" latinLnBrk="0" hangingPunct="1">
      <a:defRPr sz="1400" kern="1200">
        <a:solidFill>
          <a:schemeClr val="tx1"/>
        </a:solidFill>
        <a:latin typeface="+mn-lt"/>
        <a:ea typeface="+mn-ea"/>
        <a:cs typeface="+mn-cs"/>
      </a:defRPr>
    </a:lvl7pPr>
    <a:lvl8pPr marL="2432272" algn="l" defTabSz="694935" rtl="0" eaLnBrk="1" latinLnBrk="0" hangingPunct="1">
      <a:defRPr sz="1400" kern="1200">
        <a:solidFill>
          <a:schemeClr val="tx1"/>
        </a:solidFill>
        <a:latin typeface="+mn-lt"/>
        <a:ea typeface="+mn-ea"/>
        <a:cs typeface="+mn-cs"/>
      </a:defRPr>
    </a:lvl8pPr>
    <a:lvl9pPr marL="2779739" algn="l" defTabSz="694935"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30" autoAdjust="0"/>
    <p:restoredTop sz="94660"/>
  </p:normalViewPr>
  <p:slideViewPr>
    <p:cSldViewPr>
      <p:cViewPr varScale="1">
        <p:scale>
          <a:sx n="83" d="100"/>
          <a:sy n="83" d="100"/>
        </p:scale>
        <p:origin x="2730" y="10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presProps" Target="presProps.xml"/><Relationship Id="rId3" Type="http://schemas.openxmlformats.org/officeDocument/2006/relationships/font" Target="fonts/font1.fntdata"/><Relationship Id="rId21" Type="http://schemas.openxmlformats.org/officeDocument/2006/relationships/tableStyles" Target="tableStyles.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10" Type="http://schemas.openxmlformats.org/officeDocument/2006/relationships/font" Target="fonts/font8.fntdata"/><Relationship Id="rId19"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5" y="1828800"/>
            <a:ext cx="658368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363"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9/16/2025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442263"/>
            <a:ext cx="5120640" cy="2336800"/>
          </a:xfrm>
        </p:spPr>
        <p:txBody>
          <a:bodyPr/>
          <a:lstStyle>
            <a:lvl1pPr marL="0" indent="0" algn="ctr">
              <a:buNone/>
              <a:defRPr>
                <a:solidFill>
                  <a:schemeClr val="tx1"/>
                </a:solidFill>
              </a:defRPr>
            </a:lvl1pPr>
            <a:lvl2pPr marL="415680" indent="0" algn="ctr">
              <a:buNone/>
            </a:lvl2pPr>
            <a:lvl3pPr marL="831358" indent="0" algn="ctr">
              <a:buNone/>
            </a:lvl3pPr>
            <a:lvl4pPr marL="1247038" indent="0" algn="ctr">
              <a:buNone/>
            </a:lvl4pPr>
            <a:lvl5pPr marL="1662717" indent="0" algn="ctr">
              <a:buNone/>
            </a:lvl5pPr>
            <a:lvl6pPr marL="2078397" indent="0" algn="ctr">
              <a:buNone/>
            </a:lvl6pPr>
            <a:lvl7pPr marL="2494077" indent="0" algn="ctr">
              <a:buNone/>
            </a:lvl7pPr>
            <a:lvl8pPr marL="2909755" indent="0" algn="ctr">
              <a:buNone/>
            </a:lvl8pPr>
            <a:lvl9pPr marL="3325435"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7"/>
            <a:ext cx="164592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366187"/>
            <a:ext cx="481584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12800"/>
            <a:ext cx="566928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363"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343716"/>
            <a:ext cx="5669280" cy="2012948"/>
          </a:xfrm>
        </p:spPr>
        <p:txBody>
          <a:bodyPr anchor="t"/>
          <a:lstStyle>
            <a:lvl1pPr marL="66508" indent="0" algn="l">
              <a:buNone/>
              <a:defRPr sz="1818">
                <a:solidFill>
                  <a:schemeClr val="tx1"/>
                </a:solidFill>
              </a:defRPr>
            </a:lvl1pPr>
            <a:lvl2pPr>
              <a:buNone/>
              <a:defRPr sz="1637">
                <a:solidFill>
                  <a:schemeClr val="tx1">
                    <a:tint val="75000"/>
                  </a:schemeClr>
                </a:solidFill>
              </a:defRPr>
            </a:lvl2pPr>
            <a:lvl3pPr>
              <a:buNone/>
              <a:defRPr sz="1455">
                <a:solidFill>
                  <a:schemeClr val="tx1">
                    <a:tint val="75000"/>
                  </a:schemeClr>
                </a:solidFill>
              </a:defRPr>
            </a:lvl3pPr>
            <a:lvl4pPr>
              <a:buNone/>
              <a:defRPr sz="1273">
                <a:solidFill>
                  <a:schemeClr val="tx1">
                    <a:tint val="75000"/>
                  </a:schemeClr>
                </a:solidFill>
              </a:defRPr>
            </a:lvl4pPr>
            <a:lvl5pPr>
              <a:buNone/>
              <a:defRPr sz="1273">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8555570"/>
            <a:ext cx="609600" cy="486833"/>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133603"/>
            <a:ext cx="3230880" cy="6034617"/>
          </a:xfrm>
        </p:spPr>
        <p:txBody>
          <a:bodyPr/>
          <a:lstStyle>
            <a:lvl1pPr>
              <a:defRPr sz="2363"/>
            </a:lvl1pPr>
            <a:lvl2pPr>
              <a:defRPr sz="2182"/>
            </a:lvl2pPr>
            <a:lvl3pPr>
              <a:defRPr sz="1818"/>
            </a:lvl3pPr>
            <a:lvl4pPr>
              <a:defRPr sz="1637"/>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133603"/>
            <a:ext cx="3230880" cy="6034617"/>
          </a:xfrm>
        </p:spPr>
        <p:txBody>
          <a:bodyPr/>
          <a:lstStyle>
            <a:lvl1pPr>
              <a:defRPr sz="2363"/>
            </a:lvl1pPr>
            <a:lvl2pPr>
              <a:defRPr sz="2182"/>
            </a:lvl2pPr>
            <a:lvl3pPr>
              <a:defRPr sz="1818"/>
            </a:lvl3pPr>
            <a:lvl4pPr>
              <a:defRPr sz="1637"/>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658368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2" y="2046819"/>
            <a:ext cx="3232149" cy="1001183"/>
          </a:xfrm>
        </p:spPr>
        <p:txBody>
          <a:bodyPr anchor="ctr"/>
          <a:lstStyle>
            <a:lvl1pPr marL="0" indent="0">
              <a:buNone/>
              <a:defRPr sz="2182" b="0" cap="all" baseline="0">
                <a:solidFill>
                  <a:schemeClr val="tx1"/>
                </a:solidFill>
              </a:defRPr>
            </a:lvl1pPr>
            <a:lvl2pPr>
              <a:buNone/>
              <a:defRPr sz="1818" b="1"/>
            </a:lvl2pPr>
            <a:lvl3pPr>
              <a:buNone/>
              <a:defRPr sz="1637" b="1"/>
            </a:lvl3pPr>
            <a:lvl4pPr>
              <a:buNone/>
              <a:defRPr sz="1455" b="1"/>
            </a:lvl4pPr>
            <a:lvl5pPr>
              <a:buNone/>
              <a:defRPr sz="1455"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1" y="2046819"/>
            <a:ext cx="3233420" cy="1001183"/>
          </a:xfrm>
        </p:spPr>
        <p:txBody>
          <a:bodyPr anchor="ctr"/>
          <a:lstStyle>
            <a:lvl1pPr marL="0" indent="0">
              <a:buNone/>
              <a:defRPr sz="2182" b="0" cap="all" baseline="0">
                <a:solidFill>
                  <a:schemeClr val="tx1"/>
                </a:solidFill>
              </a:defRPr>
            </a:lvl1pPr>
            <a:lvl2pPr>
              <a:buNone/>
              <a:defRPr sz="1818" b="1"/>
            </a:lvl2pPr>
            <a:lvl3pPr>
              <a:buNone/>
              <a:defRPr sz="1637" b="1"/>
            </a:lvl3pPr>
            <a:lvl4pPr>
              <a:buNone/>
              <a:defRPr sz="1455" b="1"/>
            </a:lvl4pPr>
            <a:lvl5pPr>
              <a:buNone/>
              <a:defRPr sz="1455"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2" y="3149603"/>
            <a:ext cx="3232149" cy="5018617"/>
          </a:xfrm>
        </p:spPr>
        <p:txBody>
          <a:bodyPr/>
          <a:lstStyle>
            <a:lvl1pPr>
              <a:defRPr sz="2182"/>
            </a:lvl1pPr>
            <a:lvl2pPr>
              <a:defRPr sz="1818"/>
            </a:lvl2pPr>
            <a:lvl3pPr>
              <a:defRPr sz="1637"/>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1" y="3149603"/>
            <a:ext cx="3233420" cy="5018617"/>
          </a:xfrm>
        </p:spPr>
        <p:txBody>
          <a:bodyPr/>
          <a:lstStyle>
            <a:lvl1pPr>
              <a:defRPr sz="2182"/>
            </a:lvl1pPr>
            <a:lvl2pPr>
              <a:defRPr sz="1818"/>
            </a:lvl2pPr>
            <a:lvl3pPr>
              <a:defRPr sz="1637"/>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2" y="364067"/>
            <a:ext cx="2406651" cy="1549400"/>
          </a:xfrm>
        </p:spPr>
        <p:txBody>
          <a:bodyPr vert="horz" anchor="b">
            <a:normAutofit/>
            <a:sp3d prstMaterial="softEdge"/>
          </a:bodyPr>
          <a:lstStyle>
            <a:lvl1pPr algn="l">
              <a:buNone/>
              <a:defRPr sz="20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2" y="2032003"/>
            <a:ext cx="2406651" cy="6136217"/>
          </a:xfrm>
        </p:spPr>
        <p:txBody>
          <a:bodyPr/>
          <a:lstStyle>
            <a:lvl1pPr marL="0" indent="0">
              <a:buNone/>
              <a:defRPr sz="1273"/>
            </a:lvl1pPr>
            <a:lvl2pPr>
              <a:buNone/>
              <a:defRPr sz="1092"/>
            </a:lvl2pPr>
            <a:lvl3pPr>
              <a:buNone/>
              <a:defRPr sz="910"/>
            </a:lvl3pPr>
            <a:lvl4pPr>
              <a:buNone/>
              <a:defRPr sz="818"/>
            </a:lvl4pPr>
            <a:lvl5pPr>
              <a:buNone/>
              <a:defRPr sz="818"/>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364067"/>
            <a:ext cx="4089401" cy="7804152"/>
          </a:xfrm>
        </p:spPr>
        <p:txBody>
          <a:bodyPr/>
          <a:lstStyle>
            <a:lvl1pPr>
              <a:defRPr sz="2363"/>
            </a:lvl1pPr>
            <a:lvl2pPr>
              <a:defRPr sz="2182"/>
            </a:lvl2pPr>
            <a:lvl3pPr>
              <a:defRPr sz="2000"/>
            </a:lvl3pPr>
            <a:lvl4pPr>
              <a:defRPr sz="1818"/>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12800"/>
            <a:ext cx="4389120" cy="696383"/>
          </a:xfrm>
        </p:spPr>
        <p:txBody>
          <a:bodyPr lIns="45720" rIns="45720" bIns="0" anchor="b">
            <a:sp3d prstMaterial="softEdge"/>
          </a:bodyPr>
          <a:lstStyle>
            <a:lvl1pPr algn="ctr">
              <a:buNone/>
              <a:defRPr sz="1818" b="1"/>
            </a:lvl1pPr>
          </a:lstStyle>
          <a:p>
            <a:r>
              <a:rPr kumimoji="0" lang="en-US"/>
              <a:t>Click to edit Master title style</a:t>
            </a:r>
          </a:p>
        </p:txBody>
      </p:sp>
      <p:sp>
        <p:nvSpPr>
          <p:cNvPr id="3" name="Picture Placeholder 2"/>
          <p:cNvSpPr>
            <a:spLocks noGrp="1"/>
          </p:cNvSpPr>
          <p:nvPr>
            <p:ph type="pic" idx="1"/>
          </p:nvPr>
        </p:nvSpPr>
        <p:spPr>
          <a:xfrm>
            <a:off x="1463040" y="2442633"/>
            <a:ext cx="438912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291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555715"/>
            <a:ext cx="4389120" cy="707137"/>
          </a:xfrm>
        </p:spPr>
        <p:txBody>
          <a:bodyPr lIns="45720" tIns="45720" rIns="45720" anchor="t"/>
          <a:lstStyle>
            <a:lvl1pPr marL="0" indent="0" algn="ctr">
              <a:buNone/>
              <a:defRPr sz="1273"/>
            </a:lvl1pPr>
            <a:lvl2pPr>
              <a:defRPr sz="1092"/>
            </a:lvl2pPr>
            <a:lvl3pPr>
              <a:defRPr sz="910"/>
            </a:lvl3pPr>
            <a:lvl4pPr>
              <a:defRPr sz="818"/>
            </a:lvl4pPr>
            <a:lvl5pPr>
              <a:defRPr sz="818"/>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366183"/>
            <a:ext cx="658368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133600"/>
            <a:ext cx="658368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8555570"/>
            <a:ext cx="1706880" cy="486833"/>
          </a:xfrm>
          <a:prstGeom prst="rect">
            <a:avLst/>
          </a:prstGeom>
        </p:spPr>
        <p:txBody>
          <a:bodyPr vert="horz" anchor="b"/>
          <a:lstStyle>
            <a:lvl1pPr algn="l" eaLnBrk="1" latinLnBrk="0" hangingPunct="1">
              <a:defRPr kumimoji="0" sz="1092">
                <a:solidFill>
                  <a:schemeClr val="tx1">
                    <a:shade val="50000"/>
                  </a:schemeClr>
                </a:solidFill>
              </a:defRPr>
            </a:lvl1pPr>
          </a:lstStyle>
          <a:p>
            <a:fld id="{1D8BD707-D9CF-40AE-B4C6-C98DA3205C09}" type="datetimeFigureOut">
              <a:rPr lang="en-US" smtClean="0"/>
              <a:pPr/>
              <a:t>9/16/2025</a:t>
            </a:fld>
            <a:endParaRPr lang="en-US"/>
          </a:p>
        </p:txBody>
      </p:sp>
      <p:sp>
        <p:nvSpPr>
          <p:cNvPr id="3" name="Footer Placeholder 2"/>
          <p:cNvSpPr>
            <a:spLocks noGrp="1"/>
          </p:cNvSpPr>
          <p:nvPr>
            <p:ph type="ftr" sz="quarter" idx="3"/>
          </p:nvPr>
        </p:nvSpPr>
        <p:spPr>
          <a:xfrm>
            <a:off x="2499360" y="8555570"/>
            <a:ext cx="2316480" cy="486833"/>
          </a:xfrm>
          <a:prstGeom prst="rect">
            <a:avLst/>
          </a:prstGeom>
        </p:spPr>
        <p:txBody>
          <a:bodyPr vert="horz" anchor="b"/>
          <a:lstStyle>
            <a:lvl1pPr algn="ctr" eaLnBrk="1" latinLnBrk="0" hangingPunct="1">
              <a:defRPr kumimoji="0" sz="1092">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8555570"/>
            <a:ext cx="609600" cy="486833"/>
          </a:xfrm>
          <a:prstGeom prst="rect">
            <a:avLst/>
          </a:prstGeom>
        </p:spPr>
        <p:txBody>
          <a:bodyPr vert="horz" lIns="0" rIns="0" anchor="b"/>
          <a:lstStyle>
            <a:lvl1pPr algn="r" eaLnBrk="1" latinLnBrk="0" hangingPunct="1">
              <a:defRPr kumimoji="0" sz="1092">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728"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498815" indent="-374111" algn="l" rtl="0" eaLnBrk="1" latinLnBrk="0" hangingPunct="1">
        <a:spcBef>
          <a:spcPct val="20000"/>
        </a:spcBef>
        <a:buClr>
          <a:schemeClr val="tx1">
            <a:shade val="95000"/>
          </a:schemeClr>
        </a:buClr>
        <a:buSzPct val="65000"/>
        <a:buFont typeface="Wingdings 2"/>
        <a:buChar char=""/>
        <a:defRPr kumimoji="0" sz="2545" kern="1200">
          <a:solidFill>
            <a:schemeClr val="tx1"/>
          </a:solidFill>
          <a:latin typeface="+mn-lt"/>
          <a:ea typeface="+mn-ea"/>
          <a:cs typeface="+mn-cs"/>
        </a:defRPr>
      </a:lvl1pPr>
      <a:lvl2pPr marL="789791" indent="-257722" algn="l" rtl="0" eaLnBrk="1" latinLnBrk="0" hangingPunct="1">
        <a:spcBef>
          <a:spcPct val="20000"/>
        </a:spcBef>
        <a:buClr>
          <a:schemeClr val="tx1"/>
        </a:buClr>
        <a:buSzPct val="80000"/>
        <a:buFont typeface="Wingdings 2"/>
        <a:buChar char=""/>
        <a:defRPr kumimoji="0" sz="2182" kern="1200">
          <a:solidFill>
            <a:schemeClr val="tx1"/>
          </a:solidFill>
          <a:latin typeface="+mn-lt"/>
          <a:ea typeface="+mn-ea"/>
          <a:cs typeface="+mn-cs"/>
        </a:defRPr>
      </a:lvl2pPr>
      <a:lvl3pPr marL="1030884" indent="-207839" algn="l" rtl="0" eaLnBrk="1" latinLnBrk="0" hangingPunct="1">
        <a:spcBef>
          <a:spcPct val="20000"/>
        </a:spcBef>
        <a:buClr>
          <a:schemeClr val="tx1"/>
        </a:buClr>
        <a:buSzPct val="95000"/>
        <a:buFont typeface="Wingdings"/>
        <a:buChar char=""/>
        <a:defRPr kumimoji="0" sz="2000" kern="1200">
          <a:solidFill>
            <a:schemeClr val="tx1"/>
          </a:solidFill>
          <a:latin typeface="+mn-lt"/>
          <a:ea typeface="+mn-ea"/>
          <a:cs typeface="+mn-cs"/>
        </a:defRPr>
      </a:lvl3pPr>
      <a:lvl4pPr marL="1230411" indent="-166272" algn="l" rtl="0" eaLnBrk="1" latinLnBrk="0" hangingPunct="1">
        <a:spcBef>
          <a:spcPct val="20000"/>
        </a:spcBef>
        <a:buClr>
          <a:schemeClr val="tx1"/>
        </a:buClr>
        <a:buSzPct val="100000"/>
        <a:buFont typeface="Wingdings 3"/>
        <a:buChar char=""/>
        <a:defRPr kumimoji="0" sz="1818" kern="1200">
          <a:solidFill>
            <a:schemeClr val="tx1"/>
          </a:solidFill>
          <a:latin typeface="+mn-lt"/>
          <a:ea typeface="+mn-ea"/>
          <a:cs typeface="+mn-cs"/>
        </a:defRPr>
      </a:lvl4pPr>
      <a:lvl5pPr marL="1404996" indent="-166272" algn="l" rtl="0" eaLnBrk="1" latinLnBrk="0" hangingPunct="1">
        <a:spcBef>
          <a:spcPct val="20000"/>
        </a:spcBef>
        <a:buClr>
          <a:schemeClr val="tx1"/>
        </a:buClr>
        <a:buFont typeface="Wingdings 2"/>
        <a:buChar char=""/>
        <a:defRPr kumimoji="0" sz="1818" kern="1200">
          <a:solidFill>
            <a:schemeClr val="tx1"/>
          </a:solidFill>
          <a:latin typeface="+mn-lt"/>
          <a:ea typeface="+mn-ea"/>
          <a:cs typeface="+mn-cs"/>
        </a:defRPr>
      </a:lvl5pPr>
      <a:lvl6pPr marL="1604522" indent="-166272" algn="l" rtl="0" eaLnBrk="1" latinLnBrk="0" hangingPunct="1">
        <a:spcBef>
          <a:spcPct val="20000"/>
        </a:spcBef>
        <a:buClr>
          <a:schemeClr val="tx1"/>
        </a:buClr>
        <a:buFont typeface="Wingdings 3"/>
        <a:buChar char=""/>
        <a:defRPr kumimoji="0" sz="1637" kern="1200">
          <a:solidFill>
            <a:schemeClr val="tx1"/>
          </a:solidFill>
          <a:latin typeface="+mn-lt"/>
          <a:ea typeface="+mn-ea"/>
          <a:cs typeface="+mn-cs"/>
        </a:defRPr>
      </a:lvl6pPr>
      <a:lvl7pPr marL="1787421" indent="-166272" algn="l" rtl="0" eaLnBrk="1" latinLnBrk="0" hangingPunct="1">
        <a:spcBef>
          <a:spcPct val="20000"/>
        </a:spcBef>
        <a:buClr>
          <a:schemeClr val="tx1"/>
        </a:buClr>
        <a:buFont typeface="Wingdings 2"/>
        <a:buChar char=""/>
        <a:defRPr kumimoji="0" sz="1455" kern="1200">
          <a:solidFill>
            <a:schemeClr val="tx1"/>
          </a:solidFill>
          <a:latin typeface="+mn-lt"/>
          <a:ea typeface="+mn-ea"/>
          <a:cs typeface="+mn-cs"/>
        </a:defRPr>
      </a:lvl7pPr>
      <a:lvl8pPr marL="1970319" indent="-166272" algn="l" rtl="0" eaLnBrk="1" latinLnBrk="0" hangingPunct="1">
        <a:spcBef>
          <a:spcPct val="20000"/>
        </a:spcBef>
        <a:buClr>
          <a:schemeClr val="tx1"/>
        </a:buClr>
        <a:buFont typeface="Wingdings 2"/>
        <a:buChar char=""/>
        <a:defRPr kumimoji="0" sz="1273" kern="1200">
          <a:solidFill>
            <a:schemeClr val="tx1"/>
          </a:solidFill>
          <a:latin typeface="+mn-lt"/>
          <a:ea typeface="+mn-ea"/>
          <a:cs typeface="+mn-cs"/>
        </a:defRPr>
      </a:lvl8pPr>
      <a:lvl9pPr marL="2153218" indent="-166272" algn="l" rtl="0" eaLnBrk="1" latinLnBrk="0" hangingPunct="1">
        <a:spcBef>
          <a:spcPct val="20000"/>
        </a:spcBef>
        <a:buClr>
          <a:schemeClr val="tx1"/>
        </a:buClr>
        <a:buFont typeface="Wingdings 2"/>
        <a:buChar char=""/>
        <a:defRPr kumimoji="0" sz="127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5680" algn="l" rtl="0" eaLnBrk="1" latinLnBrk="0" hangingPunct="1">
        <a:defRPr kumimoji="0" kern="1200">
          <a:solidFill>
            <a:schemeClr val="tx1"/>
          </a:solidFill>
          <a:latin typeface="+mn-lt"/>
          <a:ea typeface="+mn-ea"/>
          <a:cs typeface="+mn-cs"/>
        </a:defRPr>
      </a:lvl2pPr>
      <a:lvl3pPr marL="831358" algn="l" rtl="0" eaLnBrk="1" latinLnBrk="0" hangingPunct="1">
        <a:defRPr kumimoji="0" kern="1200">
          <a:solidFill>
            <a:schemeClr val="tx1"/>
          </a:solidFill>
          <a:latin typeface="+mn-lt"/>
          <a:ea typeface="+mn-ea"/>
          <a:cs typeface="+mn-cs"/>
        </a:defRPr>
      </a:lvl3pPr>
      <a:lvl4pPr marL="1247038" algn="l" rtl="0" eaLnBrk="1" latinLnBrk="0" hangingPunct="1">
        <a:defRPr kumimoji="0" kern="1200">
          <a:solidFill>
            <a:schemeClr val="tx1"/>
          </a:solidFill>
          <a:latin typeface="+mn-lt"/>
          <a:ea typeface="+mn-ea"/>
          <a:cs typeface="+mn-cs"/>
        </a:defRPr>
      </a:lvl4pPr>
      <a:lvl5pPr marL="1662717" algn="l" rtl="0" eaLnBrk="1" latinLnBrk="0" hangingPunct="1">
        <a:defRPr kumimoji="0" kern="1200">
          <a:solidFill>
            <a:schemeClr val="tx1"/>
          </a:solidFill>
          <a:latin typeface="+mn-lt"/>
          <a:ea typeface="+mn-ea"/>
          <a:cs typeface="+mn-cs"/>
        </a:defRPr>
      </a:lvl5pPr>
      <a:lvl6pPr marL="2078397" algn="l" rtl="0" eaLnBrk="1" latinLnBrk="0" hangingPunct="1">
        <a:defRPr kumimoji="0" kern="1200">
          <a:solidFill>
            <a:schemeClr val="tx1"/>
          </a:solidFill>
          <a:latin typeface="+mn-lt"/>
          <a:ea typeface="+mn-ea"/>
          <a:cs typeface="+mn-cs"/>
        </a:defRPr>
      </a:lvl6pPr>
      <a:lvl7pPr marL="2494077" algn="l" rtl="0" eaLnBrk="1" latinLnBrk="0" hangingPunct="1">
        <a:defRPr kumimoji="0" kern="1200">
          <a:solidFill>
            <a:schemeClr val="tx1"/>
          </a:solidFill>
          <a:latin typeface="+mn-lt"/>
          <a:ea typeface="+mn-ea"/>
          <a:cs typeface="+mn-cs"/>
        </a:defRPr>
      </a:lvl7pPr>
      <a:lvl8pPr marL="2909755" algn="l" rtl="0" eaLnBrk="1" latinLnBrk="0" hangingPunct="1">
        <a:defRPr kumimoji="0" kern="1200">
          <a:solidFill>
            <a:schemeClr val="tx1"/>
          </a:solidFill>
          <a:latin typeface="+mn-lt"/>
          <a:ea typeface="+mn-ea"/>
          <a:cs typeface="+mn-cs"/>
        </a:defRPr>
      </a:lvl8pPr>
      <a:lvl9pPr marL="332543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harlestonvirtualhomes.com/25003227/3D_Video.mp4" TargetMode="External"/><Relationship Id="rId13" Type="http://schemas.openxmlformats.org/officeDocument/2006/relationships/image" Target="../media/image11.jpeg"/><Relationship Id="rId3" Type="http://schemas.openxmlformats.org/officeDocument/2006/relationships/image" Target="../media/image3.jpeg"/><Relationship Id="rId7" Type="http://schemas.openxmlformats.org/officeDocument/2006/relationships/image" Target="../media/image6.jpeg"/><Relationship Id="rId12"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image" Target="../media/image4.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hyperlink" Target="mailto:suzi.baldrick@carolinaone.com" TargetMode="External"/><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97296" cy="3864864"/>
          </a:xfrm>
          <a:prstGeom prst="rect">
            <a:avLst/>
          </a:prstGeom>
          <a:ln w="6350">
            <a:noFill/>
          </a:ln>
          <a:effectLst/>
        </p:spPr>
      </p:pic>
      <p:sp>
        <p:nvSpPr>
          <p:cNvPr id="21" name="Rectangle 20"/>
          <p:cNvSpPr/>
          <p:nvPr/>
        </p:nvSpPr>
        <p:spPr>
          <a:xfrm>
            <a:off x="124693" y="8117616"/>
            <a:ext cx="7065817" cy="1026385"/>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3"/>
          </a:p>
        </p:txBody>
      </p:sp>
      <p:sp>
        <p:nvSpPr>
          <p:cNvPr id="2" name="Title 1"/>
          <p:cNvSpPr>
            <a:spLocks noGrp="1"/>
          </p:cNvSpPr>
          <p:nvPr>
            <p:ph type="ctrTitle"/>
          </p:nvPr>
        </p:nvSpPr>
        <p:spPr>
          <a:xfrm>
            <a:off x="0" y="3012043"/>
            <a:ext cx="5814816" cy="852821"/>
          </a:xfrm>
        </p:spPr>
        <p:txBody>
          <a:bodyPr anchor="t">
            <a:noAutofit/>
            <a:scene3d>
              <a:camera prst="orthographicFront"/>
              <a:lightRig rig="soft" dir="t">
                <a:rot lat="0" lon="0" rev="17220000"/>
              </a:lightRig>
            </a:scene3d>
            <a:sp3d prstMaterial="softEdge"/>
          </a:bodyPr>
          <a:lstStyle/>
          <a:p>
            <a:r>
              <a:rPr lang="en-US" sz="2400" cap="none" dirty="0">
                <a:ln w="3175" cmpd="sng">
                  <a:noFill/>
                  <a:prstDash val="solid"/>
                </a:ln>
                <a:solidFill>
                  <a:schemeClr val="bg1"/>
                </a:solidFill>
                <a:effectLst/>
                <a:latin typeface="Century Gothic" panose="020B0502020202020204" pitchFamily="34" charset="0"/>
              </a:rPr>
              <a:t>2448 Bergeron Way</a:t>
            </a:r>
            <a:br>
              <a:rPr lang="en-US" sz="20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400" cap="none" dirty="0">
                <a:ln w="10541" cmpd="sng">
                  <a:noFill/>
                  <a:prstDash val="solid"/>
                </a:ln>
                <a:solidFill>
                  <a:schemeClr val="bg1"/>
                </a:solidFill>
                <a:effectLst/>
                <a:latin typeface="Century Gothic" panose="020B0502020202020204" pitchFamily="34" charset="0"/>
              </a:rPr>
              <a:t>Planters Pointe | Mt Pleasant, SC 29466</a:t>
            </a:r>
            <a:br>
              <a:rPr lang="en-US" sz="1400" cap="none" dirty="0">
                <a:ln w="10541" cmpd="sng">
                  <a:noFill/>
                  <a:prstDash val="solid"/>
                </a:ln>
                <a:solidFill>
                  <a:schemeClr val="bg1"/>
                </a:solidFill>
                <a:effectLst/>
                <a:latin typeface="Century Gothic" panose="020B0502020202020204" pitchFamily="34" charset="0"/>
              </a:rPr>
            </a:br>
            <a:r>
              <a:rPr lang="en-US" sz="1400" cap="none" dirty="0">
                <a:ln w="10541" cmpd="sng">
                  <a:noFill/>
                  <a:prstDash val="solid"/>
                </a:ln>
                <a:solidFill>
                  <a:schemeClr val="bg1"/>
                </a:solidFill>
                <a:effectLst/>
                <a:latin typeface="Century Gothic" panose="020B0502020202020204" pitchFamily="34" charset="0"/>
              </a:rPr>
              <a:t>MLS# 25025028 | $767,000</a:t>
            </a:r>
            <a:endParaRPr lang="en-US" sz="1400" i="1" cap="none" dirty="0">
              <a:ln w="10541" cmpd="sng">
                <a:noFill/>
                <a:prstDash val="solid"/>
              </a:ln>
              <a:solidFill>
                <a:schemeClr val="bg1"/>
              </a:solidFill>
              <a:effectLst/>
              <a:highlight>
                <a:srgbClr val="FFFF00"/>
              </a:highlight>
              <a:latin typeface="Century Gothic" panose="020B0502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8645" y="8176303"/>
            <a:ext cx="685750" cy="952432"/>
          </a:xfrm>
          <a:prstGeom prst="rect">
            <a:avLst/>
          </a:prstGeom>
        </p:spPr>
      </p:pic>
      <p:sp>
        <p:nvSpPr>
          <p:cNvPr id="17" name="Rectangle 16"/>
          <p:cNvSpPr/>
          <p:nvPr/>
        </p:nvSpPr>
        <p:spPr>
          <a:xfrm>
            <a:off x="1847443" y="8298480"/>
            <a:ext cx="3620315" cy="708079"/>
          </a:xfrm>
          <a:prstGeom prst="rect">
            <a:avLst/>
          </a:prstGeom>
        </p:spPr>
        <p:txBody>
          <a:bodyPr wrap="square">
            <a:spAutoFit/>
          </a:bodyPr>
          <a:lstStyle/>
          <a:p>
            <a:pPr algn="ctr"/>
            <a:r>
              <a:rPr lang="en-US" sz="1667" dirty="0">
                <a:solidFill>
                  <a:srgbClr val="10253F"/>
                </a:solidFill>
                <a:latin typeface="Century Gothic" panose="020B0502020202020204" pitchFamily="34" charset="0"/>
              </a:rPr>
              <a:t>Suzi Baldrick</a:t>
            </a:r>
            <a:br>
              <a:rPr lang="en-US" sz="1667" dirty="0">
                <a:solidFill>
                  <a:srgbClr val="10253F"/>
                </a:solidFill>
                <a:latin typeface="Century Gothic" panose="020B0502020202020204" pitchFamily="34" charset="0"/>
              </a:rPr>
            </a:br>
            <a:r>
              <a:rPr lang="en-US" sz="1167" dirty="0">
                <a:solidFill>
                  <a:srgbClr val="10253F"/>
                </a:solidFill>
                <a:latin typeface="Century Gothic" panose="020B0502020202020204" pitchFamily="34" charset="0"/>
              </a:rPr>
              <a:t>Mobile 843-442-3149</a:t>
            </a:r>
          </a:p>
          <a:p>
            <a:pPr algn="ctr"/>
            <a:r>
              <a:rPr lang="en-US" sz="1167" dirty="0">
                <a:solidFill>
                  <a:srgbClr val="10253F"/>
                </a:solidFill>
                <a:latin typeface="Century Gothic" panose="020B0502020202020204" pitchFamily="34" charset="0"/>
                <a:hlinkClick r:id="rId4"/>
              </a:rPr>
              <a:t>suzi.baldrick@carolinaone.com</a:t>
            </a:r>
            <a:r>
              <a:rPr lang="en-US" sz="1167" dirty="0">
                <a:solidFill>
                  <a:srgbClr val="10253F"/>
                </a:solidFill>
                <a:latin typeface="Century Gothic" panose="020B0502020202020204" pitchFamily="34" charset="0"/>
              </a:rPr>
              <a:t> </a:t>
            </a:r>
          </a:p>
        </p:txBody>
      </p:sp>
      <p:grpSp>
        <p:nvGrpSpPr>
          <p:cNvPr id="24" name="Group 23"/>
          <p:cNvGrpSpPr/>
          <p:nvPr/>
        </p:nvGrpSpPr>
        <p:grpSpPr>
          <a:xfrm>
            <a:off x="5890953" y="8233887"/>
            <a:ext cx="1385455" cy="837265"/>
            <a:chOff x="0" y="9037683"/>
            <a:chExt cx="1524000" cy="920991"/>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7"/>
              <a:ext cx="1524000" cy="425097"/>
            </a:xfrm>
            <a:prstGeom prst="rect">
              <a:avLst/>
            </a:prstGeom>
          </p:spPr>
          <p:txBody>
            <a:bodyPr wrap="square">
              <a:spAutoFit/>
            </a:bodyPr>
            <a:lstStyle/>
            <a:p>
              <a:pPr algn="ctr"/>
              <a:r>
                <a:rPr lang="en-US" sz="637" dirty="0">
                  <a:solidFill>
                    <a:srgbClr val="10253F"/>
                  </a:solidFill>
                  <a:latin typeface="Century Gothic" panose="020B0502020202020204" pitchFamily="34" charset="0"/>
                </a:rPr>
                <a:t>Carolina One Real Estate</a:t>
              </a:r>
            </a:p>
            <a:p>
              <a:pPr algn="ctr"/>
              <a:r>
                <a:rPr lang="en-US" sz="637" dirty="0">
                  <a:solidFill>
                    <a:srgbClr val="10253F"/>
                  </a:solidFill>
                  <a:latin typeface="Century Gothic" panose="020B0502020202020204" pitchFamily="34" charset="0"/>
                </a:rPr>
                <a:t>1503 Palm Blvd</a:t>
              </a:r>
            </a:p>
            <a:p>
              <a:pPr algn="ctr"/>
              <a:r>
                <a:rPr lang="en-US" sz="637" dirty="0">
                  <a:solidFill>
                    <a:srgbClr val="10253F"/>
                  </a:solidFill>
                  <a:latin typeface="Century Gothic" panose="020B0502020202020204" pitchFamily="34" charset="0"/>
                </a:rPr>
                <a:t>Isle of Palms, SC 29451-2280</a:t>
              </a:r>
            </a:p>
          </p:txBody>
        </p:sp>
      </p:grpSp>
      <p:sp>
        <p:nvSpPr>
          <p:cNvPr id="30" name="Rectangle 29"/>
          <p:cNvSpPr/>
          <p:nvPr/>
        </p:nvSpPr>
        <p:spPr>
          <a:xfrm>
            <a:off x="6629400" y="514898"/>
            <a:ext cx="5799751" cy="400110"/>
          </a:xfrm>
          <a:prstGeom prst="rect">
            <a:avLst/>
          </a:prstGeom>
          <a:noFill/>
        </p:spPr>
        <p:txBody>
          <a:bodyPr wrap="square">
            <a:spAutoFit/>
          </a:bodyPr>
          <a:lstStyle/>
          <a:p>
            <a:pPr algn="ctr"/>
            <a:r>
              <a:rPr lang="en-US" sz="2000" b="1" dirty="0">
                <a:ln w="3175">
                  <a:noFill/>
                </a:ln>
                <a:solidFill>
                  <a:srgbClr val="FFFF00"/>
                </a:solidFill>
                <a:effectLst>
                  <a:outerShdw blurRad="38100" dist="38100" dir="2700000" algn="tl">
                    <a:srgbClr val="000000">
                      <a:alpha val="43137"/>
                    </a:srgbClr>
                  </a:outerShdw>
                </a:effectLst>
                <a:latin typeface="Ink Free" panose="03080402000500000000" pitchFamily="66" charset="0"/>
              </a:rPr>
              <a:t>OPEN HOUSE SATURDAY 1-3</a:t>
            </a:r>
          </a:p>
        </p:txBody>
      </p:sp>
      <p:sp>
        <p:nvSpPr>
          <p:cNvPr id="4" name="Rectangle 3">
            <a:extLst>
              <a:ext uri="{FF2B5EF4-FFF2-40B4-BE49-F238E27FC236}">
                <a16:creationId xmlns:a16="http://schemas.microsoft.com/office/drawing/2014/main" id="{BD5F38D1-3C09-476C-9544-C12C023A5A70}"/>
              </a:ext>
            </a:extLst>
          </p:cNvPr>
          <p:cNvSpPr/>
          <p:nvPr/>
        </p:nvSpPr>
        <p:spPr>
          <a:xfrm>
            <a:off x="8763000" y="1447800"/>
            <a:ext cx="2808782" cy="428131"/>
          </a:xfrm>
          <a:prstGeom prst="rect">
            <a:avLst/>
          </a:prstGeom>
        </p:spPr>
        <p:txBody>
          <a:bodyPr wrap="none">
            <a:spAutoFit/>
          </a:bodyPr>
          <a:lstStyle/>
          <a:p>
            <a:r>
              <a:rPr lang="en-US" sz="2182" b="1" dirty="0">
                <a:ln w="10541" cmpd="sng">
                  <a:noFill/>
                  <a:prstDash val="solid"/>
                </a:ln>
                <a:solidFill>
                  <a:srgbClr val="FF0000"/>
                </a:solidFill>
                <a:effectLst>
                  <a:outerShdw blurRad="50800" dist="38100" dir="2700000" algn="tl" rotWithShape="0">
                    <a:prstClr val="black">
                      <a:alpha val="40000"/>
                    </a:prstClr>
                  </a:outerShdw>
                </a:effectLst>
                <a:highlight>
                  <a:srgbClr val="FFFF00"/>
                </a:highlight>
                <a:latin typeface="Century Gothic" panose="020B0502020202020204" pitchFamily="34" charset="0"/>
              </a:rPr>
              <a:t>PRICE ADJUSTMENT!</a:t>
            </a:r>
          </a:p>
        </p:txBody>
      </p:sp>
      <p:pic>
        <p:nvPicPr>
          <p:cNvPr id="5" name="Picture 4">
            <a:extLst>
              <a:ext uri="{FF2B5EF4-FFF2-40B4-BE49-F238E27FC236}">
                <a16:creationId xmlns:a16="http://schemas.microsoft.com/office/drawing/2014/main" id="{EC3234A0-AFDC-DBCC-3D85-CC2AFFCA8F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852160" y="7204780"/>
            <a:ext cx="1463040" cy="975360"/>
          </a:xfrm>
          <a:prstGeom prst="rect">
            <a:avLst/>
          </a:prstGeom>
          <a:ln>
            <a:noFill/>
          </a:ln>
        </p:spPr>
      </p:pic>
      <p:pic>
        <p:nvPicPr>
          <p:cNvPr id="11" name="Picture 10">
            <a:extLst>
              <a:ext uri="{FF2B5EF4-FFF2-40B4-BE49-F238E27FC236}">
                <a16:creationId xmlns:a16="http://schemas.microsoft.com/office/drawing/2014/main" id="{552AE7CD-C0B7-72D9-50F9-89146CCCF8A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852922" y="4117453"/>
            <a:ext cx="1461516" cy="975360"/>
          </a:xfrm>
          <a:prstGeom prst="rect">
            <a:avLst/>
          </a:prstGeom>
          <a:ln>
            <a:noFill/>
          </a:ln>
        </p:spPr>
      </p:pic>
      <p:pic>
        <p:nvPicPr>
          <p:cNvPr id="13" name="Picture 12">
            <a:hlinkClick r:id="rId8"/>
            <a:extLst>
              <a:ext uri="{FF2B5EF4-FFF2-40B4-BE49-F238E27FC236}">
                <a16:creationId xmlns:a16="http://schemas.microsoft.com/office/drawing/2014/main" id="{D218F208-15F3-EAEB-75A7-47EE02CFCCE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752600" y="5253950"/>
            <a:ext cx="799831" cy="799831"/>
          </a:xfrm>
          <a:prstGeom prst="rect">
            <a:avLst/>
          </a:prstGeom>
          <a:ln>
            <a:solidFill>
              <a:schemeClr val="bg1"/>
            </a:solidFill>
          </a:ln>
        </p:spPr>
      </p:pic>
      <p:pic>
        <p:nvPicPr>
          <p:cNvPr id="19" name="Picture 18">
            <a:extLst>
              <a:ext uri="{FF2B5EF4-FFF2-40B4-BE49-F238E27FC236}">
                <a16:creationId xmlns:a16="http://schemas.microsoft.com/office/drawing/2014/main" id="{66C0B075-D521-12B1-60DF-B325DD93C87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852922" y="5146562"/>
            <a:ext cx="1461516" cy="975360"/>
          </a:xfrm>
          <a:prstGeom prst="rect">
            <a:avLst/>
          </a:prstGeom>
          <a:ln>
            <a:noFill/>
          </a:ln>
        </p:spPr>
      </p:pic>
      <p:pic>
        <p:nvPicPr>
          <p:cNvPr id="22" name="Picture 21">
            <a:extLst>
              <a:ext uri="{FF2B5EF4-FFF2-40B4-BE49-F238E27FC236}">
                <a16:creationId xmlns:a16="http://schemas.microsoft.com/office/drawing/2014/main" id="{A43F2533-E284-8702-AFE9-43F252B3F3E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852160" y="6175671"/>
            <a:ext cx="1463040" cy="975360"/>
          </a:xfrm>
          <a:prstGeom prst="rect">
            <a:avLst/>
          </a:prstGeom>
          <a:ln>
            <a:noFill/>
          </a:ln>
        </p:spPr>
      </p:pic>
      <p:pic>
        <p:nvPicPr>
          <p:cNvPr id="6" name="Picture 5">
            <a:extLst>
              <a:ext uri="{FF2B5EF4-FFF2-40B4-BE49-F238E27FC236}">
                <a16:creationId xmlns:a16="http://schemas.microsoft.com/office/drawing/2014/main" id="{7DF74EEA-D4A0-C0BA-1446-F4BE91F8D6D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852922" y="3088344"/>
            <a:ext cx="1461516" cy="975360"/>
          </a:xfrm>
          <a:prstGeom prst="rect">
            <a:avLst/>
          </a:prstGeom>
          <a:ln>
            <a:noFill/>
          </a:ln>
        </p:spPr>
      </p:pic>
      <p:pic>
        <p:nvPicPr>
          <p:cNvPr id="8" name="Picture 7">
            <a:extLst>
              <a:ext uri="{FF2B5EF4-FFF2-40B4-BE49-F238E27FC236}">
                <a16:creationId xmlns:a16="http://schemas.microsoft.com/office/drawing/2014/main" id="{DDD3C8AC-2234-5A65-FD4C-087B39CBA532}"/>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852160" y="0"/>
            <a:ext cx="1463040" cy="976377"/>
          </a:xfrm>
          <a:prstGeom prst="rect">
            <a:avLst/>
          </a:prstGeom>
          <a:ln>
            <a:noFill/>
          </a:ln>
        </p:spPr>
      </p:pic>
      <p:pic>
        <p:nvPicPr>
          <p:cNvPr id="9" name="Picture 8">
            <a:extLst>
              <a:ext uri="{FF2B5EF4-FFF2-40B4-BE49-F238E27FC236}">
                <a16:creationId xmlns:a16="http://schemas.microsoft.com/office/drawing/2014/main" id="{128D2844-FAC0-2EE6-E419-9587395DC18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5852922" y="1030126"/>
            <a:ext cx="1461516" cy="975360"/>
          </a:xfrm>
          <a:prstGeom prst="rect">
            <a:avLst/>
          </a:prstGeom>
          <a:ln>
            <a:noFill/>
          </a:ln>
        </p:spPr>
      </p:pic>
      <p:pic>
        <p:nvPicPr>
          <p:cNvPr id="10" name="Picture 9">
            <a:extLst>
              <a:ext uri="{FF2B5EF4-FFF2-40B4-BE49-F238E27FC236}">
                <a16:creationId xmlns:a16="http://schemas.microsoft.com/office/drawing/2014/main" id="{DAE99F7C-26A8-25C6-A706-00755FD54EA9}"/>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5852922" y="2059235"/>
            <a:ext cx="1461516" cy="975360"/>
          </a:xfrm>
          <a:prstGeom prst="rect">
            <a:avLst/>
          </a:prstGeom>
          <a:ln>
            <a:noFill/>
          </a:ln>
        </p:spPr>
      </p:pic>
      <p:sp>
        <p:nvSpPr>
          <p:cNvPr id="12" name="TextBox 11">
            <a:extLst>
              <a:ext uri="{FF2B5EF4-FFF2-40B4-BE49-F238E27FC236}">
                <a16:creationId xmlns:a16="http://schemas.microsoft.com/office/drawing/2014/main" id="{B8A1C778-C015-5DD2-529D-8387467F23C1}"/>
              </a:ext>
            </a:extLst>
          </p:cNvPr>
          <p:cNvSpPr txBox="1"/>
          <p:nvPr/>
        </p:nvSpPr>
        <p:spPr>
          <a:xfrm>
            <a:off x="0" y="3920714"/>
            <a:ext cx="5814816" cy="4093428"/>
          </a:xfrm>
          <a:prstGeom prst="rect">
            <a:avLst/>
          </a:prstGeom>
          <a:noFill/>
        </p:spPr>
        <p:txBody>
          <a:bodyPr wrap="square" anchor="ctr">
            <a:spAutoFit/>
          </a:bodyPr>
          <a:lstStyle/>
          <a:p>
            <a:pPr algn="ctr">
              <a:lnSpc>
                <a:spcPct val="150000"/>
              </a:lnSpc>
              <a:spcBef>
                <a:spcPts val="600"/>
              </a:spcBef>
            </a:pPr>
            <a:r>
              <a:rPr lang="en-US" sz="1050" dirty="0">
                <a:solidFill>
                  <a:srgbClr val="10253F"/>
                </a:solidFill>
                <a:latin typeface="Century Gothic" panose="020B0502020202020204" pitchFamily="34" charset="0"/>
              </a:rPr>
              <a:t>Welcome to this freshly updated 3-bedroom, 2.5-bath home located in the highly desirable Planters Pointe community of Mount Pleasant. Thoughtfully refreshed with new interior paint and custom shiplap accents, this home blends timeless charm with modern appeal. The spacious first-floor primary suite is a true retreat, featuring dual walk-in closets and a well-appointed en-suite bathroom. The open concept main living area is filled with natural light and offers a warm, welcoming space for entertaining or relaxing. Upstairs, you'll find a huge loft. Ideal as a second living area, home office or playroom, plus a generously sized FROG (finished room over garage) that provides excellent flexibility as a media room, guest space or home gym.</a:t>
            </a:r>
          </a:p>
          <a:p>
            <a:pPr algn="ctr">
              <a:lnSpc>
                <a:spcPct val="150000"/>
              </a:lnSpc>
              <a:spcBef>
                <a:spcPts val="600"/>
              </a:spcBef>
            </a:pPr>
            <a:endParaRPr lang="en-US" sz="400" dirty="0">
              <a:solidFill>
                <a:srgbClr val="10253F"/>
              </a:solidFill>
              <a:latin typeface="Century Gothic" panose="020B0502020202020204" pitchFamily="34" charset="0"/>
            </a:endParaRPr>
          </a:p>
          <a:p>
            <a:pPr algn="ctr">
              <a:lnSpc>
                <a:spcPct val="150000"/>
              </a:lnSpc>
              <a:spcBef>
                <a:spcPts val="600"/>
              </a:spcBef>
            </a:pPr>
            <a:r>
              <a:rPr lang="en-US" sz="1050" dirty="0">
                <a:solidFill>
                  <a:srgbClr val="10253F"/>
                </a:solidFill>
                <a:latin typeface="Century Gothic" panose="020B0502020202020204" pitchFamily="34" charset="0"/>
              </a:rPr>
              <a:t>Step outside to enjoy a fully fenced backyard, perfect for kids, pets and outdoor gatherings. Located on a quiet street within one of Mount Pleasant's most family-friendly neighborhoods, this home is just minutes from top-rated schools, shopping, dining and Isle of Palms beach. Planters Pointe offers fabulous amenities including a clubhouse, community pool, tennis courts, walking trails, and playgrounds. This move in ready home is a must see! Schedule your private showing today.</a:t>
            </a:r>
          </a:p>
        </p:txBody>
      </p:sp>
      <p:sp>
        <p:nvSpPr>
          <p:cNvPr id="15" name="TextBox 14">
            <a:extLst>
              <a:ext uri="{FF2B5EF4-FFF2-40B4-BE49-F238E27FC236}">
                <a16:creationId xmlns:a16="http://schemas.microsoft.com/office/drawing/2014/main" id="{E76AB81E-6BD1-932E-3456-4CA9FE2E2740}"/>
              </a:ext>
            </a:extLst>
          </p:cNvPr>
          <p:cNvSpPr txBox="1"/>
          <p:nvPr/>
        </p:nvSpPr>
        <p:spPr>
          <a:xfrm>
            <a:off x="-2543955" y="5976736"/>
            <a:ext cx="2382541" cy="233397"/>
          </a:xfrm>
          <a:prstGeom prst="rect">
            <a:avLst/>
          </a:prstGeom>
          <a:noFill/>
        </p:spPr>
        <p:txBody>
          <a:bodyPr wrap="square">
            <a:spAutoFit/>
          </a:bodyPr>
          <a:lstStyle/>
          <a:p>
            <a:pPr algn="ctr">
              <a:lnSpc>
                <a:spcPct val="150000"/>
              </a:lnSpc>
              <a:spcBef>
                <a:spcPts val="600"/>
              </a:spcBef>
            </a:pPr>
            <a:r>
              <a:rPr lang="en-US" sz="700" i="1" dirty="0">
                <a:latin typeface="Century Gothic" panose="020B0502020202020204" pitchFamily="34" charset="0"/>
              </a:rPr>
              <a:t>Scan for a virtual walkthrough!</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1642</TotalTime>
  <Words>274</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Lucida Sans</vt:lpstr>
      <vt:lpstr>Ink Free</vt:lpstr>
      <vt:lpstr>Wingdings 3</vt:lpstr>
      <vt:lpstr>Century Gothic</vt:lpstr>
      <vt:lpstr>Book Antiqua</vt:lpstr>
      <vt:lpstr>Wingdings</vt:lpstr>
      <vt:lpstr>Wingdings 2</vt:lpstr>
      <vt:lpstr>Apex</vt:lpstr>
      <vt:lpstr>2448 Bergeron Way Planters Pointe | Mt Pleasant, SC 29466 MLS# 25025028 | $767,000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141</cp:revision>
  <dcterms:created xsi:type="dcterms:W3CDTF">2006-08-16T00:00:00Z</dcterms:created>
  <dcterms:modified xsi:type="dcterms:W3CDTF">2025-09-16T17:50:11Z</dcterms:modified>
</cp:coreProperties>
</file>