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66" d="100"/>
          <a:sy n="66" d="100"/>
        </p:scale>
        <p:origin x="1368" y="-9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5"/>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379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2262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9"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5950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9934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1"/>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1631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82075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3"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3"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35603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6624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4562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5"/>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5"/>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7260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7844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9"/>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7/16/2019</a:t>
            </a:fld>
            <a:endParaRPr lang="en-US"/>
          </a:p>
        </p:txBody>
      </p:sp>
      <p:sp>
        <p:nvSpPr>
          <p:cNvPr id="5" name="Footer Placeholder 4"/>
          <p:cNvSpPr>
            <a:spLocks noGrp="1"/>
          </p:cNvSpPr>
          <p:nvPr>
            <p:ph type="ftr" sz="quarter" idx="3"/>
          </p:nvPr>
        </p:nvSpPr>
        <p:spPr>
          <a:xfrm>
            <a:off x="2655570" y="9322649"/>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9"/>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110456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sp>
        <p:nvSpPr>
          <p:cNvPr id="8" name="Rectangle 7"/>
          <p:cNvSpPr/>
          <p:nvPr/>
        </p:nvSpPr>
        <p:spPr>
          <a:xfrm>
            <a:off x="1216152" y="5217855"/>
            <a:ext cx="6556248" cy="4093428"/>
          </a:xfrm>
          <a:prstGeom prst="rect">
            <a:avLst/>
          </a:prstGeom>
        </p:spPr>
        <p:txBody>
          <a:bodyPr wrap="square" numCol="1">
            <a:spAutoFit/>
          </a:bodyPr>
          <a:lstStyle/>
          <a:p>
            <a:pPr algn="ctr"/>
            <a:r>
              <a:rPr lang="en-US" sz="1300" dirty="0">
                <a:effectLst>
                  <a:outerShdw blurRad="38100" dist="38100" dir="2700000" algn="tl">
                    <a:srgbClr val="000000">
                      <a:alpha val="43137"/>
                    </a:srgbClr>
                  </a:outerShdw>
                </a:effectLst>
                <a:latin typeface="Cambria" panose="02040503050406030204" pitchFamily="18" charset="0"/>
              </a:rPr>
              <a:t>This beautiful house is located in the coveted Ponds neighborhood and Dorchester District 2 school district! Upon entering the home via the lovely, spacious front porch you are greeted to your right by </a:t>
            </a:r>
            <a:r>
              <a:rPr lang="en-US" sz="1300" dirty="0" err="1">
                <a:effectLst>
                  <a:outerShdw blurRad="38100" dist="38100" dir="2700000" algn="tl">
                    <a:srgbClr val="000000">
                      <a:alpha val="43137"/>
                    </a:srgbClr>
                  </a:outerShdw>
                </a:effectLst>
                <a:latin typeface="Cambria" panose="02040503050406030204" pitchFamily="18" charset="0"/>
              </a:rPr>
              <a:t>french</a:t>
            </a:r>
            <a:r>
              <a:rPr lang="en-US" sz="1300" dirty="0">
                <a:effectLst>
                  <a:outerShdw blurRad="38100" dist="38100" dir="2700000" algn="tl">
                    <a:srgbClr val="000000">
                      <a:alpha val="43137"/>
                    </a:srgbClr>
                  </a:outerShdw>
                </a:effectLst>
                <a:latin typeface="Cambria" panose="02040503050406030204" pitchFamily="18" charset="0"/>
              </a:rPr>
              <a:t> doors leading to an office (or bedroom) complete with a closet. To your left is a large formal dining area leading to a butlers pantry and WALK IN food pantry. Then you make your way to a large open kitchen/living area. The kitchen includes an eat-in area, recessed lighting, granite counter tops, stainless steel appliances, and gas range/oven. Enjoy the gas fireplace and abundant natural lighting in the living area or move out to the sizeable screened in back porch. Completing the downstairs area is a two car garage with plenty of storage area.</a:t>
            </a:r>
          </a:p>
          <a:p>
            <a:pPr algn="ctr"/>
            <a:r>
              <a:rPr lang="en-US" sz="1300" dirty="0">
                <a:effectLst>
                  <a:outerShdw blurRad="38100" dist="38100" dir="2700000" algn="tl">
                    <a:srgbClr val="000000">
                      <a:alpha val="43137"/>
                    </a:srgbClr>
                  </a:outerShdw>
                </a:effectLst>
                <a:latin typeface="Cambria" panose="02040503050406030204" pitchFamily="18" charset="0"/>
              </a:rPr>
              <a:t>Located above the garage is a roomy loft area, complete with large storage closet and full bath. The upstairs features 2 ample bedrooms, full bath, and laundry room. One of the jewels of the home is the beautiful, inviting master suite. The suite offers a large bedroom area (with tray ceilings), DUAL walk-in closets, and breathtaking bathroom area. French doors separate the bathroom area, allowing you to soak and relax in the large garden tub or enjoy a hot, private shower.</a:t>
            </a:r>
          </a:p>
          <a:p>
            <a:pPr algn="ctr"/>
            <a:r>
              <a:rPr lang="en-US" sz="1300" dirty="0">
                <a:effectLst>
                  <a:outerShdw blurRad="38100" dist="38100" dir="2700000" algn="tl">
                    <a:srgbClr val="000000">
                      <a:alpha val="43137"/>
                    </a:srgbClr>
                  </a:outerShdw>
                </a:effectLst>
                <a:latin typeface="Cambria" panose="02040503050406030204" pitchFamily="18" charset="0"/>
              </a:rPr>
              <a:t>Enjoy the low maintenance, well landscaped yard or take a walk/bike ride through the beautiful neighborhood. The neighborhood also offers miles of beautiful walking trails, ponds for kayaking or fishing, amenities center, neighborhood parks, and beach entry pool. There is also a YMCA on site with memberships available. Come see this gem today, it will not last long!</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7772400" cy="5181600"/>
          </a:xfrm>
          <a:prstGeom prst="rect">
            <a:avLst/>
          </a:prstGeom>
          <a:ln>
            <a:noFill/>
          </a:ln>
          <a:effectLst/>
        </p:spPr>
      </p:pic>
      <p:sp>
        <p:nvSpPr>
          <p:cNvPr id="2" name="Title 1"/>
          <p:cNvSpPr>
            <a:spLocks noGrp="1"/>
          </p:cNvSpPr>
          <p:nvPr>
            <p:ph type="ctrTitle"/>
          </p:nvPr>
        </p:nvSpPr>
        <p:spPr>
          <a:xfrm>
            <a:off x="1216152" y="4162605"/>
            <a:ext cx="6553162" cy="990718"/>
          </a:xfrm>
        </p:spPr>
        <p:txBody>
          <a:bodyPr anchor="t">
            <a:noAutofit/>
          </a:bodyPr>
          <a:lstStyle/>
          <a:p>
            <a:r>
              <a:rPr lang="en-US" sz="2400" b="1" dirty="0">
                <a:effectLst>
                  <a:outerShdw blurRad="38100" dist="38100" dir="2700000" algn="tl">
                    <a:srgbClr val="000000">
                      <a:alpha val="43137"/>
                    </a:srgbClr>
                  </a:outerShdw>
                </a:effectLst>
                <a:latin typeface="Cambria" panose="02040503050406030204" pitchFamily="18" charset="0"/>
              </a:rPr>
              <a:t>244 Ribbon Road</a:t>
            </a:r>
            <a:br>
              <a:rPr lang="en-US" sz="2000" b="1" dirty="0">
                <a:effectLst>
                  <a:outerShdw blurRad="38100" dist="38100" dir="2700000" algn="tl">
                    <a:srgbClr val="000000">
                      <a:alpha val="43137"/>
                    </a:srgbClr>
                  </a:outerShdw>
                </a:effectLst>
                <a:latin typeface="Cambria" panose="02040503050406030204" pitchFamily="18" charset="0"/>
              </a:rPr>
            </a:br>
            <a:r>
              <a:rPr lang="en-US" sz="1800" dirty="0">
                <a:effectLst>
                  <a:outerShdw blurRad="38100" dist="38100" dir="2700000" algn="tl">
                    <a:srgbClr val="000000">
                      <a:alpha val="43137"/>
                    </a:srgbClr>
                  </a:outerShdw>
                </a:effectLst>
                <a:latin typeface="Cambria" panose="02040503050406030204" pitchFamily="18" charset="0"/>
              </a:rPr>
              <a:t>The Ponds ~ Summerville, SC 29483</a:t>
            </a:r>
            <a:br>
              <a:rPr lang="en-US" sz="1800" dirty="0">
                <a:effectLst>
                  <a:outerShdw blurRad="38100" dist="38100" dir="2700000" algn="tl">
                    <a:srgbClr val="000000">
                      <a:alpha val="43137"/>
                    </a:srgbClr>
                  </a:outerShdw>
                </a:effectLst>
                <a:latin typeface="Cambria" panose="02040503050406030204" pitchFamily="18" charset="0"/>
              </a:rPr>
            </a:br>
            <a:r>
              <a:rPr lang="en-US" sz="1800" dirty="0">
                <a:effectLst>
                  <a:outerShdw blurRad="38100" dist="38100" dir="2700000" algn="tl">
                    <a:srgbClr val="000000">
                      <a:alpha val="43137"/>
                    </a:srgbClr>
                  </a:outerShdw>
                </a:effectLst>
                <a:latin typeface="Cambria" panose="02040503050406030204" pitchFamily="18" charset="0"/>
              </a:rPr>
              <a:t>MLS# 19019158 ~ $360,000</a:t>
            </a:r>
            <a:endParaRPr lang="en-US" sz="1400" b="1" dirty="0">
              <a:effectLst>
                <a:outerShdw blurRad="38100" dist="38100" dir="2700000" algn="tl">
                  <a:srgbClr val="000000">
                    <a:alpha val="43137"/>
                  </a:srgbClr>
                </a:outerShdw>
              </a:effectLst>
              <a:latin typeface="Cambria" panose="02040503050406030204" pitchFamily="18" charset="0"/>
            </a:endParaRPr>
          </a:p>
        </p:txBody>
      </p:sp>
      <p:sp>
        <p:nvSpPr>
          <p:cNvPr id="18" name="Rectangle 17"/>
          <p:cNvSpPr/>
          <p:nvPr/>
        </p:nvSpPr>
        <p:spPr>
          <a:xfrm>
            <a:off x="0" y="9220200"/>
            <a:ext cx="7772400" cy="846386"/>
          </a:xfrm>
          <a:prstGeom prst="rect">
            <a:avLst/>
          </a:prstGeom>
        </p:spPr>
        <p:txBody>
          <a:bodyPr wrap="square" anchor="ctr">
            <a:spAutoFit/>
          </a:bodyPr>
          <a:lstStyle/>
          <a:p>
            <a:r>
              <a:rPr lang="pt-BR" sz="1600" b="1" dirty="0">
                <a:effectLst>
                  <a:outerShdw blurRad="38100" dist="38100" dir="2700000" algn="tl">
                    <a:srgbClr val="000000">
                      <a:alpha val="43137"/>
                    </a:srgbClr>
                  </a:outerShdw>
                </a:effectLst>
                <a:latin typeface="Cambria" panose="02040503050406030204" pitchFamily="18" charset="0"/>
              </a:rPr>
              <a:t>Chris Phillips</a:t>
            </a:r>
          </a:p>
          <a:p>
            <a:r>
              <a:rPr lang="pt-BR" sz="1100" dirty="0">
                <a:effectLst>
                  <a:outerShdw blurRad="38100" dist="38100" dir="2700000" algn="tl">
                    <a:srgbClr val="000000">
                      <a:alpha val="43137"/>
                    </a:srgbClr>
                  </a:outerShdw>
                </a:effectLst>
                <a:latin typeface="Cambria" panose="02040503050406030204" pitchFamily="18" charset="0"/>
              </a:rPr>
              <a:t>(843) 446-9199</a:t>
            </a:r>
          </a:p>
          <a:p>
            <a:r>
              <a:rPr lang="pt-BR" sz="1100" dirty="0">
                <a:effectLst>
                  <a:outerShdw blurRad="38100" dist="38100" dir="2700000" algn="tl">
                    <a:srgbClr val="000000">
                      <a:alpha val="43137"/>
                    </a:srgbClr>
                  </a:outerShdw>
                </a:effectLst>
                <a:latin typeface="Cambria" panose="02040503050406030204" pitchFamily="18" charset="0"/>
              </a:rPr>
              <a:t>chris.phillips@cbcarolinas.com </a:t>
            </a:r>
          </a:p>
          <a:p>
            <a:r>
              <a:rPr lang="pt-BR" sz="1100" dirty="0">
                <a:effectLst>
                  <a:outerShdw blurRad="38100" dist="38100" dir="2700000" algn="tl">
                    <a:srgbClr val="000000">
                      <a:alpha val="43137"/>
                    </a:srgbClr>
                  </a:outerShdw>
                </a:effectLst>
                <a:latin typeface="Cambria" panose="02040503050406030204" pitchFamily="18" charset="0"/>
              </a:rPr>
              <a:t>www. cbcarolinas.com</a:t>
            </a:r>
          </a:p>
        </p:txBody>
      </p:sp>
      <p:sp>
        <p:nvSpPr>
          <p:cNvPr id="6" name="Rectangle 5"/>
          <p:cNvSpPr/>
          <p:nvPr/>
        </p:nvSpPr>
        <p:spPr>
          <a:xfrm>
            <a:off x="11029" y="9274061"/>
            <a:ext cx="7761371" cy="738664"/>
          </a:xfrm>
          <a:prstGeom prst="rect">
            <a:avLst/>
          </a:prstGeom>
        </p:spPr>
        <p:txBody>
          <a:bodyPr wrap="square">
            <a:spAutoFit/>
          </a:bodyPr>
          <a:lstStyle/>
          <a:p>
            <a:pPr algn="r"/>
            <a:r>
              <a:rPr lang="en-US" sz="1050" dirty="0">
                <a:effectLst>
                  <a:outerShdw blurRad="38100" dist="38100" dir="2700000" algn="tl">
                    <a:srgbClr val="000000">
                      <a:alpha val="43137"/>
                    </a:srgbClr>
                  </a:outerShdw>
                </a:effectLst>
                <a:latin typeface="Cambria" panose="02040503050406030204" pitchFamily="18" charset="0"/>
              </a:rPr>
              <a:t>Coldwell Banker Residential Brokerage</a:t>
            </a:r>
          </a:p>
          <a:p>
            <a:pPr algn="r"/>
            <a:r>
              <a:rPr lang="en-US" sz="1050" dirty="0">
                <a:effectLst>
                  <a:outerShdw blurRad="38100" dist="38100" dir="2700000" algn="tl">
                    <a:srgbClr val="000000">
                      <a:alpha val="43137"/>
                    </a:srgbClr>
                  </a:outerShdw>
                </a:effectLst>
                <a:latin typeface="Cambria" panose="02040503050406030204" pitchFamily="18" charset="0"/>
              </a:rPr>
              <a:t>4969 Centre Pointe </a:t>
            </a:r>
            <a:r>
              <a:rPr lang="en-US" sz="1050" dirty="0" err="1">
                <a:effectLst>
                  <a:outerShdw blurRad="38100" dist="38100" dir="2700000" algn="tl">
                    <a:srgbClr val="000000">
                      <a:alpha val="43137"/>
                    </a:srgbClr>
                  </a:outerShdw>
                </a:effectLst>
                <a:latin typeface="Cambria" panose="02040503050406030204" pitchFamily="18" charset="0"/>
              </a:rPr>
              <a:t>Dr</a:t>
            </a:r>
            <a:endParaRPr lang="en-US" sz="1050" dirty="0">
              <a:effectLst>
                <a:outerShdw blurRad="38100" dist="38100" dir="2700000" algn="tl">
                  <a:srgbClr val="000000">
                    <a:alpha val="43137"/>
                  </a:srgbClr>
                </a:outerShdw>
              </a:effectLst>
              <a:latin typeface="Cambria" panose="02040503050406030204" pitchFamily="18" charset="0"/>
            </a:endParaRPr>
          </a:p>
          <a:p>
            <a:pPr algn="r"/>
            <a:r>
              <a:rPr lang="en-US" sz="1050" dirty="0">
                <a:effectLst>
                  <a:outerShdw blurRad="38100" dist="38100" dir="2700000" algn="tl">
                    <a:srgbClr val="000000">
                      <a:alpha val="43137"/>
                    </a:srgbClr>
                  </a:outerShdw>
                </a:effectLst>
                <a:latin typeface="Cambria" panose="02040503050406030204" pitchFamily="18" charset="0"/>
              </a:rPr>
              <a:t>Suite 203</a:t>
            </a:r>
          </a:p>
          <a:p>
            <a:pPr algn="r"/>
            <a:r>
              <a:rPr lang="en-US" sz="1050" dirty="0">
                <a:effectLst>
                  <a:outerShdw blurRad="38100" dist="38100" dir="2700000" algn="tl">
                    <a:srgbClr val="000000">
                      <a:alpha val="43137"/>
                    </a:srgbClr>
                  </a:outerShdw>
                </a:effectLst>
                <a:latin typeface="Cambria" panose="02040503050406030204" pitchFamily="18" charset="0"/>
              </a:rPr>
              <a:t>Charleston, SC 29418</a:t>
            </a:r>
            <a:endParaRPr lang="en-US" sz="900" dirty="0">
              <a:effectLst>
                <a:outerShdw blurRad="38100" dist="38100" dir="2700000" algn="tl">
                  <a:srgbClr val="000000">
                    <a:alpha val="43137"/>
                  </a:srgbClr>
                </a:outerShdw>
              </a:effectLst>
              <a:latin typeface="Cambria" panose="02040503050406030204" pitchFamily="18" charset="0"/>
            </a:endParaRPr>
          </a:p>
        </p:txBody>
      </p:sp>
      <p:sp>
        <p:nvSpPr>
          <p:cNvPr id="5" name="Rectangle 4"/>
          <p:cNvSpPr/>
          <p:nvPr/>
        </p:nvSpPr>
        <p:spPr>
          <a:xfrm>
            <a:off x="1216152" y="1"/>
            <a:ext cx="6556248" cy="461665"/>
          </a:xfrm>
          <a:prstGeom prst="rect">
            <a:avLst/>
          </a:prstGeom>
        </p:spPr>
        <p:txBody>
          <a:bodyPr wrap="square" anchor="t">
            <a:spAutoFit/>
          </a:bodyPr>
          <a:lstStyle/>
          <a:p>
            <a:pPr algn="r"/>
            <a:r>
              <a:rPr lang="en-US" sz="2400" b="1" i="1" dirty="0">
                <a:ln>
                  <a:solidFill>
                    <a:schemeClr val="tx2"/>
                  </a:solidFill>
                </a:ln>
                <a:solidFill>
                  <a:schemeClr val="accent1"/>
                </a:solidFill>
                <a:effectLst>
                  <a:outerShdw blurRad="38100" dist="38100" dir="2700000" algn="tl">
                    <a:srgbClr val="000000">
                      <a:alpha val="43137"/>
                    </a:srgbClr>
                  </a:outerShdw>
                </a:effectLst>
                <a:latin typeface="Cambria" panose="02040503050406030204" pitchFamily="18" charset="0"/>
              </a:rPr>
              <a:t>Welcome Home!</a:t>
            </a:r>
            <a:endParaRPr lang="en-US" b="1" i="1" dirty="0">
              <a:ln>
                <a:solidFill>
                  <a:schemeClr val="tx2"/>
                </a:solidFill>
              </a:ln>
              <a:solidFill>
                <a:schemeClr val="accent1"/>
              </a:solidFill>
              <a:effectLst>
                <a:outerShdw blurRad="38100" dist="38100" dir="2700000" algn="tl">
                  <a:srgbClr val="000000">
                    <a:alpha val="43137"/>
                  </a:srgbClr>
                </a:outerShdw>
              </a:effectLst>
              <a:latin typeface="Cambria" panose="02040503050406030204" pitchFamily="18" charset="0"/>
            </a:endParaRPr>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5720" y="4198016"/>
            <a:ext cx="1216152" cy="810204"/>
          </a:xfrm>
          <a:prstGeom prst="rect">
            <a:avLst/>
          </a:prstGeom>
          <a:ln>
            <a:noFill/>
          </a:ln>
          <a:effectLst/>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5720" y="5860016"/>
            <a:ext cx="1216152" cy="810768"/>
          </a:xfrm>
          <a:prstGeom prst="rect">
            <a:avLst/>
          </a:prstGeom>
          <a:ln>
            <a:noFill/>
          </a:ln>
          <a:effectLst/>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5720" y="8353299"/>
            <a:ext cx="1216152" cy="846386"/>
          </a:xfrm>
          <a:prstGeom prst="rect">
            <a:avLst/>
          </a:prstGeom>
          <a:ln>
            <a:noFill/>
          </a:ln>
          <a:effectLst/>
        </p:spPr>
      </p:pic>
      <p:pic>
        <p:nvPicPr>
          <p:cNvPr id="7" name="Picture 2" descr="http://www.charlestonvirtualhomes.com/images/logos/CB_United.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0335" y="9338593"/>
            <a:ext cx="1076325" cy="6096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5720" y="7522017"/>
            <a:ext cx="1216152" cy="810768"/>
          </a:xfrm>
          <a:prstGeom prst="rect">
            <a:avLst/>
          </a:prstGeom>
          <a:ln>
            <a:noFill/>
          </a:ln>
          <a:effectLst/>
        </p:spPr>
      </p:pic>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45720" y="6691298"/>
            <a:ext cx="1216152" cy="810205"/>
          </a:xfrm>
          <a:prstGeom prst="rect">
            <a:avLst/>
          </a:prstGeom>
          <a:ln>
            <a:noFill/>
          </a:ln>
          <a:effectLst/>
        </p:spPr>
      </p:pic>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45720" y="5028734"/>
            <a:ext cx="1216152" cy="810768"/>
          </a:xfrm>
          <a:prstGeom prst="rect">
            <a:avLst/>
          </a:prstGeom>
          <a:ln>
            <a:noFill/>
          </a:ln>
          <a:effectLst/>
        </p:spPr>
      </p:pic>
      <p:pic>
        <p:nvPicPr>
          <p:cNvPr id="27" name="Picture 26"/>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45720" y="1704734"/>
            <a:ext cx="1216152" cy="810768"/>
          </a:xfrm>
          <a:prstGeom prst="rect">
            <a:avLst/>
          </a:prstGeom>
          <a:ln>
            <a:noFill/>
          </a:ln>
          <a:effectLst/>
        </p:spPr>
      </p:pic>
      <p:pic>
        <p:nvPicPr>
          <p:cNvPr id="28" name="Picture 27"/>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45720" y="3367298"/>
            <a:ext cx="1216152" cy="810204"/>
          </a:xfrm>
          <a:prstGeom prst="rect">
            <a:avLst/>
          </a:prstGeom>
          <a:ln>
            <a:noFill/>
          </a:ln>
          <a:effectLst/>
        </p:spPr>
      </p:pic>
      <p:pic>
        <p:nvPicPr>
          <p:cNvPr id="29" name="Picture 28"/>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45720" y="2536016"/>
            <a:ext cx="1216152" cy="810768"/>
          </a:xfrm>
          <a:prstGeom prst="rect">
            <a:avLst/>
          </a:prstGeom>
          <a:ln>
            <a:noFill/>
          </a:ln>
          <a:effectLst/>
        </p:spPr>
      </p:pic>
      <p:pic>
        <p:nvPicPr>
          <p:cNvPr id="30" name="Picture 29"/>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45720" y="42170"/>
            <a:ext cx="1216152" cy="810768"/>
          </a:xfrm>
          <a:prstGeom prst="rect">
            <a:avLst/>
          </a:prstGeom>
          <a:ln>
            <a:noFill/>
          </a:ln>
          <a:effectLst/>
        </p:spPr>
      </p:pic>
      <p:pic>
        <p:nvPicPr>
          <p:cNvPr id="31" name="Picture 30"/>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45720" y="873452"/>
            <a:ext cx="1216152" cy="810768"/>
          </a:xfrm>
          <a:prstGeom prst="rect">
            <a:avLst/>
          </a:prstGeom>
          <a:ln>
            <a:noFill/>
          </a:ln>
          <a:effectLst/>
        </p:spPr>
      </p:pic>
    </p:spTree>
    <p:extLst>
      <p:ext uri="{BB962C8B-B14F-4D97-AF65-F5344CB8AC3E}">
        <p14:creationId xmlns:p14="http://schemas.microsoft.com/office/powerpoint/2010/main" val="32526528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647</TotalTime>
  <Words>349</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Cambria</vt:lpstr>
      <vt:lpstr>Office Theme</vt:lpstr>
      <vt:lpstr>244 Ribbon Road The Ponds ~ Summerville, SC 29483 MLS# 19019158 ~ $360,000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2601 Coral Vine Ct Seaside Farms Mt Pleasant MLS# 1412872 $475,000</dc:title>
  <dc:creator>CVH360</dc:creator>
  <cp:lastModifiedBy>A. Thomas Price</cp:lastModifiedBy>
  <cp:revision>74</cp:revision>
  <dcterms:created xsi:type="dcterms:W3CDTF">2006-08-16T00:00:00Z</dcterms:created>
  <dcterms:modified xsi:type="dcterms:W3CDTF">2019-07-16T13:24:28Z</dcterms:modified>
</cp:coreProperties>
</file>