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10/22/2024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verna@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944" b="6944"/>
          <a:stretch/>
        </p:blipFill>
        <p:spPr bwMode="auto">
          <a:xfrm>
            <a:off x="1" y="1"/>
            <a:ext cx="8229598" cy="472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48200"/>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2457/2458 Audette Avenue</a:t>
            </a:r>
          </a:p>
          <a:p>
            <a:pPr algn="ctr"/>
            <a:r>
              <a:rPr lang="en-US" sz="1414" dirty="0">
                <a:solidFill>
                  <a:schemeClr val="bg2">
                    <a:lumMod val="50000"/>
                  </a:schemeClr>
                </a:solidFill>
                <a:latin typeface="Palatino Linotype" panose="02040502050505030304" pitchFamily="18" charset="0"/>
              </a:rPr>
              <a:t>Johns Island, SC 29455 ~ MLS# 24018856 ~ $1,020,000</a:t>
            </a:r>
          </a:p>
        </p:txBody>
      </p:sp>
      <p:sp>
        <p:nvSpPr>
          <p:cNvPr id="5" name="Rectangle 4"/>
          <p:cNvSpPr/>
          <p:nvPr/>
        </p:nvSpPr>
        <p:spPr>
          <a:xfrm>
            <a:off x="114300" y="74659"/>
            <a:ext cx="8001000" cy="461665"/>
          </a:xfrm>
          <a:prstGeom prst="rect">
            <a:avLst/>
          </a:prstGeom>
        </p:spPr>
        <p:txBody>
          <a:bodyPr wrap="square">
            <a:spAutoFit/>
          </a:bodyPr>
          <a:lstStyle/>
          <a:p>
            <a:pPr algn="r"/>
            <a:r>
              <a:rPr lang="en-US" sz="2400" b="1" i="1" dirty="0">
                <a:ln w="3175">
                  <a:noFill/>
                </a:ln>
                <a:solidFill>
                  <a:schemeClr val="bg2"/>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Quiet Secluded Charm</a:t>
            </a:r>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Verna </a:t>
            </a:r>
            <a:r>
              <a:rPr lang="en-US" sz="1257" dirty="0" err="1">
                <a:solidFill>
                  <a:schemeClr val="tx1"/>
                </a:solidFill>
                <a:latin typeface="Palatino Linotype" panose="02040502050505030304" pitchFamily="18" charset="0"/>
              </a:rPr>
              <a:t>Bunao</a:t>
            </a:r>
            <a:r>
              <a:rPr lang="en-US" sz="1257" dirty="0">
                <a:solidFill>
                  <a:schemeClr val="tx1"/>
                </a:solidFill>
                <a:latin typeface="Palatino Linotype" panose="02040502050505030304" pitchFamily="18" charset="0"/>
              </a:rPr>
              <a:t>-Weeks     </a:t>
            </a:r>
            <a:r>
              <a:rPr lang="en-US" sz="1257" dirty="0">
                <a:solidFill>
                  <a:schemeClr val="tx1"/>
                </a:solidFill>
                <a:latin typeface="Palatino Linotype" panose="02040502050505030304" pitchFamily="18" charset="0"/>
                <a:hlinkClick r:id="rId3"/>
              </a:rPr>
              <a:t>verna@mattoneillteam.com</a:t>
            </a:r>
            <a:r>
              <a:rPr lang="en-US" sz="1257" dirty="0">
                <a:solidFill>
                  <a:schemeClr val="tx1"/>
                </a:solidFill>
                <a:latin typeface="Palatino Linotype" panose="02040502050505030304" pitchFamily="18" charset="0"/>
              </a:rPr>
              <a:t>     843-364-2447</a:t>
            </a:r>
            <a:endParaRPr lang="en-US" sz="1257" u="sng" dirty="0">
              <a:solidFill>
                <a:schemeClr val="tx1"/>
              </a:solidFill>
              <a:latin typeface="Palatino Linotype" panose="02040502050505030304" pitchFamily="18" charset="0"/>
            </a:endParaRPr>
          </a:p>
        </p:txBody>
      </p:sp>
      <p:sp>
        <p:nvSpPr>
          <p:cNvPr id="8" name="Rectangle 7"/>
          <p:cNvSpPr/>
          <p:nvPr/>
        </p:nvSpPr>
        <p:spPr>
          <a:xfrm>
            <a:off x="0" y="5413509"/>
            <a:ext cx="8229600" cy="3277820"/>
          </a:xfrm>
          <a:prstGeom prst="rect">
            <a:avLst/>
          </a:prstGeom>
        </p:spPr>
        <p:txBody>
          <a:bodyPr wrap="square" numCol="1" anchor="ctr">
            <a:spAutoFit/>
          </a:bodyPr>
          <a:lstStyle/>
          <a:p>
            <a:pPr algn="ctr"/>
            <a:r>
              <a:rPr lang="en-US" sz="1150" dirty="0">
                <a:solidFill>
                  <a:schemeClr val="bg2">
                    <a:lumMod val="25000"/>
                  </a:schemeClr>
                </a:solidFill>
                <a:latin typeface="Palatino Linotype" panose="02040502050505030304" pitchFamily="18" charset="0"/>
                <a:cs typeface="Times New Roman" panose="02020603050405020304" pitchFamily="18" charset="0"/>
              </a:rPr>
              <a:t>Nestled in a serene, wooded enclave on Johns Island, this enchanting home and lot offers the space, tranquility, and upgrades you've been longing for. As you approach, you're greeted by a sprawling property adorned with majestic trees and a lush, natural setting. The charm of this residence is evident, with its vibrant plants, flowers, and an inviting large front porch perfect for soaking in the picturesque views. Step inside, and you're welcomed by gleaming engineered hardwood cherry flooring, elegant crown molding, an open floor plan, and an abundance of natural light. The living room is a radiant haven, bathed in sunlight. Journey further to discover the eat-in kitchen, a culinary dream with new stainless steel appliances, a stylish backsplash, ample cabinetry, a center island, and a breakfast bar with seating. The adjacent dining area opens to the new large deck and the stunning backyard, perfect for entertaining or quiet relaxation. The main level primary bedroom is a spacious retreat featuring a walk-in closet and a barn door leading to an </a:t>
            </a:r>
            <a:r>
              <a:rPr lang="en-US" sz="1150" dirty="0" err="1">
                <a:solidFill>
                  <a:schemeClr val="bg2">
                    <a:lumMod val="25000"/>
                  </a:schemeClr>
                </a:solidFill>
                <a:latin typeface="Palatino Linotype" panose="02040502050505030304" pitchFamily="18" charset="0"/>
                <a:cs typeface="Times New Roman" panose="02020603050405020304" pitchFamily="18" charset="0"/>
              </a:rPr>
              <a:t>en</a:t>
            </a:r>
            <a:r>
              <a:rPr lang="en-US" sz="1150" dirty="0">
                <a:solidFill>
                  <a:schemeClr val="bg2">
                    <a:lumMod val="25000"/>
                  </a:schemeClr>
                </a:solidFill>
                <a:latin typeface="Palatino Linotype" panose="02040502050505030304" pitchFamily="18" charset="0"/>
                <a:cs typeface="Times New Roman" panose="02020603050405020304" pitchFamily="18" charset="0"/>
              </a:rPr>
              <a:t> suite bath with a dual sink vanity and a large step-in shower. Two additional spacious bedrooms, a full bathroom, a laundry room, and a powder room complete the main level. Upstairs you'll find updated luxury vinyl plank flooring, two more bedrooms, and a beautifully appointed bathroom with a step-in shower. A huge newly converted 1319 sq ft bonus room/in-law suite, complete with a kitchenette, offers endless possibilities and can be accessed from inside the home or a separate exterior entrance. Additional noteworthy features include a fully encapsulated crawlspace, 2x6 framing, and a commercial grade tankless water heater.</a:t>
            </a:r>
          </a:p>
          <a:p>
            <a:pPr algn="ctr"/>
            <a:r>
              <a:rPr lang="en-US" sz="1150" dirty="0">
                <a:solidFill>
                  <a:schemeClr val="bg2">
                    <a:lumMod val="25000"/>
                  </a:schemeClr>
                </a:solidFill>
                <a:latin typeface="Palatino Linotype" panose="02040502050505030304" pitchFamily="18" charset="0"/>
                <a:cs typeface="Times New Roman" panose="02020603050405020304" pitchFamily="18" charset="0"/>
              </a:rPr>
              <a:t>Perfectly positioned just 9 miles from Freshfields Village, 11.3 miles from </a:t>
            </a:r>
            <a:r>
              <a:rPr lang="en-US" sz="1150" dirty="0" err="1">
                <a:solidFill>
                  <a:schemeClr val="bg2">
                    <a:lumMod val="25000"/>
                  </a:schemeClr>
                </a:solidFill>
                <a:latin typeface="Palatino Linotype" panose="02040502050505030304" pitchFamily="18" charset="0"/>
                <a:cs typeface="Times New Roman" panose="02020603050405020304" pitchFamily="18" charset="0"/>
              </a:rPr>
              <a:t>Beachwalker</a:t>
            </a:r>
            <a:r>
              <a:rPr lang="en-US" sz="1150" dirty="0">
                <a:solidFill>
                  <a:schemeClr val="bg2">
                    <a:lumMod val="25000"/>
                  </a:schemeClr>
                </a:solidFill>
                <a:latin typeface="Palatino Linotype" panose="02040502050505030304" pitchFamily="18" charset="0"/>
                <a:cs typeface="Times New Roman" panose="02020603050405020304" pitchFamily="18" charset="0"/>
              </a:rPr>
              <a:t> Park, and 14.4 miles from downtown Charleston, this home is a rare find. Don't miss the chance to make it yours.</a:t>
            </a:r>
          </a:p>
          <a:p>
            <a:pPr algn="ctr"/>
            <a:endParaRPr lang="en-US" sz="115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150" dirty="0">
                <a:solidFill>
                  <a:schemeClr val="bg2">
                    <a:lumMod val="25000"/>
                  </a:schemeClr>
                </a:solidFill>
                <a:latin typeface="Palatino Linotype" panose="02040502050505030304" pitchFamily="18" charset="0"/>
                <a:cs typeface="Times New Roman" panose="02020603050405020304" pitchFamily="18" charset="0"/>
              </a:rPr>
              <a:t>*TMS #2610000066 and 2610000067 included in sale</a:t>
            </a:r>
          </a:p>
        </p:txBody>
      </p:sp>
      <p:pic>
        <p:nvPicPr>
          <p:cNvPr id="16" name="Picture 15"/>
          <p:cNvPicPr>
            <a:picLocks/>
          </p:cNvPicPr>
          <p:nvPr/>
        </p:nvPicPr>
        <p:blipFill>
          <a:blip r:embed="rId4" cstate="print">
            <a:extLst>
              <a:ext uri="{28A0092B-C50C-407E-A947-70E740481C1C}">
                <a14:useLocalDpi xmlns:a14="http://schemas.microsoft.com/office/drawing/2010/main" val="0"/>
              </a:ext>
            </a:extLst>
          </a:blip>
          <a:srcRect/>
          <a:stretch/>
        </p:blipFill>
        <p:spPr>
          <a:xfrm>
            <a:off x="0" y="8798052"/>
            <a:ext cx="1433322" cy="955548"/>
          </a:xfrm>
          <a:prstGeom prst="rect">
            <a:avLst/>
          </a:prstGeom>
        </p:spPr>
      </p:pic>
      <p:pic>
        <p:nvPicPr>
          <p:cNvPr id="17" name="Picture 16"/>
          <p:cNvPicPr>
            <a:picLocks/>
          </p:cNvPicPr>
          <p:nvPr/>
        </p:nvPicPr>
        <p:blipFill>
          <a:blip r:embed="rId5" cstate="print">
            <a:extLst>
              <a:ext uri="{28A0092B-C50C-407E-A947-70E740481C1C}">
                <a14:useLocalDpi xmlns:a14="http://schemas.microsoft.com/office/drawing/2010/main" val="0"/>
              </a:ext>
            </a:extLst>
          </a:blip>
          <a:srcRect/>
          <a:stretch/>
        </p:blipFill>
        <p:spPr>
          <a:xfrm>
            <a:off x="1699816" y="8798052"/>
            <a:ext cx="1433322" cy="955548"/>
          </a:xfrm>
          <a:prstGeom prst="rect">
            <a:avLst/>
          </a:prstGeom>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5097956" y="8798052"/>
            <a:ext cx="1431828" cy="954552"/>
          </a:xfrm>
          <a:prstGeom prst="rect">
            <a:avLst/>
          </a:prstGeom>
        </p:spPr>
      </p:pic>
      <p:pic>
        <p:nvPicPr>
          <p:cNvPr id="14" name="Picture 13"/>
          <p:cNvPicPr>
            <a:picLocks/>
          </p:cNvPicPr>
          <p:nvPr/>
        </p:nvPicPr>
        <p:blipFill>
          <a:blip r:embed="rId7" cstate="print">
            <a:extLst>
              <a:ext uri="{28A0092B-C50C-407E-A947-70E740481C1C}">
                <a14:useLocalDpi xmlns:a14="http://schemas.microsoft.com/office/drawing/2010/main" val="0"/>
              </a:ext>
            </a:extLst>
          </a:blip>
          <a:srcRect/>
          <a:stretch/>
        </p:blipFill>
        <p:spPr>
          <a:xfrm>
            <a:off x="6796278" y="8798052"/>
            <a:ext cx="1433322" cy="955548"/>
          </a:xfrm>
          <a:prstGeom prst="rect">
            <a:avLst/>
          </a:prstGeom>
        </p:spPr>
      </p:pic>
      <p:pic>
        <p:nvPicPr>
          <p:cNvPr id="20" name="Picture 19"/>
          <p:cNvPicPr>
            <a:picLocks/>
          </p:cNvPicPr>
          <p:nvPr/>
        </p:nvPicPr>
        <p:blipFill>
          <a:blip r:embed="rId8" cstate="print">
            <a:extLst>
              <a:ext uri="{28A0092B-C50C-407E-A947-70E740481C1C}">
                <a14:useLocalDpi xmlns:a14="http://schemas.microsoft.com/office/drawing/2010/main" val="0"/>
              </a:ext>
            </a:extLst>
          </a:blip>
          <a:srcRect/>
          <a:stretch/>
        </p:blipFill>
        <p:spPr>
          <a:xfrm>
            <a:off x="3399633" y="8798052"/>
            <a:ext cx="1431828" cy="954552"/>
          </a:xfrm>
          <a:prstGeom prst="rect">
            <a:avLst/>
          </a:prstGeom>
        </p:spPr>
      </p:pic>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9" cstate="print">
            <a:lum bright="70000" contrast="-70000"/>
            <a:extLst>
              <a:ext uri="{28A0092B-C50C-407E-A947-70E740481C1C}">
                <a14:useLocalDpi xmlns:a14="http://schemas.microsoft.com/office/drawing/2010/main" val="0"/>
              </a:ext>
            </a:extLst>
          </a:blip>
          <a:srcRect/>
          <a:stretch/>
        </p:blipFill>
        <p:spPr>
          <a:xfrm>
            <a:off x="250202" y="3751070"/>
            <a:ext cx="1436914" cy="71457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384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2024-10-22T15:25:18Z</dcterms:modified>
</cp:coreProperties>
</file>