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7315200" cy="10058400"/>
  <p:notesSz cx="6858000" cy="9144000"/>
  <p:defaultTextStyle>
    <a:defPPr>
      <a:defRPr lang="en-US"/>
    </a:defPPr>
    <a:lvl1pPr marL="0" algn="l" defTabSz="992764" rtl="0" eaLnBrk="1" latinLnBrk="0" hangingPunct="1">
      <a:defRPr sz="2000" kern="1200">
        <a:solidFill>
          <a:schemeClr val="tx1"/>
        </a:solidFill>
        <a:latin typeface="+mn-lt"/>
        <a:ea typeface="+mn-ea"/>
        <a:cs typeface="+mn-cs"/>
      </a:defRPr>
    </a:lvl1pPr>
    <a:lvl2pPr marL="496382" algn="l" defTabSz="992764" rtl="0" eaLnBrk="1" latinLnBrk="0" hangingPunct="1">
      <a:defRPr sz="2000" kern="1200">
        <a:solidFill>
          <a:schemeClr val="tx1"/>
        </a:solidFill>
        <a:latin typeface="+mn-lt"/>
        <a:ea typeface="+mn-ea"/>
        <a:cs typeface="+mn-cs"/>
      </a:defRPr>
    </a:lvl2pPr>
    <a:lvl3pPr marL="992764" algn="l" defTabSz="992764" rtl="0" eaLnBrk="1" latinLnBrk="0" hangingPunct="1">
      <a:defRPr sz="2000" kern="1200">
        <a:solidFill>
          <a:schemeClr val="tx1"/>
        </a:solidFill>
        <a:latin typeface="+mn-lt"/>
        <a:ea typeface="+mn-ea"/>
        <a:cs typeface="+mn-cs"/>
      </a:defRPr>
    </a:lvl3pPr>
    <a:lvl4pPr marL="1489146" algn="l" defTabSz="992764" rtl="0" eaLnBrk="1" latinLnBrk="0" hangingPunct="1">
      <a:defRPr sz="2000" kern="1200">
        <a:solidFill>
          <a:schemeClr val="tx1"/>
        </a:solidFill>
        <a:latin typeface="+mn-lt"/>
        <a:ea typeface="+mn-ea"/>
        <a:cs typeface="+mn-cs"/>
      </a:defRPr>
    </a:lvl4pPr>
    <a:lvl5pPr marL="1985528" algn="l" defTabSz="992764" rtl="0" eaLnBrk="1" latinLnBrk="0" hangingPunct="1">
      <a:defRPr sz="2000" kern="1200">
        <a:solidFill>
          <a:schemeClr val="tx1"/>
        </a:solidFill>
        <a:latin typeface="+mn-lt"/>
        <a:ea typeface="+mn-ea"/>
        <a:cs typeface="+mn-cs"/>
      </a:defRPr>
    </a:lvl5pPr>
    <a:lvl6pPr marL="2481910" algn="l" defTabSz="992764" rtl="0" eaLnBrk="1" latinLnBrk="0" hangingPunct="1">
      <a:defRPr sz="2000" kern="1200">
        <a:solidFill>
          <a:schemeClr val="tx1"/>
        </a:solidFill>
        <a:latin typeface="+mn-lt"/>
        <a:ea typeface="+mn-ea"/>
        <a:cs typeface="+mn-cs"/>
      </a:defRPr>
    </a:lvl6pPr>
    <a:lvl7pPr marL="2978292" algn="l" defTabSz="992764" rtl="0" eaLnBrk="1" latinLnBrk="0" hangingPunct="1">
      <a:defRPr sz="2000" kern="1200">
        <a:solidFill>
          <a:schemeClr val="tx1"/>
        </a:solidFill>
        <a:latin typeface="+mn-lt"/>
        <a:ea typeface="+mn-ea"/>
        <a:cs typeface="+mn-cs"/>
      </a:defRPr>
    </a:lvl7pPr>
    <a:lvl8pPr marL="3474674" algn="l" defTabSz="992764" rtl="0" eaLnBrk="1" latinLnBrk="0" hangingPunct="1">
      <a:defRPr sz="2000" kern="1200">
        <a:solidFill>
          <a:schemeClr val="tx1"/>
        </a:solidFill>
        <a:latin typeface="+mn-lt"/>
        <a:ea typeface="+mn-ea"/>
        <a:cs typeface="+mn-cs"/>
      </a:defRPr>
    </a:lvl8pPr>
    <a:lvl9pPr marL="3971056" algn="l" defTabSz="99276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3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125" d="100"/>
          <a:sy n="125" d="100"/>
        </p:scale>
        <p:origin x="972" y="-4644"/>
      </p:cViewPr>
      <p:guideLst>
        <p:guide orient="horz" pos="3168"/>
        <p:guide pos="230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337624" y="2011680"/>
            <a:ext cx="6583680" cy="268224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1D8BD707-D9CF-40AE-B4C6-C98DA3205C09}" type="datetimeFigureOut">
              <a:rPr lang="en-US" smtClean="0"/>
              <a:pPr/>
              <a:t>8/18/2017</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6F15528-21DE-4FAA-801E-634DDDAF4B2B}" type="slidenum">
              <a:rPr lang="en-US" smtClean="0"/>
              <a:pPr/>
              <a:t>‹#›</a:t>
            </a:fld>
            <a:endParaRPr lang="en-US"/>
          </a:p>
        </p:txBody>
      </p:sp>
      <p:sp>
        <p:nvSpPr>
          <p:cNvPr id="9" name="Subtitle 8"/>
          <p:cNvSpPr>
            <a:spLocks noGrp="1"/>
          </p:cNvSpPr>
          <p:nvPr>
            <p:ph type="subTitle" idx="1"/>
          </p:nvPr>
        </p:nvSpPr>
        <p:spPr>
          <a:xfrm>
            <a:off x="1097280" y="4886490"/>
            <a:ext cx="5120640" cy="257048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8/18/2017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303520" y="402803"/>
            <a:ext cx="1645920" cy="8582237"/>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365760" y="402803"/>
            <a:ext cx="4815840" cy="8582237"/>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8/18/2017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8/18/2017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0160" y="894080"/>
            <a:ext cx="5669280" cy="268224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280160" y="3678086"/>
            <a:ext cx="5669280" cy="2214244"/>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339840" y="9411124"/>
            <a:ext cx="609600" cy="535517"/>
          </a:xfr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365760" y="2346961"/>
            <a:ext cx="3230880" cy="6638079"/>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3718560" y="2346961"/>
            <a:ext cx="3230880" cy="6638079"/>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8/18/2017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5760" y="400473"/>
            <a:ext cx="6583680" cy="1676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365760" y="2251498"/>
            <a:ext cx="3232150" cy="1101301"/>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3716020" y="2251498"/>
            <a:ext cx="3233420" cy="1101301"/>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365760" y="3464561"/>
            <a:ext cx="3232150" cy="5520479"/>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3716020" y="3464561"/>
            <a:ext cx="3233420" cy="5520479"/>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8/18/2017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5761" y="400473"/>
            <a:ext cx="2406650" cy="170434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365761" y="2235201"/>
            <a:ext cx="2406650" cy="6749839"/>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2860040" y="400474"/>
            <a:ext cx="4089400" cy="8584566"/>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8/18/2017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63040" y="894080"/>
            <a:ext cx="4389120" cy="766022"/>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463040" y="2686897"/>
            <a:ext cx="4389120" cy="581152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463040" y="1711287"/>
            <a:ext cx="4389120" cy="777850"/>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365760" y="402802"/>
            <a:ext cx="6583680" cy="16764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365760" y="2346960"/>
            <a:ext cx="6583680" cy="690676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365760" y="9411124"/>
            <a:ext cx="1706880" cy="535517"/>
          </a:xfrm>
          <a:prstGeom prst="rect">
            <a:avLst/>
          </a:prstGeom>
        </p:spPr>
        <p:txBody>
          <a:bodyPr vert="horz" anchor="b"/>
          <a:lstStyle>
            <a:lvl1pPr algn="l" eaLnBrk="1" latinLnBrk="0" hangingPunct="1">
              <a:defRPr kumimoji="0" sz="1200">
                <a:solidFill>
                  <a:schemeClr val="tx1">
                    <a:shade val="50000"/>
                  </a:schemeClr>
                </a:solidFill>
              </a:defRPr>
            </a:lvl1pPr>
          </a:lstStyle>
          <a:p>
            <a:fld id="{1D8BD707-D9CF-40AE-B4C6-C98DA3205C09}" type="datetimeFigureOut">
              <a:rPr lang="en-US" smtClean="0"/>
              <a:pPr/>
              <a:t>8/18/2017</a:t>
            </a:fld>
            <a:endParaRPr lang="en-US"/>
          </a:p>
        </p:txBody>
      </p:sp>
      <p:sp>
        <p:nvSpPr>
          <p:cNvPr id="3" name="Footer Placeholder 2"/>
          <p:cNvSpPr>
            <a:spLocks noGrp="1"/>
          </p:cNvSpPr>
          <p:nvPr>
            <p:ph type="ftr" sz="quarter" idx="3"/>
          </p:nvPr>
        </p:nvSpPr>
        <p:spPr>
          <a:xfrm>
            <a:off x="2499360" y="9411124"/>
            <a:ext cx="2316480" cy="535517"/>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6339840" y="9411124"/>
            <a:ext cx="609600" cy="535517"/>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5780"/>
            <a:ext cx="7315200" cy="4860914"/>
          </a:xfrm>
          <a:prstGeom prst="rect">
            <a:avLst/>
          </a:prstGeom>
          <a:ln w="3175">
            <a:noFill/>
          </a:ln>
          <a:effectLst/>
        </p:spPr>
      </p:pic>
      <p:sp>
        <p:nvSpPr>
          <p:cNvPr id="21" name="Rectangle 20"/>
          <p:cNvSpPr/>
          <p:nvPr/>
        </p:nvSpPr>
        <p:spPr>
          <a:xfrm>
            <a:off x="-1143" y="9133769"/>
            <a:ext cx="7315198" cy="924631"/>
          </a:xfrm>
          <a:prstGeom prst="rect">
            <a:avLst/>
          </a:prstGeom>
          <a:solidFill>
            <a:schemeClr val="tx2">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 y="0"/>
            <a:ext cx="7315198" cy="523220"/>
          </a:xfrm>
          <a:prstGeom prst="rect">
            <a:avLst/>
          </a:prstGeom>
          <a:solidFill>
            <a:schemeClr val="tx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2288" y="5486400"/>
            <a:ext cx="7317488" cy="2543040"/>
          </a:xfrm>
        </p:spPr>
        <p:txBody>
          <a:bodyPr anchor="ctr">
            <a:noAutofit/>
          </a:bodyPr>
          <a:lstStyle/>
          <a:p>
            <a:r>
              <a:rPr lang="en-US" sz="1400" dirty="0">
                <a:solidFill>
                  <a:schemeClr val="tx2">
                    <a:lumMod val="75000"/>
                  </a:schemeClr>
                </a:solidFill>
                <a:latin typeface="Trebuchet MS" panose="020B0603020202020204" pitchFamily="34" charset="0"/>
              </a:rPr>
              <a:t>New Price! This is a beautiful, quiet slice of Heaven in the country, yet within ten minutes of Mt. Pleasant. The home has had extensive remodeling, including new bathrooms and new flooring. Sit by the fireplace on chilly evenings. There is a lovely landscaped yard and entrance way. The property is over five acres and has a two stall run-in barn and small pasture for horses. Horses are allowed. The rear entrance has a screen porch. There is a small separate storage building, a greenhouse and a small creek behind the property. There is access to The Francis Marion National Forest for trail riding, hiking and bird watching. The property has a wooded buffer surrounding it for privacy and there is excellent space between neighbors. Please Have your Realtor make an appointment.</a:t>
            </a:r>
          </a:p>
        </p:txBody>
      </p:sp>
      <p:sp>
        <p:nvSpPr>
          <p:cNvPr id="2" name="Title 1"/>
          <p:cNvSpPr>
            <a:spLocks noGrp="1"/>
          </p:cNvSpPr>
          <p:nvPr>
            <p:ph type="ctrTitle"/>
          </p:nvPr>
        </p:nvSpPr>
        <p:spPr>
          <a:xfrm>
            <a:off x="3280323" y="4038600"/>
            <a:ext cx="4033732" cy="1348094"/>
          </a:xfrm>
        </p:spPr>
        <p:txBody>
          <a:bodyPr anchor="ctr">
            <a:noAutofit/>
            <a:scene3d>
              <a:camera prst="orthographicFront"/>
              <a:lightRig rig="soft" dir="t">
                <a:rot lat="0" lon="0" rev="17220000"/>
              </a:lightRig>
            </a:scene3d>
            <a:sp3d prstMaterial="softEdge"/>
          </a:bodyPr>
          <a:lstStyle/>
          <a:p>
            <a:pPr algn="r"/>
            <a:r>
              <a:rPr lang="en-US" sz="2400" cap="none" dirty="0">
                <a:ln w="3175" cmpd="sng">
                  <a:solidFill>
                    <a:srgbClr val="002060"/>
                  </a:solidFill>
                  <a:prstDash val="solid"/>
                </a:ln>
                <a:solidFill>
                  <a:srgbClr val="FFFF00"/>
                </a:solidFill>
                <a:effectLst>
                  <a:outerShdw blurRad="38100" dist="38100" dir="2700000" algn="tl">
                    <a:srgbClr val="000000">
                      <a:alpha val="43137"/>
                    </a:srgbClr>
                  </a:outerShdw>
                </a:effectLst>
                <a:latin typeface="Trebuchet MS" panose="020B0603020202020204" pitchFamily="34" charset="0"/>
              </a:rPr>
              <a:t>245 </a:t>
            </a:r>
            <a:r>
              <a:rPr lang="en-US" sz="2400" cap="none" dirty="0" err="1">
                <a:ln w="3175" cmpd="sng">
                  <a:solidFill>
                    <a:srgbClr val="002060"/>
                  </a:solidFill>
                  <a:prstDash val="solid"/>
                </a:ln>
                <a:solidFill>
                  <a:srgbClr val="FFFF00"/>
                </a:solidFill>
                <a:effectLst>
                  <a:outerShdw blurRad="38100" dist="38100" dir="2700000" algn="tl">
                    <a:srgbClr val="000000">
                      <a:alpha val="43137"/>
                    </a:srgbClr>
                  </a:outerShdw>
                </a:effectLst>
                <a:latin typeface="Trebuchet MS" panose="020B0603020202020204" pitchFamily="34" charset="0"/>
              </a:rPr>
              <a:t>Kingrail</a:t>
            </a:r>
            <a:r>
              <a:rPr lang="en-US" sz="2400" cap="none" dirty="0">
                <a:ln w="3175" cmpd="sng">
                  <a:solidFill>
                    <a:srgbClr val="002060"/>
                  </a:solidFill>
                  <a:prstDash val="solid"/>
                </a:ln>
                <a:solidFill>
                  <a:srgbClr val="FFFF00"/>
                </a:solidFill>
                <a:effectLst>
                  <a:outerShdw blurRad="38100" dist="38100" dir="2700000" algn="tl">
                    <a:srgbClr val="000000">
                      <a:alpha val="43137"/>
                    </a:srgbClr>
                  </a:outerShdw>
                </a:effectLst>
                <a:latin typeface="Trebuchet MS" panose="020B0603020202020204" pitchFamily="34" charset="0"/>
              </a:rPr>
              <a:t> Lane</a:t>
            </a:r>
            <a:br>
              <a:rPr lang="en-US" sz="2400" cap="none" dirty="0">
                <a:ln w="3175" cmpd="sng">
                  <a:solidFill>
                    <a:srgbClr val="002060"/>
                  </a:solidFill>
                  <a:prstDash val="solid"/>
                </a:ln>
                <a:solidFill>
                  <a:srgbClr val="FFFF00"/>
                </a:solidFill>
                <a:effectLst>
                  <a:outerShdw blurRad="38100" dist="38100" dir="2700000" algn="tl">
                    <a:srgbClr val="000000">
                      <a:alpha val="43137"/>
                    </a:srgbClr>
                  </a:outerShdw>
                </a:effectLst>
                <a:latin typeface="Trebuchet MS" panose="020B0603020202020204" pitchFamily="34" charset="0"/>
              </a:rPr>
            </a:br>
            <a:r>
              <a:rPr lang="en-US" sz="1800" cap="none" dirty="0" err="1">
                <a:ln w="3175" cmpd="sng">
                  <a:solidFill>
                    <a:srgbClr val="002060"/>
                  </a:solidFill>
                  <a:prstDash val="solid"/>
                </a:ln>
                <a:solidFill>
                  <a:srgbClr val="FFFF00"/>
                </a:solidFill>
                <a:effectLst>
                  <a:outerShdw blurRad="38100" dist="38100" dir="2700000" algn="tl">
                    <a:srgbClr val="000000">
                      <a:alpha val="43137"/>
                    </a:srgbClr>
                  </a:outerShdw>
                </a:effectLst>
                <a:latin typeface="Trebuchet MS" panose="020B0603020202020204" pitchFamily="34" charset="0"/>
              </a:rPr>
              <a:t>Wisboo</a:t>
            </a:r>
            <a:r>
              <a:rPr lang="en-US" sz="1800" cap="none" dirty="0">
                <a:ln w="3175" cmpd="sng">
                  <a:solidFill>
                    <a:srgbClr val="002060"/>
                  </a:solidFill>
                  <a:prstDash val="solid"/>
                </a:ln>
                <a:solidFill>
                  <a:srgbClr val="FFFF00"/>
                </a:solidFill>
                <a:effectLst>
                  <a:outerShdw blurRad="38100" dist="38100" dir="2700000" algn="tl">
                    <a:srgbClr val="000000">
                      <a:alpha val="43137"/>
                    </a:srgbClr>
                  </a:outerShdw>
                </a:effectLst>
                <a:latin typeface="Trebuchet MS" panose="020B0603020202020204" pitchFamily="34" charset="0"/>
              </a:rPr>
              <a:t> Hall ~ Huger, SC 29450</a:t>
            </a:r>
            <a:br>
              <a:rPr lang="en-US" sz="1800" cap="none" dirty="0">
                <a:ln w="3175" cmpd="sng">
                  <a:solidFill>
                    <a:srgbClr val="002060"/>
                  </a:solidFill>
                  <a:prstDash val="solid"/>
                </a:ln>
                <a:solidFill>
                  <a:srgbClr val="FFFF00"/>
                </a:solidFill>
                <a:effectLst>
                  <a:outerShdw blurRad="38100" dist="38100" dir="2700000" algn="tl">
                    <a:srgbClr val="000000">
                      <a:alpha val="43137"/>
                    </a:srgbClr>
                  </a:outerShdw>
                </a:effectLst>
                <a:latin typeface="Trebuchet MS" panose="020B0603020202020204" pitchFamily="34" charset="0"/>
              </a:rPr>
            </a:br>
            <a:r>
              <a:rPr lang="en-US" sz="1800" cap="none" dirty="0">
                <a:ln w="3175" cmpd="sng">
                  <a:solidFill>
                    <a:srgbClr val="002060"/>
                  </a:solidFill>
                  <a:prstDash val="solid"/>
                </a:ln>
                <a:solidFill>
                  <a:srgbClr val="FFFF00"/>
                </a:solidFill>
                <a:effectLst>
                  <a:outerShdw blurRad="38100" dist="38100" dir="2700000" algn="tl">
                    <a:srgbClr val="000000">
                      <a:alpha val="43137"/>
                    </a:srgbClr>
                  </a:outerShdw>
                </a:effectLst>
                <a:latin typeface="Trebuchet MS" panose="020B0603020202020204" pitchFamily="34" charset="0"/>
              </a:rPr>
              <a:t>MLS# 17003507 ~ $547,000</a:t>
            </a:r>
            <a:br>
              <a:rPr lang="en-US" sz="1800" cap="none" dirty="0">
                <a:ln w="3175" cmpd="sng">
                  <a:solidFill>
                    <a:srgbClr val="002060"/>
                  </a:solidFill>
                  <a:prstDash val="solid"/>
                </a:ln>
                <a:solidFill>
                  <a:srgbClr val="FFFF00"/>
                </a:solidFill>
                <a:effectLst>
                  <a:outerShdw blurRad="38100" dist="38100" dir="2700000" algn="tl">
                    <a:srgbClr val="000000">
                      <a:alpha val="43137"/>
                    </a:srgbClr>
                  </a:outerShdw>
                </a:effectLst>
                <a:latin typeface="Trebuchet MS" panose="020B0603020202020204" pitchFamily="34" charset="0"/>
              </a:rPr>
            </a:br>
            <a:r>
              <a:rPr lang="en-US" sz="1800" i="1" cap="none" dirty="0">
                <a:ln w="3175" cmpd="sng">
                  <a:solidFill>
                    <a:srgbClr val="00B050"/>
                  </a:solidFill>
                  <a:prstDash val="solid"/>
                </a:ln>
                <a:solidFill>
                  <a:srgbClr val="66FF33"/>
                </a:solidFill>
                <a:effectLst>
                  <a:outerShdw blurRad="38100" dist="38100" dir="2700000" algn="tl">
                    <a:srgbClr val="000000">
                      <a:alpha val="43137"/>
                    </a:srgbClr>
                  </a:outerShdw>
                </a:effectLst>
                <a:latin typeface="Trebuchet MS" panose="020B0603020202020204" pitchFamily="34" charset="0"/>
              </a:rPr>
              <a:t>Will Entertain ALL Offers!</a:t>
            </a:r>
            <a:endParaRPr lang="en-US" sz="1200" i="1" cap="none" dirty="0">
              <a:ln w="3175" cmpd="sng">
                <a:solidFill>
                  <a:srgbClr val="00B050"/>
                </a:solidFill>
                <a:prstDash val="solid"/>
              </a:ln>
              <a:solidFill>
                <a:srgbClr val="66FF33"/>
              </a:solidFill>
              <a:effectLst>
                <a:outerShdw blurRad="38100" dist="38100" dir="2700000" algn="tl">
                  <a:srgbClr val="000000">
                    <a:alpha val="43137"/>
                  </a:srgbClr>
                </a:outerShdw>
              </a:effectLst>
              <a:latin typeface="Trebuchet MS" panose="020B0603020202020204" pitchFamily="34" charset="0"/>
            </a:endParaRPr>
          </a:p>
        </p:txBody>
      </p:sp>
      <p:sp>
        <p:nvSpPr>
          <p:cNvPr id="17" name="Rectangle 16"/>
          <p:cNvSpPr/>
          <p:nvPr/>
        </p:nvSpPr>
        <p:spPr>
          <a:xfrm>
            <a:off x="4516196" y="9226752"/>
            <a:ext cx="2635094" cy="738664"/>
          </a:xfrm>
          <a:prstGeom prst="rect">
            <a:avLst/>
          </a:prstGeom>
        </p:spPr>
        <p:txBody>
          <a:bodyPr wrap="square">
            <a:spAutoFit/>
          </a:bodyPr>
          <a:lstStyle/>
          <a:p>
            <a:pPr algn="ctr"/>
            <a:r>
              <a:rPr lang="en-US" sz="1400" b="1" dirty="0">
                <a:solidFill>
                  <a:schemeClr val="bg1"/>
                </a:solidFill>
                <a:effectLst>
                  <a:outerShdw blurRad="38100" dist="38100" dir="2700000" algn="tl">
                    <a:srgbClr val="000000">
                      <a:alpha val="43137"/>
                    </a:srgbClr>
                  </a:outerShdw>
                </a:effectLst>
                <a:latin typeface="Trebuchet MS" panose="020B0603020202020204" pitchFamily="34" charset="0"/>
              </a:rPr>
              <a:t>Terry Hamlin</a:t>
            </a:r>
          </a:p>
          <a:p>
            <a:pPr algn="ctr"/>
            <a:r>
              <a:rPr lang="en-US" sz="1400" dirty="0">
                <a:solidFill>
                  <a:schemeClr val="bg1"/>
                </a:solidFill>
                <a:effectLst>
                  <a:outerShdw blurRad="38100" dist="38100" dir="2700000" algn="tl">
                    <a:srgbClr val="000000">
                      <a:alpha val="43137"/>
                    </a:srgbClr>
                  </a:outerShdw>
                </a:effectLst>
                <a:latin typeface="Trebuchet MS" panose="020B0603020202020204" pitchFamily="34" charset="0"/>
              </a:rPr>
              <a:t>(843) 830-3946</a:t>
            </a:r>
          </a:p>
          <a:p>
            <a:pPr algn="ctr"/>
            <a:r>
              <a:rPr lang="en-US" sz="1400" dirty="0">
                <a:solidFill>
                  <a:schemeClr val="bg1"/>
                </a:solidFill>
                <a:effectLst>
                  <a:outerShdw blurRad="38100" dist="38100" dir="2700000" algn="tl">
                    <a:srgbClr val="000000">
                      <a:alpha val="43137"/>
                    </a:srgbClr>
                  </a:outerShdw>
                </a:effectLst>
                <a:latin typeface="Trebuchet MS" panose="020B0603020202020204" pitchFamily="34" charset="0"/>
              </a:rPr>
              <a:t>terry@thamlinproperties.com</a:t>
            </a:r>
          </a:p>
        </p:txBody>
      </p:sp>
      <p:sp>
        <p:nvSpPr>
          <p:cNvPr id="18" name="Rectangle 17"/>
          <p:cNvSpPr/>
          <p:nvPr/>
        </p:nvSpPr>
        <p:spPr>
          <a:xfrm>
            <a:off x="161620" y="9272919"/>
            <a:ext cx="2635094" cy="646331"/>
          </a:xfrm>
          <a:prstGeom prst="rect">
            <a:avLst/>
          </a:prstGeom>
        </p:spPr>
        <p:txBody>
          <a:bodyPr wrap="square">
            <a:spAutoFit/>
          </a:bodyPr>
          <a:lstStyle/>
          <a:p>
            <a:pPr algn="ctr"/>
            <a:r>
              <a:rPr lang="en-US" sz="1200" dirty="0">
                <a:solidFill>
                  <a:schemeClr val="bg1"/>
                </a:solidFill>
                <a:latin typeface="Trebuchet MS" panose="020B0603020202020204" pitchFamily="34" charset="0"/>
              </a:rPr>
              <a:t>Carolina One Real Estate</a:t>
            </a:r>
          </a:p>
          <a:p>
            <a:pPr algn="ctr"/>
            <a:r>
              <a:rPr lang="en-US" sz="1200" dirty="0">
                <a:solidFill>
                  <a:schemeClr val="bg1"/>
                </a:solidFill>
                <a:latin typeface="Trebuchet MS" panose="020B0603020202020204" pitchFamily="34" charset="0"/>
              </a:rPr>
              <a:t>2713 Highway 17 North</a:t>
            </a:r>
          </a:p>
          <a:p>
            <a:pPr algn="ctr"/>
            <a:r>
              <a:rPr lang="en-US" sz="1200" dirty="0">
                <a:solidFill>
                  <a:schemeClr val="bg1"/>
                </a:solidFill>
                <a:latin typeface="Trebuchet MS" panose="020B0603020202020204" pitchFamily="34" charset="0"/>
              </a:rPr>
              <a:t>Mt. Pleasant, SC 29466</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5700" b="5700"/>
          <a:stretch/>
        </p:blipFill>
        <p:spPr>
          <a:xfrm>
            <a:off x="163907" y="8079942"/>
            <a:ext cx="1181280" cy="784955"/>
          </a:xfrm>
          <a:prstGeom prst="rect">
            <a:avLst/>
          </a:prstGeom>
          <a:ln w="19050">
            <a:noFill/>
          </a:ln>
        </p:spPr>
      </p:pic>
      <p:pic>
        <p:nvPicPr>
          <p:cNvPr id="6" name="Picture 5"/>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5970009" y="8079943"/>
            <a:ext cx="1181280" cy="784954"/>
          </a:xfrm>
          <a:prstGeom prst="rect">
            <a:avLst/>
          </a:prstGeom>
          <a:ln w="19050">
            <a:noFill/>
          </a:ln>
        </p:spPr>
      </p:pic>
      <p:pic>
        <p:nvPicPr>
          <p:cNvPr id="19" name="Picture 18"/>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3066957" y="8079943"/>
            <a:ext cx="1181280" cy="784954"/>
          </a:xfrm>
          <a:prstGeom prst="rect">
            <a:avLst/>
          </a:prstGeom>
          <a:ln w="19050">
            <a:noFill/>
          </a:ln>
        </p:spPr>
      </p:pic>
      <p:sp>
        <p:nvSpPr>
          <p:cNvPr id="23" name="Rectangle 22"/>
          <p:cNvSpPr/>
          <p:nvPr/>
        </p:nvSpPr>
        <p:spPr>
          <a:xfrm>
            <a:off x="-1144" y="0"/>
            <a:ext cx="7315200" cy="523220"/>
          </a:xfrm>
          <a:prstGeom prst="rect">
            <a:avLst/>
          </a:prstGeom>
        </p:spPr>
        <p:txBody>
          <a:bodyPr wrap="square">
            <a:spAutoFit/>
          </a:bodyPr>
          <a:lstStyle/>
          <a:p>
            <a:pPr algn="ctr"/>
            <a:r>
              <a:rPr lang="en-US" sz="1400" i="1" dirty="0">
                <a:solidFill>
                  <a:schemeClr val="bg1"/>
                </a:solidFill>
                <a:effectLst>
                  <a:outerShdw blurRad="50800" dist="38100" dir="5400000" algn="t" rotWithShape="0">
                    <a:prstClr val="black">
                      <a:alpha val="40000"/>
                    </a:prstClr>
                  </a:outerShdw>
                </a:effectLst>
                <a:latin typeface="Trebuchet MS" panose="020B0603020202020204" pitchFamily="34" charset="0"/>
              </a:rPr>
              <a:t>Live in beautiful </a:t>
            </a:r>
            <a:r>
              <a:rPr lang="en-US" sz="1400" i="1" dirty="0" err="1">
                <a:solidFill>
                  <a:schemeClr val="bg1"/>
                </a:solidFill>
                <a:effectLst>
                  <a:outerShdw blurRad="50800" dist="38100" dir="5400000" algn="t" rotWithShape="0">
                    <a:prstClr val="black">
                      <a:alpha val="40000"/>
                    </a:prstClr>
                  </a:outerShdw>
                </a:effectLst>
                <a:latin typeface="Trebuchet MS" panose="020B0603020202020204" pitchFamily="34" charset="0"/>
              </a:rPr>
              <a:t>Wisboo</a:t>
            </a:r>
            <a:r>
              <a:rPr lang="en-US" sz="1400" i="1" dirty="0">
                <a:solidFill>
                  <a:schemeClr val="bg1"/>
                </a:solidFill>
                <a:effectLst>
                  <a:outerShdw blurRad="50800" dist="38100" dir="5400000" algn="t" rotWithShape="0">
                    <a:prstClr val="black">
                      <a:alpha val="40000"/>
                    </a:prstClr>
                  </a:outerShdw>
                </a:effectLst>
                <a:latin typeface="Trebuchet MS" panose="020B0603020202020204" pitchFamily="34" charset="0"/>
              </a:rPr>
              <a:t> Hall with acreage, horses allowed, and adjacent to the National Forest. Completely remodeled and 1</a:t>
            </a:r>
            <a:r>
              <a:rPr lang="en-US" sz="1400" i="1" baseline="30000" dirty="0">
                <a:solidFill>
                  <a:schemeClr val="bg1"/>
                </a:solidFill>
                <a:effectLst>
                  <a:outerShdw blurRad="50800" dist="38100" dir="5400000" algn="t" rotWithShape="0">
                    <a:prstClr val="black">
                      <a:alpha val="40000"/>
                    </a:prstClr>
                  </a:outerShdw>
                </a:effectLst>
                <a:latin typeface="Trebuchet MS" panose="020B0603020202020204" pitchFamily="34" charset="0"/>
              </a:rPr>
              <a:t>st</a:t>
            </a:r>
            <a:r>
              <a:rPr lang="en-US" sz="1400" i="1" dirty="0">
                <a:solidFill>
                  <a:schemeClr val="bg1"/>
                </a:solidFill>
                <a:effectLst>
                  <a:outerShdw blurRad="50800" dist="38100" dir="5400000" algn="t" rotWithShape="0">
                    <a:prstClr val="black">
                      <a:alpha val="40000"/>
                    </a:prstClr>
                  </a:outerShdw>
                </a:effectLst>
                <a:latin typeface="Trebuchet MS" panose="020B0603020202020204" pitchFamily="34" charset="0"/>
              </a:rPr>
              <a:t> floor Master! </a:t>
            </a:r>
            <a:r>
              <a:rPr lang="en-US" sz="1400" i="1" dirty="0">
                <a:solidFill>
                  <a:srgbClr val="FFFF00"/>
                </a:solidFill>
                <a:effectLst>
                  <a:outerShdw blurRad="50800" dist="38100" dir="5400000" algn="t" rotWithShape="0">
                    <a:prstClr val="black">
                      <a:alpha val="40000"/>
                    </a:prstClr>
                  </a:outerShdw>
                </a:effectLst>
                <a:latin typeface="Trebuchet MS" panose="020B0603020202020204" pitchFamily="34" charset="0"/>
              </a:rPr>
              <a:t>Below Appraised Value!</a:t>
            </a:r>
          </a:p>
        </p:txBody>
      </p:sp>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5432" y="8079943"/>
            <a:ext cx="1181280" cy="784954"/>
          </a:xfrm>
          <a:prstGeom prst="rect">
            <a:avLst/>
          </a:prstGeom>
          <a:ln w="19050">
            <a:noFill/>
          </a:ln>
        </p:spPr>
      </p:pic>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8482" y="8079943"/>
            <a:ext cx="1181280" cy="784954"/>
          </a:xfrm>
          <a:prstGeom prst="rect">
            <a:avLst/>
          </a:prstGeom>
          <a:ln w="19050">
            <a:noFill/>
          </a:ln>
        </p:spPr>
      </p:pic>
      <p:pic>
        <p:nvPicPr>
          <p:cNvPr id="32" name="Picture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3663" y="9174439"/>
            <a:ext cx="1225584" cy="843291"/>
          </a:xfrm>
          <a:prstGeom prst="rect">
            <a:avLst/>
          </a:prstGeom>
        </p:spPr>
      </p:pic>
      <p:pic>
        <p:nvPicPr>
          <p:cNvPr id="22" name="Picture 21"/>
          <p:cNvPicPr>
            <a:picLocks noChangeAspect="1"/>
          </p:cNvPicPr>
          <p:nvPr/>
        </p:nvPicPr>
        <p:blipFill rotWithShape="1">
          <a:blip r:embed="rId9" cstate="print">
            <a:extLst>
              <a:ext uri="{28A0092B-C50C-407E-A947-70E740481C1C}">
                <a14:useLocalDpi xmlns:a14="http://schemas.microsoft.com/office/drawing/2010/main" val="0"/>
              </a:ext>
            </a:extLst>
          </a:blip>
          <a:srcRect r="11486"/>
          <a:stretch/>
        </p:blipFill>
        <p:spPr>
          <a:xfrm>
            <a:off x="76200" y="593526"/>
            <a:ext cx="1181280" cy="886968"/>
          </a:xfrm>
          <a:prstGeom prst="rect">
            <a:avLst/>
          </a:prstGeom>
          <a:ln>
            <a:noFill/>
          </a:ln>
          <a:effectLst>
            <a:outerShdw blurRad="50800" dist="38100" dir="2700000" algn="tl" rotWithShape="0">
              <a:prstClr val="black">
                <a:alpha val="40000"/>
              </a:prstClr>
            </a:outerShdw>
          </a:effectLst>
        </p:spPr>
      </p:pic>
      <p:pic>
        <p:nvPicPr>
          <p:cNvPr id="24" name="Picture 23"/>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76200" y="4419600"/>
            <a:ext cx="1181280" cy="885960"/>
          </a:xfrm>
          <a:prstGeom prst="rect">
            <a:avLst/>
          </a:prstGeom>
          <a:ln>
            <a:noFill/>
          </a:ln>
          <a:effectLst>
            <a:outerShdw blurRad="50800" dist="38100" dir="2700000" algn="tl" rotWithShape="0">
              <a:prstClr val="black">
                <a:alpha val="40000"/>
              </a:prstClr>
            </a:outerShdw>
          </a:effectLst>
        </p:spPr>
      </p:pic>
      <p:pic>
        <p:nvPicPr>
          <p:cNvPr id="25" name="Picture 24"/>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76200" y="2507066"/>
            <a:ext cx="1181280" cy="885960"/>
          </a:xfrm>
          <a:prstGeom prst="rect">
            <a:avLst/>
          </a:prstGeom>
          <a:ln>
            <a:noFill/>
          </a:ln>
          <a:effectLst>
            <a:outerShdw blurRad="50800" dist="38100" dir="2700000" algn="tl" rotWithShape="0">
              <a:prstClr val="black">
                <a:alpha val="40000"/>
              </a:prstClr>
            </a:outerShdw>
          </a:effectLst>
        </p:spPr>
      </p:pic>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200" y="1550800"/>
            <a:ext cx="1181280" cy="885960"/>
          </a:xfrm>
          <a:prstGeom prst="rect">
            <a:avLst/>
          </a:prstGeom>
          <a:ln>
            <a:noFill/>
          </a:ln>
          <a:effectLst>
            <a:outerShdw blurRad="50800" dist="38100" dir="2700000" algn="tl" rotWithShape="0">
              <a:prstClr val="black">
                <a:alpha val="40000"/>
              </a:prstClr>
            </a:outerShdw>
          </a:effectLst>
        </p:spPr>
      </p:pic>
      <p:pic>
        <p:nvPicPr>
          <p:cNvPr id="27" name="Picture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200" y="3463332"/>
            <a:ext cx="1181280" cy="88596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279503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123</TotalTime>
  <Words>203</Words>
  <Application>Microsoft Office PowerPoint</Application>
  <PresentationFormat>Custom</PresentationFormat>
  <Paragraphs>9</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Book Antiqua</vt:lpstr>
      <vt:lpstr>Lucida Sans</vt:lpstr>
      <vt:lpstr>Trebuchet MS</vt:lpstr>
      <vt:lpstr>Wingdings</vt:lpstr>
      <vt:lpstr>Wingdings 2</vt:lpstr>
      <vt:lpstr>Wingdings 3</vt:lpstr>
      <vt:lpstr>Apex</vt:lpstr>
      <vt:lpstr>245 Kingrail Lane Wisboo Hall ~ Huger, SC 29450 MLS# 17003507 ~ $547,000 Will Entertain ALL Offers!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CVH360</dc:creator>
  <cp:lastModifiedBy>A. Thomas Price</cp:lastModifiedBy>
  <cp:revision>30</cp:revision>
  <dcterms:created xsi:type="dcterms:W3CDTF">2006-08-16T00:00:00Z</dcterms:created>
  <dcterms:modified xsi:type="dcterms:W3CDTF">2017-08-18T18:14:00Z</dcterms:modified>
</cp:coreProperties>
</file>