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9/24/2015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9/24/2015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9/24/2015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9/24/2015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9/24/2015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gif"/><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0" y="0"/>
            <a:ext cx="9144000" cy="6858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rot="10800000">
            <a:off x="0" y="-1"/>
            <a:ext cx="9144000" cy="1606761"/>
          </a:xfrm>
          <a:prstGeom prst="rect">
            <a:avLst/>
          </a:prstGeom>
          <a:gradFill flip="none" rotWithShape="1">
            <a:gsLst>
              <a:gs pos="0">
                <a:schemeClr val="tx2">
                  <a:lumMod val="50000"/>
                </a:schemeClr>
              </a:gs>
              <a:gs pos="100000">
                <a:schemeClr val="tx2"/>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0" y="5867400"/>
            <a:ext cx="9144000" cy="990600"/>
          </a:xfrm>
          <a:prstGeom prst="rect">
            <a:avLst/>
          </a:prstGeom>
          <a:gradFill flip="none" rotWithShape="1">
            <a:gsLst>
              <a:gs pos="0">
                <a:schemeClr val="tx2">
                  <a:lumMod val="50000"/>
                </a:schemeClr>
              </a:gs>
              <a:gs pos="100000">
                <a:schemeClr val="tx2"/>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5225668" y="-1"/>
            <a:ext cx="3918332" cy="1606761"/>
          </a:xfrm>
        </p:spPr>
        <p:txBody>
          <a:bodyPr>
            <a:noAutofit/>
          </a:bodyPr>
          <a:lstStyle/>
          <a:p>
            <a:r>
              <a:rPr lang="en-US" sz="2000" dirty="0">
                <a:solidFill>
                  <a:schemeClr val="bg1"/>
                </a:solidFill>
                <a:effectLst>
                  <a:outerShdw blurRad="38100" dist="38100" dir="2700000" algn="tl">
                    <a:srgbClr val="000000">
                      <a:alpha val="43137"/>
                    </a:srgbClr>
                  </a:outerShdw>
                </a:effectLst>
                <a:latin typeface="Georgia" panose="02040502050405020303" pitchFamily="18" charset="0"/>
              </a:rPr>
              <a:t>247 Shadowmoss Parkway</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rPr>
            </a:br>
            <a:r>
              <a:rPr lang="en-US" sz="1600" dirty="0">
                <a:solidFill>
                  <a:schemeClr val="bg1"/>
                </a:solidFill>
                <a:effectLst>
                  <a:outerShdw blurRad="38100" dist="38100" dir="2700000" algn="tl">
                    <a:srgbClr val="000000">
                      <a:alpha val="43137"/>
                    </a:srgbClr>
                  </a:outerShdw>
                </a:effectLst>
                <a:latin typeface="Georgia" panose="02040502050405020303" pitchFamily="18" charset="0"/>
              </a:rPr>
              <a:t>Shadowmoss</a:t>
            </a:r>
            <a:br>
              <a:rPr lang="en-US" sz="1600" dirty="0">
                <a:solidFill>
                  <a:schemeClr val="bg1"/>
                </a:solidFill>
                <a:effectLst>
                  <a:outerShdw blurRad="38100" dist="38100" dir="2700000" algn="tl">
                    <a:srgbClr val="000000">
                      <a:alpha val="43137"/>
                    </a:srgbClr>
                  </a:outerShdw>
                </a:effectLst>
                <a:latin typeface="Georgia" panose="02040502050405020303" pitchFamily="18" charset="0"/>
              </a:rPr>
            </a:br>
            <a:r>
              <a:rPr lang="en-US" sz="1600" dirty="0">
                <a:solidFill>
                  <a:schemeClr val="bg1"/>
                </a:solidFill>
                <a:effectLst>
                  <a:outerShdw blurRad="38100" dist="38100" dir="2700000" algn="tl">
                    <a:srgbClr val="000000">
                      <a:alpha val="43137"/>
                    </a:srgbClr>
                  </a:outerShdw>
                </a:effectLst>
                <a:latin typeface="Georgia" panose="02040502050405020303" pitchFamily="18" charset="0"/>
              </a:rPr>
              <a:t>Charleston, SC 29414</a:t>
            </a:r>
            <a:br>
              <a:rPr lang="en-US" sz="1600" dirty="0">
                <a:solidFill>
                  <a:schemeClr val="bg1"/>
                </a:solidFill>
                <a:effectLst>
                  <a:outerShdw blurRad="38100" dist="38100" dir="2700000" algn="tl">
                    <a:srgbClr val="000000">
                      <a:alpha val="43137"/>
                    </a:srgbClr>
                  </a:outerShdw>
                </a:effectLst>
                <a:latin typeface="Georgia" panose="02040502050405020303" pitchFamily="18" charset="0"/>
              </a:rPr>
            </a:br>
            <a:r>
              <a:rPr lang="en-US" sz="1600" dirty="0">
                <a:solidFill>
                  <a:schemeClr val="bg1"/>
                </a:solidFill>
                <a:effectLst>
                  <a:outerShdw blurRad="38100" dist="38100" dir="2700000" algn="tl">
                    <a:srgbClr val="000000">
                      <a:alpha val="43137"/>
                    </a:srgbClr>
                  </a:outerShdw>
                </a:effectLst>
                <a:latin typeface="Georgia" panose="02040502050405020303" pitchFamily="18" charset="0"/>
              </a:rPr>
              <a:t>MLS# 15017249</a:t>
            </a:r>
            <a:br>
              <a:rPr lang="en-US" sz="1600" dirty="0">
                <a:solidFill>
                  <a:schemeClr val="bg1"/>
                </a:solidFill>
                <a:effectLst>
                  <a:outerShdw blurRad="38100" dist="38100" dir="2700000" algn="tl">
                    <a:srgbClr val="000000">
                      <a:alpha val="43137"/>
                    </a:srgbClr>
                  </a:outerShdw>
                </a:effectLst>
                <a:latin typeface="Georgia" panose="02040502050405020303" pitchFamily="18" charset="0"/>
              </a:rPr>
            </a:br>
            <a:r>
              <a:rPr lang="en-US" sz="1600" b="1" i="1" smtClean="0">
                <a:solidFill>
                  <a:srgbClr val="FFFF00"/>
                </a:solidFill>
                <a:effectLst>
                  <a:outerShdw blurRad="38100" dist="38100" dir="2700000" algn="tl">
                    <a:srgbClr val="000000">
                      <a:alpha val="43137"/>
                    </a:srgbClr>
                  </a:outerShdw>
                </a:effectLst>
                <a:latin typeface="Georgia" panose="02040502050405020303" pitchFamily="18" charset="0"/>
              </a:rPr>
              <a:t>Price </a:t>
            </a:r>
            <a:r>
              <a:rPr lang="en-US" sz="1600" b="1" i="1" smtClean="0">
                <a:solidFill>
                  <a:srgbClr val="FFFF00"/>
                </a:solidFill>
                <a:effectLst>
                  <a:outerShdw blurRad="38100" dist="38100" dir="2700000" algn="tl">
                    <a:srgbClr val="000000">
                      <a:alpha val="43137"/>
                    </a:srgbClr>
                  </a:outerShdw>
                </a:effectLst>
                <a:latin typeface="Georgia" panose="02040502050405020303" pitchFamily="18" charset="0"/>
              </a:rPr>
              <a:t>Reduced </a:t>
            </a:r>
            <a:r>
              <a:rPr lang="en-US" sz="1600" b="1" i="1" smtClean="0">
                <a:solidFill>
                  <a:srgbClr val="FFFF00"/>
                </a:solidFill>
                <a:effectLst>
                  <a:outerShdw blurRad="38100" dist="38100" dir="2700000" algn="tl">
                    <a:srgbClr val="000000">
                      <a:alpha val="43137"/>
                    </a:srgbClr>
                  </a:outerShdw>
                </a:effectLst>
                <a:latin typeface="Georgia" panose="02040502050405020303" pitchFamily="18" charset="0"/>
              </a:rPr>
              <a:t>to </a:t>
            </a:r>
            <a:r>
              <a:rPr lang="en-US" sz="1600" b="1" i="1" dirty="0" smtClean="0">
                <a:solidFill>
                  <a:srgbClr val="FFFF00"/>
                </a:solidFill>
                <a:effectLst>
                  <a:outerShdw blurRad="38100" dist="38100" dir="2700000" algn="tl">
                    <a:srgbClr val="000000">
                      <a:alpha val="43137"/>
                    </a:srgbClr>
                  </a:outerShdw>
                </a:effectLst>
                <a:latin typeface="Georgia" panose="02040502050405020303" pitchFamily="18" charset="0"/>
              </a:rPr>
              <a:t>$398,800</a:t>
            </a:r>
            <a:r>
              <a:rPr lang="en-US" sz="1600" b="1" i="1" dirty="0" smtClean="0">
                <a:solidFill>
                  <a:srgbClr val="FFFF00"/>
                </a:solidFill>
                <a:effectLst>
                  <a:outerShdw blurRad="38100" dist="38100" dir="2700000" algn="tl">
                    <a:srgbClr val="000000">
                      <a:alpha val="43137"/>
                    </a:srgbClr>
                  </a:outerShdw>
                </a:effectLst>
                <a:latin typeface="Georgia" panose="02040502050405020303" pitchFamily="18" charset="0"/>
              </a:rPr>
              <a:t>!</a:t>
            </a:r>
            <a:endParaRPr lang="en-US" sz="1600" b="1" i="1" dirty="0">
              <a:solidFill>
                <a:srgbClr val="FFFF00"/>
              </a:solidFill>
              <a:effectLst>
                <a:outerShdw blurRad="38100" dist="38100" dir="2700000" algn="tl">
                  <a:srgbClr val="000000">
                    <a:alpha val="43137"/>
                  </a:srgbClr>
                </a:outerShdw>
              </a:effectLst>
              <a:latin typeface="Georgia" panose="02040502050405020303" pitchFamily="18" charset="0"/>
            </a:endParaRPr>
          </a:p>
        </p:txBody>
      </p:sp>
      <p:sp>
        <p:nvSpPr>
          <p:cNvPr id="3" name="Subtitle 2"/>
          <p:cNvSpPr>
            <a:spLocks noGrp="1"/>
          </p:cNvSpPr>
          <p:nvPr>
            <p:ph type="subTitle" idx="1"/>
          </p:nvPr>
        </p:nvSpPr>
        <p:spPr>
          <a:xfrm>
            <a:off x="5222099" y="1606761"/>
            <a:ext cx="3921902" cy="4260639"/>
          </a:xfrm>
        </p:spPr>
        <p:txBody>
          <a:bodyPr anchor="ctr">
            <a:noAutofit/>
          </a:bodyPr>
          <a:lstStyle/>
          <a:p>
            <a:r>
              <a:rPr lang="en-US" sz="1150" dirty="0">
                <a:solidFill>
                  <a:schemeClr val="bg1"/>
                </a:solidFill>
                <a:latin typeface="Georgia" panose="02040502050405020303" pitchFamily="18" charset="0"/>
              </a:rPr>
              <a:t>Amazing Crepe Myrtle Floor plan by D R Horton. Walk in and be greeted by light airy foyer with view of the formal living room, formal dining room with tray ceiling. Crown molding and wainscoting. Pass the stairs and head for the open kitchen complete with staggered height cabinets with crown molding, granite countertops</a:t>
            </a:r>
            <a:r>
              <a:rPr lang="en-US" sz="1150" dirty="0" smtClean="0">
                <a:solidFill>
                  <a:schemeClr val="bg1"/>
                </a:solidFill>
                <a:latin typeface="Georgia" panose="02040502050405020303" pitchFamily="18" charset="0"/>
              </a:rPr>
              <a:t>, stainless </a:t>
            </a:r>
            <a:r>
              <a:rPr lang="en-US" sz="1150" dirty="0">
                <a:solidFill>
                  <a:schemeClr val="bg1"/>
                </a:solidFill>
                <a:latin typeface="Georgia" panose="02040502050405020303" pitchFamily="18" charset="0"/>
              </a:rPr>
              <a:t>steel appliances and huge island. The kitchen is open to the family room which leads to sunroom</a:t>
            </a:r>
            <a:r>
              <a:rPr lang="en-US" sz="1150" dirty="0" smtClean="0">
                <a:solidFill>
                  <a:schemeClr val="bg1"/>
                </a:solidFill>
                <a:latin typeface="Georgia" panose="02040502050405020303" pitchFamily="18" charset="0"/>
              </a:rPr>
              <a:t>. Just </a:t>
            </a:r>
            <a:r>
              <a:rPr lang="en-US" sz="1150" dirty="0">
                <a:solidFill>
                  <a:schemeClr val="bg1"/>
                </a:solidFill>
                <a:latin typeface="Georgia" panose="02040502050405020303" pitchFamily="18" charset="0"/>
              </a:rPr>
              <a:t>off the family rooms the spacious owner's suite with tray ceiling and a big walk in closet. The master bath is spa like with double sinks and separate tub and walk in shower. Also downstairs is a guest bedroom/mother in law suite with access to a full bath. This room is also ideal as a study. Head upstairs to find 2 more huge guest bedrooms each with full bath</a:t>
            </a:r>
            <a:r>
              <a:rPr lang="en-US" sz="1150" dirty="0" smtClean="0">
                <a:solidFill>
                  <a:schemeClr val="bg1"/>
                </a:solidFill>
                <a:latin typeface="Georgia" panose="02040502050405020303" pitchFamily="18" charset="0"/>
              </a:rPr>
              <a:t>. Like </a:t>
            </a:r>
            <a:r>
              <a:rPr lang="en-US" sz="1150" dirty="0">
                <a:solidFill>
                  <a:schemeClr val="bg1"/>
                </a:solidFill>
                <a:latin typeface="Georgia" panose="02040502050405020303" pitchFamily="18" charset="0"/>
              </a:rPr>
              <a:t>outdoor? Sit and </a:t>
            </a:r>
            <a:r>
              <a:rPr lang="en-US" sz="1150" dirty="0" smtClean="0">
                <a:solidFill>
                  <a:schemeClr val="bg1"/>
                </a:solidFill>
                <a:latin typeface="Georgia" panose="02040502050405020303" pitchFamily="18" charset="0"/>
              </a:rPr>
              <a:t>relax </a:t>
            </a:r>
            <a:r>
              <a:rPr lang="en-US" sz="1150" dirty="0">
                <a:solidFill>
                  <a:schemeClr val="bg1"/>
                </a:solidFill>
                <a:latin typeface="Georgia" panose="02040502050405020303" pitchFamily="18" charset="0"/>
              </a:rPr>
              <a:t>on the deck and enjoy the golf course views. This home has stainless appliances, hardwood floors throughout the living area. </a:t>
            </a:r>
            <a:r>
              <a:rPr lang="en-US" sz="1150" dirty="0" smtClean="0">
                <a:solidFill>
                  <a:schemeClr val="bg1"/>
                </a:solidFill>
                <a:latin typeface="Georgia" panose="02040502050405020303" pitchFamily="18" charset="0"/>
              </a:rPr>
              <a:t>Ceramic </a:t>
            </a:r>
            <a:r>
              <a:rPr lang="en-US" sz="1150" dirty="0">
                <a:solidFill>
                  <a:schemeClr val="bg1"/>
                </a:solidFill>
                <a:latin typeface="Georgia" panose="02040502050405020303" pitchFamily="18" charset="0"/>
              </a:rPr>
              <a:t>tile in all bathrooms and laundry room, recessed can lights, cement plank siding, lawn irrigation, tank less water heater and so much more. Shadowmoss has great amenities to join if you wish. The golf course features a driving range, a fully stacked pro shop and a full service snack bar and lounge. Shadowmoss residents also have the option to join tennis, pool and gym membership.</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43921" y="4460626"/>
            <a:ext cx="1537826" cy="1153370"/>
          </a:xfrm>
          <a:prstGeom prst="rect">
            <a:avLst/>
          </a:prstGeom>
        </p:spPr>
      </p:pic>
      <p:pic>
        <p:nvPicPr>
          <p:cNvPr id="5" name="Picture 4"/>
          <p:cNvPicPr>
            <a:picLocks noChangeAspect="1"/>
          </p:cNvPicPr>
          <p:nvPr/>
        </p:nvPicPr>
        <p:blipFill rotWithShape="1">
          <a:blip r:embed="rId3">
            <a:extLst>
              <a:ext uri="{28A0092B-C50C-407E-A947-70E740481C1C}">
                <a14:useLocalDpi xmlns:a14="http://schemas.microsoft.com/office/drawing/2010/main" val="0"/>
              </a:ext>
            </a:extLst>
          </a:blip>
          <a:srcRect b="20258"/>
          <a:stretch/>
        </p:blipFill>
        <p:spPr>
          <a:xfrm>
            <a:off x="1785" y="0"/>
            <a:ext cx="5223883" cy="3124200"/>
          </a:xfrm>
          <a:prstGeom prst="rect">
            <a:avLst/>
          </a:prstGeom>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684387" y="3214595"/>
            <a:ext cx="1541281" cy="1155961"/>
          </a:xfrm>
          <a:prstGeom prst="rect">
            <a:avLst/>
          </a:prstGeom>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0" y="4464687"/>
            <a:ext cx="1537712" cy="1153284"/>
          </a:xfrm>
          <a:prstGeom prst="rect">
            <a:avLst/>
          </a:prstGeom>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843862" y="5707859"/>
            <a:ext cx="1537828" cy="1153371"/>
          </a:xfrm>
          <a:prstGeom prst="rect">
            <a:avLst/>
          </a:prstGeom>
        </p:spPr>
      </p:pic>
      <p:pic>
        <p:nvPicPr>
          <p:cNvPr id="9" name="Picture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687956" y="4460951"/>
            <a:ext cx="1537712" cy="1153284"/>
          </a:xfrm>
          <a:prstGeom prst="rect">
            <a:avLst/>
          </a:prstGeom>
        </p:spPr>
      </p:pic>
      <p:pic>
        <p:nvPicPr>
          <p:cNvPr id="10" name="Picture 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841477" y="3214834"/>
            <a:ext cx="1540210" cy="1155158"/>
          </a:xfrm>
          <a:prstGeom prst="rect">
            <a:avLst/>
          </a:prstGeom>
        </p:spPr>
      </p:pic>
      <p:pic>
        <p:nvPicPr>
          <p:cNvPr id="11" name="Picture 10"/>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0" y="5707902"/>
            <a:ext cx="1537712" cy="1153284"/>
          </a:xfrm>
          <a:prstGeom prst="rect">
            <a:avLst/>
          </a:prstGeom>
        </p:spPr>
      </p:pic>
      <p:pic>
        <p:nvPicPr>
          <p:cNvPr id="12" name="Picture 1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3687840" y="5707859"/>
            <a:ext cx="1537828" cy="1153371"/>
          </a:xfrm>
          <a:prstGeom prst="rect">
            <a:avLst/>
          </a:prstGeom>
        </p:spPr>
      </p:pic>
      <p:pic>
        <p:nvPicPr>
          <p:cNvPr id="13" name="Picture 12"/>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0" y="3217402"/>
            <a:ext cx="1538777" cy="1154083"/>
          </a:xfrm>
          <a:prstGeom prst="rect">
            <a:avLst/>
          </a:prstGeom>
        </p:spPr>
      </p:pic>
      <p:pic>
        <p:nvPicPr>
          <p:cNvPr id="15" name="Picture 14"/>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8568436" y="6019800"/>
            <a:ext cx="575564" cy="838200"/>
          </a:xfrm>
          <a:prstGeom prst="rect">
            <a:avLst/>
          </a:prstGeom>
        </p:spPr>
      </p:pic>
      <p:sp>
        <p:nvSpPr>
          <p:cNvPr id="16" name="Rectangle 15"/>
          <p:cNvSpPr/>
          <p:nvPr/>
        </p:nvSpPr>
        <p:spPr>
          <a:xfrm>
            <a:off x="6594819" y="6084957"/>
            <a:ext cx="1944763" cy="707886"/>
          </a:xfrm>
          <a:prstGeom prst="rect">
            <a:avLst/>
          </a:prstGeom>
        </p:spPr>
        <p:txBody>
          <a:bodyPr wrap="none">
            <a:spAutoFit/>
          </a:bodyPr>
          <a:lstStyle/>
          <a:p>
            <a:pPr algn="r"/>
            <a:r>
              <a:rPr lang="en-US" sz="1600" dirty="0" smtClean="0">
                <a:solidFill>
                  <a:schemeClr val="bg1"/>
                </a:solidFill>
                <a:latin typeface="Georgia" panose="02040502050405020303" pitchFamily="18" charset="0"/>
              </a:rPr>
              <a:t>Cathy Rosenblum</a:t>
            </a:r>
          </a:p>
          <a:p>
            <a:pPr algn="r"/>
            <a:r>
              <a:rPr lang="en-US" sz="1200" dirty="0" smtClean="0">
                <a:solidFill>
                  <a:schemeClr val="bg1"/>
                </a:solidFill>
                <a:latin typeface="Georgia" panose="02040502050405020303" pitchFamily="18" charset="0"/>
              </a:rPr>
              <a:t>843-817-7869</a:t>
            </a:r>
          </a:p>
          <a:p>
            <a:pPr algn="r"/>
            <a:r>
              <a:rPr lang="en-US" sz="1200" dirty="0">
                <a:solidFill>
                  <a:schemeClr val="bg1"/>
                </a:solidFill>
                <a:latin typeface="Georgia" panose="02040502050405020303" pitchFamily="18" charset="0"/>
              </a:rPr>
              <a:t>crosenblum@comcast.net</a:t>
            </a:r>
          </a:p>
        </p:txBody>
      </p:sp>
      <p:sp>
        <p:nvSpPr>
          <p:cNvPr id="18" name="Rounded Rectangle 17"/>
          <p:cNvSpPr/>
          <p:nvPr/>
        </p:nvSpPr>
        <p:spPr>
          <a:xfrm>
            <a:off x="5493742" y="6324600"/>
            <a:ext cx="1021358" cy="22860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ounded Rectangle 36"/>
          <p:cNvSpPr/>
          <p:nvPr/>
        </p:nvSpPr>
        <p:spPr>
          <a:xfrm>
            <a:off x="5775821" y="6234466"/>
            <a:ext cx="457200" cy="408869"/>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Picture 16"/>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5455642" y="6187617"/>
            <a:ext cx="1097558" cy="502566"/>
          </a:xfrm>
          <a:prstGeom prst="rect">
            <a:avLst/>
          </a:prstGeom>
        </p:spPr>
      </p:pic>
    </p:spTree>
    <p:extLst>
      <p:ext uri="{BB962C8B-B14F-4D97-AF65-F5344CB8AC3E}">
        <p14:creationId xmlns:p14="http://schemas.microsoft.com/office/powerpoint/2010/main" val="182981689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TotalTime>
  <Words>267</Words>
  <Application>Microsoft Office PowerPoint</Application>
  <PresentationFormat>On-screen Show (4:3)</PresentationFormat>
  <Paragraphs>5</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Georgia</vt:lpstr>
      <vt:lpstr>Office Theme</vt:lpstr>
      <vt:lpstr>247 Shadowmoss Parkway Shadowmoss Charleston, SC 29414 MLS# 15017249 Price Reduced to $398,800!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cp:lastModifiedBy>
  <cp:revision>13</cp:revision>
  <dcterms:created xsi:type="dcterms:W3CDTF">2006-08-16T00:00:00Z</dcterms:created>
  <dcterms:modified xsi:type="dcterms:W3CDTF">2015-09-24T15:13:41Z</dcterms:modified>
</cp:coreProperties>
</file>