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b="52803"/>
          <a:stretch/>
        </p:blipFill>
        <p:spPr>
          <a:xfrm>
            <a:off x="-57150" y="-9526"/>
            <a:ext cx="7856425" cy="2780979"/>
          </a:xfrm>
          <a:prstGeom prst="rect">
            <a:avLst/>
          </a:prstGeom>
        </p:spPr>
      </p:pic>
      <p:sp>
        <p:nvSpPr>
          <p:cNvPr id="2" name="Title 1"/>
          <p:cNvSpPr>
            <a:spLocks noGrp="1"/>
          </p:cNvSpPr>
          <p:nvPr>
            <p:ph type="ctrTitle"/>
          </p:nvPr>
        </p:nvSpPr>
        <p:spPr>
          <a:xfrm>
            <a:off x="-4762" y="2372047"/>
            <a:ext cx="7772394" cy="723578"/>
          </a:xfrm>
        </p:spPr>
        <p:txBody>
          <a:bodyPr anchor="t">
            <a:noAutofit/>
          </a:bodyPr>
          <a:lstStyle/>
          <a:p>
            <a:r>
              <a:rPr lang="en-US" sz="2400" i="1" dirty="0">
                <a:solidFill>
                  <a:srgbClr val="FFFF00"/>
                </a:solidFill>
                <a:effectLst>
                  <a:outerShdw blurRad="50800" dist="38100" dir="5400000" algn="t" rotWithShape="0">
                    <a:prstClr val="black">
                      <a:alpha val="40000"/>
                    </a:prstClr>
                  </a:outerShdw>
                </a:effectLst>
                <a:latin typeface="Lucida Sans" panose="020B0602030504020204" pitchFamily="34" charset="0"/>
              </a:rPr>
              <a:t>Classic Seabrook Home at a Great Price</a:t>
            </a:r>
            <a:br>
              <a:rPr lang="en-US" sz="2400" dirty="0">
                <a:solidFill>
                  <a:srgbClr val="FFFF00"/>
                </a:solidFill>
                <a:effectLst>
                  <a:outerShdw blurRad="50800" dist="38100" dir="5400000" algn="t" rotWithShape="0">
                    <a:prstClr val="black">
                      <a:alpha val="40000"/>
                    </a:prstClr>
                  </a:outerShdw>
                </a:effectLst>
                <a:latin typeface="Lucida Sans" panose="020B0602030504020204" pitchFamily="34" charset="0"/>
              </a:rPr>
            </a:br>
            <a:r>
              <a:rPr lang="en-US" sz="1400" dirty="0">
                <a:effectLst>
                  <a:outerShdw blurRad="50800" dist="38100" dir="5400000" algn="t" rotWithShape="0">
                    <a:prstClr val="black">
                      <a:alpha val="40000"/>
                    </a:prstClr>
                  </a:outerShdw>
                </a:effectLst>
                <a:latin typeface="Lucida Sans" panose="020B0602030504020204" pitchFamily="34" charset="0"/>
              </a:rPr>
              <a:t>4445 square feet and 4 bedroom and 3.5 baths at only $213/square foot.</a:t>
            </a:r>
            <a:endParaRPr lang="en-US" sz="2400" dirty="0">
              <a:effectLst>
                <a:outerShdw blurRad="50800" dist="38100" dir="5400000" algn="t" rotWithShape="0">
                  <a:prstClr val="black">
                    <a:alpha val="40000"/>
                  </a:prstClr>
                </a:outerShdw>
              </a:effectLst>
              <a:latin typeface="Lucida Sans" panose="020B0602030504020204" pitchFamily="34" charset="0"/>
            </a:endParaRPr>
          </a:p>
        </p:txBody>
      </p:sp>
      <p:sp>
        <p:nvSpPr>
          <p:cNvPr id="3" name="Subtitle 2"/>
          <p:cNvSpPr>
            <a:spLocks noGrp="1"/>
          </p:cNvSpPr>
          <p:nvPr>
            <p:ph type="subTitle" idx="1"/>
          </p:nvPr>
        </p:nvSpPr>
        <p:spPr>
          <a:xfrm>
            <a:off x="1521340" y="3053455"/>
            <a:ext cx="4727341" cy="5795049"/>
          </a:xfrm>
        </p:spPr>
        <p:txBody>
          <a:bodyPr anchor="ctr">
            <a:noAutofit/>
          </a:bodyPr>
          <a:lstStyle/>
          <a:p>
            <a:r>
              <a:rPr lang="en-US" sz="1050" dirty="0">
                <a:solidFill>
                  <a:schemeClr val="bg2">
                    <a:lumMod val="50000"/>
                  </a:schemeClr>
                </a:solidFill>
                <a:latin typeface="Lucida Sans" panose="020B0602030504020204" pitchFamily="34" charset="0"/>
              </a:rPr>
              <a:t>Exquisite and extremely well maintained home on Seabrook Island’s Crooked Oaks Golf Course offers all that the </a:t>
            </a:r>
            <a:r>
              <a:rPr lang="en-US" sz="1050" dirty="0" err="1">
                <a:solidFill>
                  <a:schemeClr val="bg2">
                    <a:lumMod val="50000"/>
                  </a:schemeClr>
                </a:solidFill>
                <a:latin typeface="Lucida Sans" panose="020B0602030504020204" pitchFamily="34" charset="0"/>
              </a:rPr>
              <a:t>Lowcountry</a:t>
            </a:r>
            <a:r>
              <a:rPr lang="en-US" sz="1050" dirty="0">
                <a:solidFill>
                  <a:schemeClr val="bg2">
                    <a:lumMod val="50000"/>
                  </a:schemeClr>
                </a:solidFill>
                <a:latin typeface="Lucida Sans" panose="020B0602030504020204" pitchFamily="34" charset="0"/>
              </a:rPr>
              <a:t> has to offer in its finest form. The stunning curb appeal begins with the inviting herringbone driveway. The irrigated landscaping is mature and provides great privacy, and includes oleander, rosemary, crepe myrtles, and several varieties of palms. Live oaks draped in Spanish moss are enhanced in the evening with up-lighting. The beautiful ivy lined brick stairway leads you to a large front porch and stunning glass and hardwood door. Enter the large foyer with a hardwood floor, beautiful staircase, and soaring ceiling. To your left is a wood paneled study, and to the right a formal living room, both featuring wood burning fire places.</a:t>
            </a:r>
          </a:p>
          <a:p>
            <a:endParaRPr lang="en-US" sz="1050" dirty="0">
              <a:solidFill>
                <a:schemeClr val="bg2">
                  <a:lumMod val="50000"/>
                </a:schemeClr>
              </a:solidFill>
              <a:latin typeface="Lucida Sans" panose="020B0602030504020204" pitchFamily="34" charset="0"/>
            </a:endParaRPr>
          </a:p>
          <a:p>
            <a:r>
              <a:rPr lang="en-US" sz="1050" dirty="0">
                <a:solidFill>
                  <a:schemeClr val="bg2">
                    <a:lumMod val="50000"/>
                  </a:schemeClr>
                </a:solidFill>
                <a:latin typeface="Lucida Sans" panose="020B0602030504020204" pitchFamily="34" charset="0"/>
              </a:rPr>
              <a:t>Through the foyer natural light invites you into the great room and kitchen where you will have views of the 6th fairway and beyond. These rooms and all bathrooms are tiled for easy maintenance. The kitchen features high-end cherry cabinets with pull-outs, </a:t>
            </a:r>
            <a:r>
              <a:rPr lang="en-US" sz="1050" dirty="0" err="1">
                <a:solidFill>
                  <a:schemeClr val="bg2">
                    <a:lumMod val="50000"/>
                  </a:schemeClr>
                </a:solidFill>
                <a:latin typeface="Lucida Sans" panose="020B0602030504020204" pitchFamily="34" charset="0"/>
              </a:rPr>
              <a:t>Dacor</a:t>
            </a:r>
            <a:r>
              <a:rPr lang="en-US" sz="1050" dirty="0">
                <a:solidFill>
                  <a:schemeClr val="bg2">
                    <a:lumMod val="50000"/>
                  </a:schemeClr>
                </a:solidFill>
                <a:latin typeface="Lucida Sans" panose="020B0602030504020204" pitchFamily="34" charset="0"/>
              </a:rPr>
              <a:t> appliances, and beautiful quartzite counter tops. The roomy master suite is also downstairs and features great views, and a large, two-door walk-in closet. Both the master and the great room open to a large deck. The formal dining room opens to a large screened in porch with skylights and a ceiling fan.</a:t>
            </a:r>
          </a:p>
          <a:p>
            <a:r>
              <a:rPr lang="en-US" sz="1050" dirty="0">
                <a:solidFill>
                  <a:schemeClr val="bg2">
                    <a:lumMod val="50000"/>
                  </a:schemeClr>
                </a:solidFill>
                <a:latin typeface="Lucida Sans" panose="020B0602030504020204" pitchFamily="34" charset="0"/>
              </a:rPr>
              <a:t>Upstairs, there is a second master suite with dual vanities and a walk-in closet, and two more bedrooms that share a full bathroom. Dormer windows bring the outdoors in to both the great room and the second floor. There is also a very large room above the garage that makes for a perfect game room, play room, or lounge, adding yet another space for privacy. There is plenty of storage including a large cedar board lined closet.</a:t>
            </a:r>
          </a:p>
          <a:p>
            <a:endParaRPr lang="en-US" sz="1050" dirty="0">
              <a:solidFill>
                <a:schemeClr val="bg2">
                  <a:lumMod val="50000"/>
                </a:schemeClr>
              </a:solidFill>
              <a:latin typeface="Lucida Sans" panose="020B0602030504020204" pitchFamily="34" charset="0"/>
            </a:endParaRPr>
          </a:p>
          <a:p>
            <a:r>
              <a:rPr lang="en-US" sz="1050" dirty="0">
                <a:solidFill>
                  <a:schemeClr val="bg2">
                    <a:lumMod val="50000"/>
                  </a:schemeClr>
                </a:solidFill>
                <a:latin typeface="Lucida Sans" panose="020B0602030504020204" pitchFamily="34" charset="0"/>
              </a:rPr>
              <a:t>There are ceiling fans throughout the house, along with an alarm system, central vacuum, impact resistant low-E windows, gutters, speakers, and even an outdoor shower for your return from the beach. The home can be sold furnished with a few exclusions.</a:t>
            </a:r>
          </a:p>
        </p:txBody>
      </p:sp>
      <p:sp>
        <p:nvSpPr>
          <p:cNvPr id="4" name="Rectangle 3"/>
          <p:cNvSpPr/>
          <p:nvPr/>
        </p:nvSpPr>
        <p:spPr>
          <a:xfrm>
            <a:off x="3881434" y="0"/>
            <a:ext cx="3886199" cy="923330"/>
          </a:xfrm>
          <a:prstGeom prst="rect">
            <a:avLst/>
          </a:prstGeom>
        </p:spPr>
        <p:txBody>
          <a:bodyPr wrap="square">
            <a:spAutoFit/>
          </a:bodyPr>
          <a:lstStyle/>
          <a:p>
            <a:pPr algn="r"/>
            <a:r>
              <a:rPr lang="en-US" sz="1800" dirty="0">
                <a:effectLst>
                  <a:innerShdw blurRad="63500" dist="50800" dir="13500000">
                    <a:prstClr val="black">
                      <a:alpha val="50000"/>
                    </a:prstClr>
                  </a:innerShdw>
                </a:effectLst>
                <a:latin typeface="Lucida Sans" panose="020B0602030504020204" pitchFamily="34" charset="0"/>
              </a:rPr>
              <a:t>2480 Cat Tail Pond Road</a:t>
            </a:r>
          </a:p>
          <a:p>
            <a:pPr algn="r"/>
            <a:r>
              <a:rPr lang="en-US" sz="1200" dirty="0">
                <a:effectLst>
                  <a:innerShdw blurRad="63500" dist="50800" dir="13500000">
                    <a:prstClr val="black">
                      <a:alpha val="50000"/>
                    </a:prstClr>
                  </a:innerShdw>
                </a:effectLst>
                <a:latin typeface="Lucida Sans" panose="020B0602030504020204" pitchFamily="34" charset="0"/>
              </a:rPr>
              <a:t>Seabrook Island</a:t>
            </a:r>
          </a:p>
          <a:p>
            <a:pPr algn="r"/>
            <a:r>
              <a:rPr lang="en-US" sz="1200" dirty="0">
                <a:effectLst>
                  <a:innerShdw blurRad="63500" dist="50800" dir="13500000">
                    <a:prstClr val="black">
                      <a:alpha val="50000"/>
                    </a:prstClr>
                  </a:innerShdw>
                </a:effectLst>
                <a:latin typeface="Lucida Sans" panose="020B0602030504020204" pitchFamily="34" charset="0"/>
              </a:rPr>
              <a:t>MLS# 16029812</a:t>
            </a:r>
            <a:br>
              <a:rPr lang="en-US" sz="1200" dirty="0">
                <a:effectLst>
                  <a:innerShdw blurRad="63500" dist="50800" dir="13500000">
                    <a:prstClr val="black">
                      <a:alpha val="50000"/>
                    </a:prstClr>
                  </a:innerShdw>
                </a:effectLst>
                <a:latin typeface="Lucida Sans" panose="020B0602030504020204" pitchFamily="34" charset="0"/>
              </a:rPr>
            </a:br>
            <a:r>
              <a:rPr lang="en-US" sz="1200" dirty="0">
                <a:effectLst>
                  <a:innerShdw blurRad="63500" dist="50800" dir="13500000">
                    <a:prstClr val="black">
                      <a:alpha val="50000"/>
                    </a:prstClr>
                  </a:innerShdw>
                </a:effectLst>
                <a:latin typeface="Lucida Sans" panose="020B0602030504020204" pitchFamily="34" charset="0"/>
              </a:rPr>
              <a:t>$949,000</a:t>
            </a:r>
          </a:p>
        </p:txBody>
      </p:sp>
      <p:pic>
        <p:nvPicPr>
          <p:cNvPr id="23"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8582" y="3053455"/>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8582" y="4271762"/>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8582" y="7926684"/>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8582" y="6708376"/>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582" y="5490069"/>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340789" y="3053455"/>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341743" y="4270859"/>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4"/>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935" r="14988"/>
          <a:stretch/>
        </p:blipFill>
        <p:spPr bwMode="auto">
          <a:xfrm>
            <a:off x="6339838" y="6705667"/>
            <a:ext cx="1371600" cy="918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15592"/>
          <a:stretch/>
        </p:blipFill>
        <p:spPr bwMode="auto">
          <a:xfrm>
            <a:off x="6339838" y="5488263"/>
            <a:ext cx="13716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b="11111"/>
          <a:stretch/>
        </p:blipFill>
        <p:spPr bwMode="auto">
          <a:xfrm>
            <a:off x="6339838" y="7926684"/>
            <a:ext cx="13716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582" y="76200"/>
            <a:ext cx="2120965" cy="1415944"/>
          </a:xfrm>
          <a:prstGeom prst="rect">
            <a:avLst/>
          </a:prstGeom>
          <a:ln>
            <a:noFill/>
          </a:ln>
          <a:effectLst>
            <a:softEdge rad="112500"/>
          </a:effectLst>
        </p:spPr>
      </p:pic>
      <p:sp>
        <p:nvSpPr>
          <p:cNvPr id="30" name="Rectangle 29"/>
          <p:cNvSpPr/>
          <p:nvPr/>
        </p:nvSpPr>
        <p:spPr>
          <a:xfrm>
            <a:off x="1428277" y="9064823"/>
            <a:ext cx="4911561" cy="469359"/>
          </a:xfrm>
          <a:prstGeom prst="rect">
            <a:avLst/>
          </a:prstGeom>
        </p:spPr>
        <p:txBody>
          <a:bodyPr wrap="square">
            <a:spAutoFit/>
          </a:bodyPr>
          <a:lstStyle/>
          <a:p>
            <a:pPr algn="ctr"/>
            <a:r>
              <a:rPr lang="en-US" sz="1400" dirty="0">
                <a:latin typeface="Lucida Sans" panose="020B0602030504020204" pitchFamily="34" charset="0"/>
              </a:rPr>
              <a:t>Lee Lindler</a:t>
            </a:r>
            <a:br>
              <a:rPr lang="en-US" sz="1400" dirty="0">
                <a:latin typeface="Lucida Sans" panose="020B0602030504020204" pitchFamily="34" charset="0"/>
              </a:rPr>
            </a:br>
            <a:r>
              <a:rPr lang="en-US" sz="1050" dirty="0">
                <a:latin typeface="Lucida Sans" panose="020B0602030504020204" pitchFamily="34" charset="0"/>
              </a:rPr>
              <a:t>Cell (843) 637-0803 | LeeL@GoldenBearRealty.com</a:t>
            </a:r>
          </a:p>
        </p:txBody>
      </p:sp>
      <p:sp>
        <p:nvSpPr>
          <p:cNvPr id="35" name="Rectangle 34"/>
          <p:cNvSpPr/>
          <p:nvPr/>
        </p:nvSpPr>
        <p:spPr>
          <a:xfrm>
            <a:off x="-1188" y="9719846"/>
            <a:ext cx="7772396" cy="338554"/>
          </a:xfrm>
          <a:prstGeom prst="rect">
            <a:avLst/>
          </a:prstGeom>
        </p:spPr>
        <p:txBody>
          <a:bodyPr wrap="square" anchor="b">
            <a:spAutoFit/>
          </a:bodyPr>
          <a:lstStyle/>
          <a:p>
            <a:pPr algn="ctr"/>
            <a:r>
              <a:rPr lang="en-US" sz="800" dirty="0">
                <a:solidFill>
                  <a:schemeClr val="tx1">
                    <a:lumMod val="50000"/>
                    <a:lumOff val="50000"/>
                  </a:schemeClr>
                </a:solidFill>
                <a:latin typeface="Lucida Sans" panose="020B0602030504020204" pitchFamily="34" charset="0"/>
              </a:rPr>
              <a:t>Golden Bear Realty | 1900 Seabrook Island Rd | Seabrook Island, SC 29455</a:t>
            </a:r>
          </a:p>
          <a:p>
            <a:pPr algn="ctr"/>
            <a:r>
              <a:rPr lang="en-US" sz="800" dirty="0">
                <a:solidFill>
                  <a:schemeClr val="tx1">
                    <a:lumMod val="50000"/>
                    <a:lumOff val="50000"/>
                  </a:schemeClr>
                </a:solidFill>
                <a:latin typeface="Lucida Sans" panose="020B0602030504020204" pitchFamily="34" charset="0"/>
              </a:rPr>
              <a:t>www.goldenbearrealty.com</a:t>
            </a:r>
          </a:p>
        </p:txBody>
      </p:sp>
      <p:pic>
        <p:nvPicPr>
          <p:cNvPr id="37" name="Picture 2"/>
          <p:cNvPicPr>
            <a:picLocks noChangeAspect="1" noChangeArrowheads="1"/>
          </p:cNvPicPr>
          <p:nvPr/>
        </p:nvPicPr>
        <p:blipFill>
          <a:blip r:embed="rId15">
            <a:extLst>
              <a:ext uri="{28A0092B-C50C-407E-A947-70E740481C1C}">
                <a14:useLocalDpi xmlns:a14="http://schemas.microsoft.com/office/drawing/2010/main" val="0"/>
              </a:ext>
            </a:extLst>
          </a:blip>
          <a:stretch>
            <a:fillRect/>
          </a:stretch>
        </p:blipFill>
        <p:spPr bwMode="auto">
          <a:xfrm>
            <a:off x="6724966" y="9030411"/>
            <a:ext cx="981075"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8582" y="9226688"/>
            <a:ext cx="1369696" cy="559235"/>
          </a:xfrm>
          <a:prstGeom prst="rect">
            <a:avLst/>
          </a:prstGeom>
          <a:effec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411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Classic Seabrook Home at a Great Price 4445 square feet and 4 bedroom and 3.5 baths at only $213/square foot.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2017-01-03T19:40:45Z</dcterms:modified>
</cp:coreProperties>
</file>