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912"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5/23/2015</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5/23/2015</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5/23/2015</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5/23/2015</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5/23/2015</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5/23/2015</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5/23/2015</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1111"/>
          <a:stretch/>
        </p:blipFill>
        <p:spPr bwMode="auto">
          <a:xfrm>
            <a:off x="-3810" y="0"/>
            <a:ext cx="7772400" cy="51816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0" y="6858000"/>
            <a:ext cx="7924800" cy="3200400"/>
          </a:xfrm>
          <a:prstGeom prst="rect">
            <a:avLst/>
          </a:prstGeom>
          <a:gradFill>
            <a:gsLst>
              <a:gs pos="0">
                <a:schemeClr val="accent1">
                  <a:tint val="66000"/>
                  <a:satMod val="160000"/>
                  <a:alpha val="0"/>
                </a:schemeClr>
              </a:gs>
              <a:gs pos="50000">
                <a:schemeClr val="bg1"/>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7620" y="4114800"/>
            <a:ext cx="7780020" cy="1013460"/>
          </a:xfrm>
          <a:ln>
            <a:noFill/>
          </a:ln>
        </p:spPr>
        <p:txBody>
          <a:bodyPr anchor="ctr">
            <a:noAutofit/>
          </a:bodyPr>
          <a:lstStyle/>
          <a:p>
            <a:pPr algn="ctr"/>
            <a:r>
              <a:rPr lang="en-US" sz="2400" dirty="0">
                <a:solidFill>
                  <a:schemeClr val="bg1"/>
                </a:solidFill>
                <a:effectLst>
                  <a:outerShdw blurRad="50800" dist="38100" dir="5400000" algn="t" rotWithShape="0">
                    <a:schemeClr val="bg1">
                      <a:lumMod val="85000"/>
                      <a:alpha val="40000"/>
                    </a:schemeClr>
                  </a:outerShdw>
                </a:effectLst>
              </a:rPr>
              <a:t>2496 Worthington Drive</a:t>
            </a:r>
            <a:br>
              <a:rPr lang="en-US" sz="2400" dirty="0">
                <a:solidFill>
                  <a:schemeClr val="bg1"/>
                </a:solidFill>
                <a:effectLst>
                  <a:outerShdw blurRad="50800" dist="38100" dir="5400000" algn="t" rotWithShape="0">
                    <a:schemeClr val="bg1">
                      <a:lumMod val="85000"/>
                      <a:alpha val="40000"/>
                    </a:schemeClr>
                  </a:outerShdw>
                </a:effectLst>
              </a:rPr>
            </a:br>
            <a:r>
              <a:rPr lang="en-US" sz="1600" dirty="0">
                <a:solidFill>
                  <a:schemeClr val="bg1"/>
                </a:solidFill>
                <a:effectLst>
                  <a:outerShdw blurRad="50800" dist="38100" dir="5400000" algn="t" rotWithShape="0">
                    <a:schemeClr val="bg1">
                      <a:lumMod val="85000"/>
                      <a:alpha val="40000"/>
                    </a:schemeClr>
                  </a:outerShdw>
                </a:effectLst>
              </a:rPr>
              <a:t>Planters Pointe ~ Mount </a:t>
            </a:r>
            <a:r>
              <a:rPr lang="en-US" sz="1600" dirty="0" smtClean="0">
                <a:solidFill>
                  <a:schemeClr val="bg1"/>
                </a:solidFill>
                <a:effectLst>
                  <a:outerShdw blurRad="50800" dist="38100" dir="5400000" algn="t" rotWithShape="0">
                    <a:schemeClr val="bg1">
                      <a:lumMod val="85000"/>
                      <a:alpha val="40000"/>
                    </a:schemeClr>
                  </a:outerShdw>
                </a:effectLst>
              </a:rPr>
              <a:t>Pleasant ~ MLS</a:t>
            </a:r>
            <a:r>
              <a:rPr lang="en-US" sz="1600" dirty="0">
                <a:solidFill>
                  <a:schemeClr val="bg1"/>
                </a:solidFill>
                <a:effectLst>
                  <a:outerShdw blurRad="50800" dist="38100" dir="5400000" algn="t" rotWithShape="0">
                    <a:schemeClr val="bg1">
                      <a:lumMod val="85000"/>
                      <a:alpha val="40000"/>
                    </a:schemeClr>
                  </a:outerShdw>
                </a:effectLst>
              </a:rPr>
              <a:t># 15012111 ~ $560,000</a:t>
            </a:r>
            <a:r>
              <a:rPr lang="en-US" sz="1600" dirty="0" smtClean="0">
                <a:solidFill>
                  <a:schemeClr val="bg1"/>
                </a:solidFill>
                <a:effectLst>
                  <a:outerShdw blurRad="50800" dist="38100" dir="5400000" algn="t" rotWithShape="0">
                    <a:schemeClr val="bg1">
                      <a:lumMod val="85000"/>
                      <a:alpha val="40000"/>
                    </a:schemeClr>
                  </a:outerShdw>
                </a:effectLst>
              </a:rPr>
              <a:t/>
            </a:r>
            <a:br>
              <a:rPr lang="en-US" sz="1600" dirty="0" smtClean="0">
                <a:solidFill>
                  <a:schemeClr val="bg1"/>
                </a:solidFill>
                <a:effectLst>
                  <a:outerShdw blurRad="50800" dist="38100" dir="5400000" algn="t" rotWithShape="0">
                    <a:schemeClr val="bg1">
                      <a:lumMod val="85000"/>
                      <a:alpha val="40000"/>
                    </a:schemeClr>
                  </a:outerShdw>
                </a:effectLst>
              </a:rPr>
            </a:br>
            <a:r>
              <a:rPr lang="en-US" sz="1600" i="1" dirty="0" smtClean="0">
                <a:solidFill>
                  <a:schemeClr val="bg1"/>
                </a:solidFill>
                <a:effectLst>
                  <a:outerShdw blurRad="50800" dist="38100" dir="5400000" algn="t" rotWithShape="0">
                    <a:schemeClr val="bg1">
                      <a:lumMod val="85000"/>
                      <a:alpha val="40000"/>
                    </a:schemeClr>
                  </a:outerShdw>
                </a:effectLst>
              </a:rPr>
              <a:t>3,277 Square feet!</a:t>
            </a:r>
            <a:endParaRPr lang="en-US" sz="1100" i="1" dirty="0">
              <a:solidFill>
                <a:schemeClr val="bg1"/>
              </a:solidFill>
              <a:effectLst>
                <a:outerShdw blurRad="50800" dist="38100" dir="5400000" algn="t" rotWithShape="0">
                  <a:schemeClr val="bg1">
                    <a:lumMod val="85000"/>
                    <a:alpha val="40000"/>
                  </a:schemeClr>
                </a:outerShdw>
              </a:effectLst>
            </a:endParaRPr>
          </a:p>
        </p:txBody>
      </p:sp>
      <p:sp>
        <p:nvSpPr>
          <p:cNvPr id="3" name="Subtitle 2"/>
          <p:cNvSpPr>
            <a:spLocks noGrp="1"/>
          </p:cNvSpPr>
          <p:nvPr>
            <p:ph type="subTitle" idx="1"/>
          </p:nvPr>
        </p:nvSpPr>
        <p:spPr>
          <a:xfrm>
            <a:off x="0" y="8945880"/>
            <a:ext cx="7780020" cy="1036320"/>
          </a:xfrm>
        </p:spPr>
        <p:txBody>
          <a:bodyPr>
            <a:normAutofit fontScale="47500" lnSpcReduction="20000"/>
          </a:bodyPr>
          <a:lstStyle/>
          <a:p>
            <a:pPr algn="ctr"/>
            <a:r>
              <a:rPr lang="it-IT" sz="3400" b="1" dirty="0">
                <a:solidFill>
                  <a:schemeClr val="accent6">
                    <a:lumMod val="50000"/>
                  </a:schemeClr>
                </a:solidFill>
              </a:rPr>
              <a:t>Daniel Carabus</a:t>
            </a:r>
          </a:p>
          <a:p>
            <a:pPr algn="ctr"/>
            <a:r>
              <a:rPr lang="it-IT" sz="2500" dirty="0">
                <a:solidFill>
                  <a:schemeClr val="accent6">
                    <a:lumMod val="50000"/>
                  </a:schemeClr>
                </a:solidFill>
              </a:rPr>
              <a:t>843-793-9265 M</a:t>
            </a:r>
          </a:p>
          <a:p>
            <a:pPr algn="ctr"/>
            <a:r>
              <a:rPr lang="it-IT" sz="2500" dirty="0">
                <a:solidFill>
                  <a:schemeClr val="accent6">
                    <a:lumMod val="50000"/>
                  </a:schemeClr>
                </a:solidFill>
              </a:rPr>
              <a:t>dcarabus@carolinaone.com</a:t>
            </a:r>
          </a:p>
          <a:p>
            <a:pPr algn="ctr"/>
            <a:r>
              <a:rPr lang="it-IT" sz="2500" dirty="0">
                <a:solidFill>
                  <a:schemeClr val="accent6">
                    <a:lumMod val="50000"/>
                  </a:schemeClr>
                </a:solidFill>
              </a:rPr>
              <a:t>www.danielcarabus.com</a:t>
            </a:r>
            <a:endParaRPr lang="en-US" sz="2500" dirty="0">
              <a:solidFill>
                <a:schemeClr val="accent6">
                  <a:lumMod val="50000"/>
                </a:schemeClr>
              </a:solidFill>
            </a:endParaRPr>
          </a:p>
        </p:txBody>
      </p:sp>
      <p:sp>
        <p:nvSpPr>
          <p:cNvPr id="4" name="Rectangle 3"/>
          <p:cNvSpPr/>
          <p:nvPr/>
        </p:nvSpPr>
        <p:spPr>
          <a:xfrm>
            <a:off x="-3810" y="39469"/>
            <a:ext cx="7772400" cy="738664"/>
          </a:xfrm>
          <a:prstGeom prst="rect">
            <a:avLst/>
          </a:prstGeom>
        </p:spPr>
        <p:txBody>
          <a:bodyPr wrap="square">
            <a:spAutoFit/>
          </a:bodyPr>
          <a:lstStyle/>
          <a:p>
            <a:pPr algn="ctr"/>
            <a:r>
              <a:rPr lang="en-US" sz="2400" b="1" i="1" dirty="0">
                <a:solidFill>
                  <a:srgbClr val="FFFF00"/>
                </a:solidFill>
                <a:effectLst>
                  <a:outerShdw blurRad="38100" dist="38100" dir="2700000" algn="tl">
                    <a:srgbClr val="000000">
                      <a:alpha val="43137"/>
                    </a:srgbClr>
                  </a:outerShdw>
                </a:effectLst>
              </a:rPr>
              <a:t>$10,000 CLOSING </a:t>
            </a:r>
            <a:r>
              <a:rPr lang="en-US" sz="2400" b="1" i="1" dirty="0" smtClean="0">
                <a:solidFill>
                  <a:srgbClr val="FFFF00"/>
                </a:solidFill>
                <a:effectLst>
                  <a:outerShdw blurRad="38100" dist="38100" dir="2700000" algn="tl">
                    <a:srgbClr val="000000">
                      <a:alpha val="43137"/>
                    </a:srgbClr>
                  </a:outerShdw>
                </a:effectLst>
              </a:rPr>
              <a:t>COSTS &amp; $3,000 </a:t>
            </a:r>
            <a:r>
              <a:rPr lang="en-US" sz="2400" b="1" i="1" dirty="0">
                <a:solidFill>
                  <a:srgbClr val="FFFF00"/>
                </a:solidFill>
                <a:effectLst>
                  <a:outerShdw blurRad="38100" dist="38100" dir="2700000" algn="tl">
                    <a:srgbClr val="000000">
                      <a:alpha val="43137"/>
                    </a:srgbClr>
                  </a:outerShdw>
                </a:effectLst>
              </a:rPr>
              <a:t>AGENT </a:t>
            </a:r>
            <a:r>
              <a:rPr lang="en-US" sz="2400" b="1" i="1" dirty="0" smtClean="0">
                <a:solidFill>
                  <a:srgbClr val="FFFF00"/>
                </a:solidFill>
                <a:effectLst>
                  <a:outerShdw blurRad="38100" dist="38100" dir="2700000" algn="tl">
                    <a:srgbClr val="000000">
                      <a:alpha val="43137"/>
                    </a:srgbClr>
                  </a:outerShdw>
                </a:effectLst>
              </a:rPr>
              <a:t>BONUS</a:t>
            </a:r>
          </a:p>
          <a:p>
            <a:pPr algn="ctr"/>
            <a:r>
              <a:rPr lang="en-US" b="1" i="1" dirty="0" smtClean="0">
                <a:solidFill>
                  <a:srgbClr val="FFFF00"/>
                </a:solidFill>
                <a:effectLst>
                  <a:outerShdw blurRad="38100" dist="38100" dir="2700000" algn="tl">
                    <a:srgbClr val="000000">
                      <a:alpha val="43137"/>
                    </a:srgbClr>
                  </a:outerShdw>
                </a:effectLst>
              </a:rPr>
              <a:t>WITH </a:t>
            </a:r>
            <a:r>
              <a:rPr lang="en-US" b="1" i="1" dirty="0">
                <a:solidFill>
                  <a:srgbClr val="FFFF00"/>
                </a:solidFill>
                <a:effectLst>
                  <a:outerShdw blurRad="38100" dist="38100" dir="2700000" algn="tl">
                    <a:srgbClr val="000000">
                      <a:alpha val="43137"/>
                    </a:srgbClr>
                  </a:outerShdw>
                </a:effectLst>
              </a:rPr>
              <a:t>CLOSING BY MID JULY!</a:t>
            </a:r>
          </a:p>
        </p:txBody>
      </p:sp>
      <p:sp>
        <p:nvSpPr>
          <p:cNvPr id="5" name="Rectangle 4"/>
          <p:cNvSpPr/>
          <p:nvPr/>
        </p:nvSpPr>
        <p:spPr>
          <a:xfrm>
            <a:off x="-7620" y="5205656"/>
            <a:ext cx="7780020" cy="3293209"/>
          </a:xfrm>
          <a:prstGeom prst="rect">
            <a:avLst/>
          </a:prstGeom>
        </p:spPr>
        <p:txBody>
          <a:bodyPr wrap="square">
            <a:spAutoFit/>
          </a:bodyPr>
          <a:lstStyle/>
          <a:p>
            <a:pPr algn="ctr"/>
            <a:r>
              <a:rPr lang="en-US" sz="1600" dirty="0"/>
              <a:t>Wonderful LAKE FRONT home, with beautiful views! This 5 bedrooms 3 and 1/2 baths, built in 2009, with 9 foot ceilings throughout is all you wish for. Elegant oak flooring throughout the Foyer, Dining Room, Living Room, Kitchen and Sitting Room. Master on the first floor with private access to the porch. </a:t>
            </a:r>
            <a:endParaRPr lang="en-US" sz="1600" dirty="0" smtClean="0"/>
          </a:p>
          <a:p>
            <a:pPr algn="ctr"/>
            <a:endParaRPr lang="en-US" sz="1600" dirty="0"/>
          </a:p>
          <a:p>
            <a:pPr algn="ctr"/>
            <a:r>
              <a:rPr lang="en-US" sz="1600" dirty="0" smtClean="0"/>
              <a:t>The </a:t>
            </a:r>
            <a:r>
              <a:rPr lang="en-US" sz="1600" dirty="0"/>
              <a:t>kitchen has a breakfast nook, surrounded by windows, and an attached laundry area with wash sink. All stainless steel appliances, a Jenn-Air gas range and granite counter tops. Enormous screened porch that run the length of the rear of the home and has gorgeous lake views. </a:t>
            </a:r>
            <a:endParaRPr lang="en-US" sz="1600" dirty="0" smtClean="0"/>
          </a:p>
          <a:p>
            <a:pPr algn="ctr"/>
            <a:endParaRPr lang="en-US" sz="1600" dirty="0"/>
          </a:p>
          <a:p>
            <a:pPr algn="ctr"/>
            <a:r>
              <a:rPr lang="en-US" sz="1600" dirty="0" smtClean="0"/>
              <a:t>LARGE </a:t>
            </a:r>
            <a:r>
              <a:rPr lang="en-US" sz="1600" dirty="0"/>
              <a:t>GARAGE with 3-Bay side entries that provides space for multiple autos, boats + gym/work shop + elevator shaft through 2rd floor. Great amenities: pool</a:t>
            </a:r>
            <a:r>
              <a:rPr lang="en-US" sz="1600" dirty="0" smtClean="0"/>
              <a:t>, golf, tennis </a:t>
            </a:r>
            <a:r>
              <a:rPr lang="en-US" sz="1600" dirty="0"/>
              <a:t>courts, club house. AHS-1 year warranty!</a:t>
            </a:r>
            <a:endParaRPr lang="en-US" sz="1600" b="1" i="1" dirty="0"/>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4676" y="8958072"/>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58121"/>
            <a:ext cx="1943100" cy="981358"/>
            <a:chOff x="-7620" y="8899073"/>
            <a:chExt cx="1943100" cy="981358"/>
          </a:xfrm>
        </p:grpSpPr>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solidFill>
                    <a:schemeClr val="accent6">
                      <a:lumMod val="50000"/>
                    </a:schemeClr>
                  </a:solidFill>
                </a:rPr>
                <a:t>Carolina One Real Estate</a:t>
              </a:r>
            </a:p>
            <a:p>
              <a:pPr lvl="0" algn="ctr"/>
              <a:r>
                <a:rPr lang="en-US" sz="900" dirty="0">
                  <a:solidFill>
                    <a:schemeClr val="accent6">
                      <a:lumMod val="50000"/>
                    </a:schemeClr>
                  </a:solidFill>
                </a:rPr>
                <a:t>195 W Coleman Blvd</a:t>
              </a:r>
            </a:p>
            <a:p>
              <a:pPr lvl="0" algn="ctr"/>
              <a:r>
                <a:rPr lang="en-US" sz="900" dirty="0">
                  <a:solidFill>
                    <a:schemeClr val="accent6">
                      <a:lumMod val="50000"/>
                    </a:schemeClr>
                  </a:solidFill>
                </a:rPr>
                <a:t>Mt Pleasant, SC 29464</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pic>
        <p:nvPicPr>
          <p:cNvPr id="1027" name="Picture 3"/>
          <p:cNvPicPr>
            <a:picLocks noChangeArrowheads="1"/>
          </p:cNvPicPr>
          <p:nvPr/>
        </p:nvPicPr>
        <p:blipFill rotWithShape="1">
          <a:blip r:embed="rId5" cstate="print">
            <a:extLst>
              <a:ext uri="{28A0092B-C50C-407E-A947-70E740481C1C}">
                <a14:useLocalDpi xmlns:a14="http://schemas.microsoft.com/office/drawing/2010/main" val="0"/>
              </a:ext>
            </a:extLst>
          </a:blip>
          <a:srcRect b="10668"/>
          <a:stretch/>
        </p:blipFill>
        <p:spPr bwMode="auto">
          <a:xfrm>
            <a:off x="218884" y="1919384"/>
            <a:ext cx="1261872" cy="8454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rotWithShape="1">
          <a:blip r:embed="rId6" cstate="print">
            <a:extLst>
              <a:ext uri="{28A0092B-C50C-407E-A947-70E740481C1C}">
                <a14:useLocalDpi xmlns:a14="http://schemas.microsoft.com/office/drawing/2010/main" val="0"/>
              </a:ext>
            </a:extLst>
          </a:blip>
          <a:srcRect b="10668"/>
          <a:stretch/>
        </p:blipFill>
        <p:spPr bwMode="auto">
          <a:xfrm>
            <a:off x="218884" y="533400"/>
            <a:ext cx="1261872" cy="8454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rrowheads="1"/>
          </p:cNvPicPr>
          <p:nvPr/>
        </p:nvPicPr>
        <p:blipFill rotWithShape="1">
          <a:blip r:embed="rId7" cstate="print">
            <a:extLst>
              <a:ext uri="{28A0092B-C50C-407E-A947-70E740481C1C}">
                <a14:useLocalDpi xmlns:a14="http://schemas.microsoft.com/office/drawing/2010/main" val="0"/>
              </a:ext>
            </a:extLst>
          </a:blip>
          <a:srcRect b="10668"/>
          <a:stretch/>
        </p:blipFill>
        <p:spPr bwMode="auto">
          <a:xfrm>
            <a:off x="218694" y="3305369"/>
            <a:ext cx="1261872" cy="8454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rrowheads="1"/>
          </p:cNvPicPr>
          <p:nvPr/>
        </p:nvPicPr>
        <p:blipFill rotWithShape="1">
          <a:blip r:embed="rId8" cstate="print">
            <a:extLst>
              <a:ext uri="{28A0092B-C50C-407E-A947-70E740481C1C}">
                <a14:useLocalDpi xmlns:a14="http://schemas.microsoft.com/office/drawing/2010/main" val="0"/>
              </a:ext>
            </a:extLst>
          </a:blip>
          <a:srcRect b="10567"/>
          <a:stretch/>
        </p:blipFill>
        <p:spPr bwMode="auto">
          <a:xfrm>
            <a:off x="6284024" y="1919383"/>
            <a:ext cx="1261872" cy="84543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7"/>
          <p:cNvPicPr>
            <a:picLocks noChangeArrowheads="1"/>
          </p:cNvPicPr>
          <p:nvPr/>
        </p:nvPicPr>
        <p:blipFill rotWithShape="1">
          <a:blip r:embed="rId9" cstate="print">
            <a:extLst>
              <a:ext uri="{28A0092B-C50C-407E-A947-70E740481C1C}">
                <a14:useLocalDpi xmlns:a14="http://schemas.microsoft.com/office/drawing/2010/main" val="0"/>
              </a:ext>
            </a:extLst>
          </a:blip>
          <a:srcRect b="10567"/>
          <a:stretch/>
        </p:blipFill>
        <p:spPr bwMode="auto">
          <a:xfrm>
            <a:off x="6284024" y="533402"/>
            <a:ext cx="1261872" cy="84543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rrowheads="1"/>
          </p:cNvPicPr>
          <p:nvPr/>
        </p:nvPicPr>
        <p:blipFill rotWithShape="1">
          <a:blip r:embed="rId10" cstate="print">
            <a:extLst>
              <a:ext uri="{28A0092B-C50C-407E-A947-70E740481C1C}">
                <a14:useLocalDpi xmlns:a14="http://schemas.microsoft.com/office/drawing/2010/main" val="0"/>
              </a:ext>
            </a:extLst>
          </a:blip>
          <a:srcRect b="10567"/>
          <a:stretch/>
        </p:blipFill>
        <p:spPr bwMode="auto">
          <a:xfrm>
            <a:off x="6284024" y="3305371"/>
            <a:ext cx="1261872" cy="84543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163</TotalTime>
  <Words>203</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2496 Worthington Drive Planters Pointe ~ Mount Pleasant ~ MLS# 15012111 ~ $560,000 3,277 Square feet!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25</cp:revision>
  <dcterms:created xsi:type="dcterms:W3CDTF">2006-08-16T00:00:00Z</dcterms:created>
  <dcterms:modified xsi:type="dcterms:W3CDTF">2015-05-23T21:34:02Z</dcterms:modified>
</cp:coreProperties>
</file>