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BE11"/>
    <a:srgbClr val="1EC2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46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9013"/>
            <a:ext cx="7772400" cy="705875"/>
          </a:xfrm>
          <a:prstGeom prst="rect">
            <a:avLst/>
          </a:prstGeom>
          <a:solidFill>
            <a:srgbClr val="00B0F0"/>
          </a:solidFill>
          <a:ln w="381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272199" y="0"/>
            <a:ext cx="7228002" cy="723900"/>
          </a:xfrm>
          <a:noFill/>
        </p:spPr>
        <p:txBody>
          <a:bodyPr anchor="ctr">
            <a:noAutofit/>
          </a:bodyPr>
          <a:lstStyle/>
          <a:p>
            <a:r>
              <a:rPr lang="en-US" sz="3200" b="1" dirty="0">
                <a:ln>
                  <a:solidFill>
                    <a:srgbClr val="FEBE11"/>
                  </a:solidFill>
                </a:ln>
                <a:solidFill>
                  <a:schemeClr val="bg1"/>
                </a:solidFill>
                <a:effectLst>
                  <a:outerShdw blurRad="38100" dist="38100" dir="2700000" algn="tl">
                    <a:schemeClr val="tx1">
                      <a:alpha val="75000"/>
                    </a:schemeClr>
                  </a:outerShdw>
                </a:effectLst>
                <a:latin typeface="Arial" panose="020B0604020202020204" pitchFamily="34" charset="0"/>
                <a:cs typeface="Arial" panose="020B0604020202020204" pitchFamily="34" charset="0"/>
              </a:rPr>
              <a:t>Price </a:t>
            </a:r>
            <a:r>
              <a:rPr lang="en-US" sz="3200" b="1" dirty="0" smtClean="0">
                <a:ln>
                  <a:solidFill>
                    <a:srgbClr val="FEBE11"/>
                  </a:solidFill>
                </a:ln>
                <a:solidFill>
                  <a:schemeClr val="bg1"/>
                </a:solidFill>
                <a:effectLst>
                  <a:outerShdw blurRad="38100" dist="38100" dir="2700000" algn="tl">
                    <a:schemeClr val="tx1">
                      <a:alpha val="75000"/>
                    </a:schemeClr>
                  </a:outerShdw>
                </a:effectLst>
                <a:latin typeface="Arial" panose="020B0604020202020204" pitchFamily="34" charset="0"/>
                <a:cs typeface="Arial" panose="020B0604020202020204" pitchFamily="34" charset="0"/>
              </a:rPr>
              <a:t>Reduced on James Island</a:t>
            </a:r>
            <a:endParaRPr lang="en-US" sz="2800" b="1" dirty="0">
              <a:ln>
                <a:solidFill>
                  <a:srgbClr val="FEBE11"/>
                </a:solidFill>
              </a:ln>
              <a:solidFill>
                <a:schemeClr val="bg1"/>
              </a:solidFill>
              <a:effectLst>
                <a:outerShdw blurRad="38100" dist="38100" dir="2700000" algn="tl">
                  <a:schemeClr val="tx1">
                    <a:alpha val="75000"/>
                  </a:schemeClr>
                </a:outerShdw>
              </a:effectLst>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38170" y="8961105"/>
            <a:ext cx="1896061" cy="4740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152400" y="8705671"/>
            <a:ext cx="2901950" cy="861774"/>
          </a:xfrm>
          <a:prstGeom prst="rect">
            <a:avLst/>
          </a:prstGeom>
        </p:spPr>
        <p:txBody>
          <a:bodyPr wrap="square">
            <a:spAutoFit/>
          </a:bodyPr>
          <a:lstStyle/>
          <a:p>
            <a:r>
              <a:rPr lang="pt-BR" sz="1800" b="1" dirty="0">
                <a:ln>
                  <a:solidFill>
                    <a:srgbClr val="1EC2F3"/>
                  </a:solidFill>
                </a:ln>
                <a:solidFill>
                  <a:srgbClr val="FEBE11"/>
                </a:solidFill>
                <a:latin typeface="Arial" panose="020B0604020202020204" pitchFamily="34" charset="0"/>
                <a:cs typeface="Arial" panose="020B0604020202020204" pitchFamily="34" charset="0"/>
              </a:rPr>
              <a:t>Kim Adinolfi</a:t>
            </a:r>
          </a:p>
          <a:p>
            <a:r>
              <a:rPr lang="pt-BR" sz="1600" dirty="0" smtClean="0">
                <a:ln>
                  <a:solidFill>
                    <a:srgbClr val="1EC2F3"/>
                  </a:solidFill>
                </a:ln>
                <a:solidFill>
                  <a:srgbClr val="FEBE11"/>
                </a:solidFill>
                <a:latin typeface="Arial" panose="020B0604020202020204" pitchFamily="34" charset="0"/>
                <a:cs typeface="Arial" panose="020B0604020202020204" pitchFamily="34" charset="0"/>
              </a:rPr>
              <a:t>843-452-9923</a:t>
            </a:r>
            <a:endParaRPr lang="pt-BR" sz="1600" dirty="0">
              <a:ln>
                <a:solidFill>
                  <a:srgbClr val="1EC2F3"/>
                </a:solidFill>
              </a:ln>
              <a:solidFill>
                <a:srgbClr val="FEBE11"/>
              </a:solidFill>
              <a:latin typeface="Arial" panose="020B0604020202020204" pitchFamily="34" charset="0"/>
              <a:cs typeface="Arial" panose="020B0604020202020204" pitchFamily="34" charset="0"/>
            </a:endParaRPr>
          </a:p>
          <a:p>
            <a:r>
              <a:rPr lang="en-US" sz="1600" dirty="0">
                <a:ln>
                  <a:solidFill>
                    <a:srgbClr val="1EC2F3"/>
                  </a:solidFill>
                </a:ln>
                <a:solidFill>
                  <a:srgbClr val="FEBE11"/>
                </a:solidFill>
                <a:latin typeface="Arial" panose="020B0604020202020204" pitchFamily="34" charset="0"/>
                <a:cs typeface="Arial" panose="020B0604020202020204" pitchFamily="34" charset="0"/>
              </a:rPr>
              <a:t>kim.adinolfi@yahoo.com</a:t>
            </a:r>
            <a:endParaRPr lang="en-US" sz="1600" dirty="0" smtClean="0">
              <a:ln>
                <a:solidFill>
                  <a:srgbClr val="1EC2F3"/>
                </a:solidFill>
              </a:ln>
              <a:solidFill>
                <a:srgbClr val="FEBE11"/>
              </a:solidFill>
              <a:latin typeface="Arial" panose="020B0604020202020204" pitchFamily="34" charset="0"/>
              <a:cs typeface="Arial" panose="020B0604020202020204" pitchFamily="34" charset="0"/>
            </a:endParaRPr>
          </a:p>
        </p:txBody>
      </p:sp>
      <p:sp>
        <p:nvSpPr>
          <p:cNvPr id="7" name="Rectangle 6"/>
          <p:cNvSpPr/>
          <p:nvPr/>
        </p:nvSpPr>
        <p:spPr>
          <a:xfrm>
            <a:off x="4641850" y="8705671"/>
            <a:ext cx="2901950" cy="861774"/>
          </a:xfrm>
          <a:prstGeom prst="rect">
            <a:avLst/>
          </a:prstGeom>
        </p:spPr>
        <p:txBody>
          <a:bodyPr wrap="square">
            <a:spAutoFit/>
          </a:bodyPr>
          <a:lstStyle/>
          <a:p>
            <a:pPr algn="r"/>
            <a:r>
              <a:rPr lang="fr-FR" sz="1800" b="1" dirty="0">
                <a:ln>
                  <a:solidFill>
                    <a:srgbClr val="1EC2F3"/>
                  </a:solidFill>
                </a:ln>
                <a:solidFill>
                  <a:srgbClr val="FEBE11"/>
                </a:solidFill>
                <a:latin typeface="Arial" panose="020B0604020202020204" pitchFamily="34" charset="0"/>
                <a:cs typeface="Arial" panose="020B0604020202020204" pitchFamily="34" charset="0"/>
              </a:rPr>
              <a:t>Lisa </a:t>
            </a:r>
            <a:r>
              <a:rPr lang="fr-FR" sz="1800" b="1" dirty="0" err="1">
                <a:ln>
                  <a:solidFill>
                    <a:srgbClr val="1EC2F3"/>
                  </a:solidFill>
                </a:ln>
                <a:solidFill>
                  <a:srgbClr val="FEBE11"/>
                </a:solidFill>
                <a:latin typeface="Arial" panose="020B0604020202020204" pitchFamily="34" charset="0"/>
                <a:cs typeface="Arial" panose="020B0604020202020204" pitchFamily="34" charset="0"/>
              </a:rPr>
              <a:t>Cable</a:t>
            </a:r>
            <a:endParaRPr lang="fr-FR" sz="1800" b="1" dirty="0">
              <a:ln>
                <a:solidFill>
                  <a:srgbClr val="1EC2F3"/>
                </a:solidFill>
              </a:ln>
              <a:solidFill>
                <a:srgbClr val="FEBE11"/>
              </a:solidFill>
              <a:latin typeface="Arial" panose="020B0604020202020204" pitchFamily="34" charset="0"/>
              <a:cs typeface="Arial" panose="020B0604020202020204" pitchFamily="34" charset="0"/>
            </a:endParaRPr>
          </a:p>
          <a:p>
            <a:pPr algn="r"/>
            <a:r>
              <a:rPr lang="fr-FR" sz="1600" dirty="0" smtClean="0">
                <a:ln>
                  <a:solidFill>
                    <a:srgbClr val="1EC2F3"/>
                  </a:solidFill>
                </a:ln>
                <a:solidFill>
                  <a:srgbClr val="FEBE11"/>
                </a:solidFill>
                <a:latin typeface="Arial" panose="020B0604020202020204" pitchFamily="34" charset="0"/>
                <a:cs typeface="Arial" panose="020B0604020202020204" pitchFamily="34" charset="0"/>
              </a:rPr>
              <a:t>843-224-4712</a:t>
            </a:r>
            <a:endParaRPr lang="fr-FR" sz="1600" dirty="0">
              <a:ln>
                <a:solidFill>
                  <a:srgbClr val="1EC2F3"/>
                </a:solidFill>
              </a:ln>
              <a:solidFill>
                <a:srgbClr val="FEBE11"/>
              </a:solidFill>
              <a:latin typeface="Arial" panose="020B0604020202020204" pitchFamily="34" charset="0"/>
              <a:cs typeface="Arial" panose="020B0604020202020204" pitchFamily="34" charset="0"/>
            </a:endParaRPr>
          </a:p>
          <a:p>
            <a:pPr algn="r"/>
            <a:r>
              <a:rPr lang="fr-FR" sz="1600" dirty="0">
                <a:ln>
                  <a:solidFill>
                    <a:srgbClr val="1EC2F3"/>
                  </a:solidFill>
                </a:ln>
                <a:solidFill>
                  <a:srgbClr val="FEBE11"/>
                </a:solidFill>
                <a:latin typeface="Arial" panose="020B0604020202020204" pitchFamily="34" charset="0"/>
                <a:cs typeface="Arial" panose="020B0604020202020204" pitchFamily="34" charset="0"/>
              </a:rPr>
              <a:t>lcable69@gmail.com</a:t>
            </a:r>
            <a:endParaRPr lang="en-US" sz="1400" dirty="0">
              <a:ln>
                <a:solidFill>
                  <a:srgbClr val="1EC2F3"/>
                </a:solidFill>
              </a:ln>
              <a:solidFill>
                <a:srgbClr val="FEBE11"/>
              </a:solidFill>
              <a:latin typeface="Arial" panose="020B0604020202020204" pitchFamily="34" charset="0"/>
              <a:cs typeface="Arial" panose="020B0604020202020204" pitchFamily="34" charset="0"/>
            </a:endParaRPr>
          </a:p>
        </p:txBody>
      </p:sp>
      <p:sp>
        <p:nvSpPr>
          <p:cNvPr id="24" name="Rectangle 23"/>
          <p:cNvSpPr/>
          <p:nvPr/>
        </p:nvSpPr>
        <p:spPr>
          <a:xfrm>
            <a:off x="2062820" y="3581400"/>
            <a:ext cx="3645584" cy="1477328"/>
          </a:xfrm>
          <a:prstGeom prst="rect">
            <a:avLst/>
          </a:prstGeom>
        </p:spPr>
        <p:txBody>
          <a:bodyPr wrap="square">
            <a:spAutoFit/>
          </a:bodyPr>
          <a:lstStyle/>
          <a:p>
            <a:pPr algn="ctr"/>
            <a:r>
              <a:rPr lang="en-US" dirty="0">
                <a:solidFill>
                  <a:srgbClr val="0070C0"/>
                </a:solidFill>
                <a:latin typeface="Arial" panose="020B0604020202020204" pitchFamily="34" charset="0"/>
                <a:cs typeface="Arial" panose="020B0604020202020204" pitchFamily="34" charset="0"/>
              </a:rPr>
              <a:t>249 </a:t>
            </a:r>
            <a:r>
              <a:rPr lang="en-US" dirty="0" err="1">
                <a:solidFill>
                  <a:srgbClr val="0070C0"/>
                </a:solidFill>
                <a:latin typeface="Arial" panose="020B0604020202020204" pitchFamily="34" charset="0"/>
                <a:cs typeface="Arial" panose="020B0604020202020204" pitchFamily="34" charset="0"/>
              </a:rPr>
              <a:t>Howle</a:t>
            </a:r>
            <a:r>
              <a:rPr lang="en-US" dirty="0">
                <a:solidFill>
                  <a:srgbClr val="0070C0"/>
                </a:solidFill>
                <a:latin typeface="Arial" panose="020B0604020202020204" pitchFamily="34" charset="0"/>
                <a:cs typeface="Arial" panose="020B0604020202020204" pitchFamily="34" charset="0"/>
              </a:rPr>
              <a:t> Avenue</a:t>
            </a:r>
          </a:p>
          <a:p>
            <a:pPr algn="ctr"/>
            <a:endParaRPr lang="en-US" sz="1400" dirty="0" smtClean="0">
              <a:solidFill>
                <a:srgbClr val="0070C0"/>
              </a:solidFill>
              <a:latin typeface="Arial" panose="020B0604020202020204" pitchFamily="34" charset="0"/>
              <a:cs typeface="Arial" panose="020B0604020202020204" pitchFamily="34" charset="0"/>
            </a:endParaRPr>
          </a:p>
          <a:p>
            <a:pPr algn="ctr"/>
            <a:r>
              <a:rPr lang="en-US" sz="1400" dirty="0" smtClean="0">
                <a:solidFill>
                  <a:srgbClr val="0070C0"/>
                </a:solidFill>
                <a:latin typeface="Arial" panose="020B0604020202020204" pitchFamily="34" charset="0"/>
                <a:cs typeface="Arial" panose="020B0604020202020204" pitchFamily="34" charset="0"/>
              </a:rPr>
              <a:t>Pecan </a:t>
            </a:r>
            <a:r>
              <a:rPr lang="en-US" sz="1400" dirty="0">
                <a:solidFill>
                  <a:srgbClr val="0070C0"/>
                </a:solidFill>
                <a:latin typeface="Arial" panose="020B0604020202020204" pitchFamily="34" charset="0"/>
                <a:cs typeface="Arial" panose="020B0604020202020204" pitchFamily="34" charset="0"/>
              </a:rPr>
              <a:t>Grove</a:t>
            </a:r>
          </a:p>
          <a:p>
            <a:pPr algn="ctr"/>
            <a:r>
              <a:rPr lang="en-US" sz="1400" dirty="0">
                <a:solidFill>
                  <a:srgbClr val="0070C0"/>
                </a:solidFill>
                <a:latin typeface="Arial" panose="020B0604020202020204" pitchFamily="34" charset="0"/>
                <a:cs typeface="Arial" panose="020B0604020202020204" pitchFamily="34" charset="0"/>
              </a:rPr>
              <a:t>James Island, SC 29412</a:t>
            </a:r>
          </a:p>
          <a:p>
            <a:pPr algn="ctr"/>
            <a:r>
              <a:rPr lang="en-US" sz="1400" dirty="0">
                <a:solidFill>
                  <a:srgbClr val="0070C0"/>
                </a:solidFill>
                <a:latin typeface="Arial" panose="020B0604020202020204" pitchFamily="34" charset="0"/>
                <a:cs typeface="Arial" panose="020B0604020202020204" pitchFamily="34" charset="0"/>
              </a:rPr>
              <a:t>MLS# 15012464</a:t>
            </a:r>
          </a:p>
          <a:p>
            <a:pPr algn="ctr"/>
            <a:r>
              <a:rPr lang="en-US" sz="1400" dirty="0">
                <a:solidFill>
                  <a:srgbClr val="0070C0"/>
                </a:solidFill>
                <a:latin typeface="Arial" panose="020B0604020202020204" pitchFamily="34" charset="0"/>
                <a:cs typeface="Arial" panose="020B0604020202020204" pitchFamily="34" charset="0"/>
              </a:rPr>
              <a:t>$269,999</a:t>
            </a:r>
            <a:endParaRPr lang="en-US" sz="1100" dirty="0" smtClean="0">
              <a:solidFill>
                <a:srgbClr val="0070C0"/>
              </a:solidFill>
              <a:latin typeface="Arial" panose="020B0604020202020204" pitchFamily="34" charset="0"/>
              <a:cs typeface="Arial" panose="020B0604020202020204" pitchFamily="34" charset="0"/>
            </a:endParaRPr>
          </a:p>
        </p:txBody>
      </p:sp>
      <p:sp>
        <p:nvSpPr>
          <p:cNvPr id="3" name="Rectangle 2"/>
          <p:cNvSpPr/>
          <p:nvPr/>
        </p:nvSpPr>
        <p:spPr>
          <a:xfrm>
            <a:off x="69525" y="5300187"/>
            <a:ext cx="7632174" cy="1600438"/>
          </a:xfrm>
          <a:prstGeom prst="rect">
            <a:avLst/>
          </a:prstGeom>
        </p:spPr>
        <p:txBody>
          <a:bodyPr wrap="square">
            <a:spAutoFit/>
          </a:bodyPr>
          <a:lstStyle/>
          <a:p>
            <a:pPr algn="ctr"/>
            <a:r>
              <a:rPr lang="en-US" sz="1400" dirty="0">
                <a:solidFill>
                  <a:srgbClr val="1EC2F3"/>
                </a:solidFill>
                <a:latin typeface="Arial" panose="020B0604020202020204" pitchFamily="34" charset="0"/>
                <a:cs typeface="Arial" panose="020B0604020202020204" pitchFamily="34" charset="0"/>
              </a:rPr>
              <a:t>Beautiful home on large lot! Convenient location just minutes to downtown, shopping, county park, boat landing and beaches. Arched doorways to living and dining room. Hardwood floors throughout, tile in bathrooms. Former attic converted to two additional small rooms containing </a:t>
            </a:r>
            <a:r>
              <a:rPr lang="en-US" sz="1400" dirty="0" err="1">
                <a:solidFill>
                  <a:srgbClr val="1EC2F3"/>
                </a:solidFill>
                <a:latin typeface="Arial" panose="020B0604020202020204" pitchFamily="34" charset="0"/>
                <a:cs typeface="Arial" panose="020B0604020202020204" pitchFamily="34" charset="0"/>
              </a:rPr>
              <a:t>berber</a:t>
            </a:r>
            <a:r>
              <a:rPr lang="en-US" sz="1400" dirty="0">
                <a:solidFill>
                  <a:srgbClr val="1EC2F3"/>
                </a:solidFill>
                <a:latin typeface="Arial" panose="020B0604020202020204" pitchFamily="34" charset="0"/>
                <a:cs typeface="Arial" panose="020B0604020202020204" pitchFamily="34" charset="0"/>
              </a:rPr>
              <a:t> carpet. Upstairs included in heated </a:t>
            </a:r>
            <a:r>
              <a:rPr lang="en-US" sz="1400" dirty="0" err="1">
                <a:solidFill>
                  <a:srgbClr val="1EC2F3"/>
                </a:solidFill>
                <a:latin typeface="Arial" panose="020B0604020202020204" pitchFamily="34" charset="0"/>
                <a:cs typeface="Arial" panose="020B0604020202020204" pitchFamily="34" charset="0"/>
              </a:rPr>
              <a:t>sqftg</a:t>
            </a:r>
            <a:r>
              <a:rPr lang="en-US" sz="1400" dirty="0">
                <a:solidFill>
                  <a:srgbClr val="1EC2F3"/>
                </a:solidFill>
                <a:latin typeface="Arial" panose="020B0604020202020204" pitchFamily="34" charset="0"/>
                <a:cs typeface="Arial" panose="020B0604020202020204" pitchFamily="34" charset="0"/>
              </a:rPr>
              <a:t> although ceiling height is 6'7''. Architectural shingled roof, refinished floors, </a:t>
            </a:r>
            <a:r>
              <a:rPr lang="en-US" sz="1400" dirty="0" err="1">
                <a:solidFill>
                  <a:srgbClr val="1EC2F3"/>
                </a:solidFill>
                <a:latin typeface="Arial" panose="020B0604020202020204" pitchFamily="34" charset="0"/>
                <a:cs typeface="Arial" panose="020B0604020202020204" pitchFamily="34" charset="0"/>
              </a:rPr>
              <a:t>berber</a:t>
            </a:r>
            <a:r>
              <a:rPr lang="en-US" sz="1400" dirty="0">
                <a:solidFill>
                  <a:srgbClr val="1EC2F3"/>
                </a:solidFill>
                <a:latin typeface="Arial" panose="020B0604020202020204" pitchFamily="34" charset="0"/>
                <a:cs typeface="Arial" panose="020B0604020202020204" pitchFamily="34" charset="0"/>
              </a:rPr>
              <a:t> carpet, oven, microwave and windows just few years old. Irrigation system to convey as-is. If exact square footage and specific schools are important, please verify.</a:t>
            </a:r>
            <a:endParaRPr lang="en-US" sz="1400" dirty="0">
              <a:solidFill>
                <a:srgbClr val="1EC2F3"/>
              </a:solidFill>
              <a:latin typeface="Arial" panose="020B0604020202020204" pitchFamily="34" charset="0"/>
              <a:cs typeface="Arial" panose="020B0604020202020204" pitchFamily="34" charset="0"/>
            </a:endParaRPr>
          </a:p>
        </p:txBody>
      </p:sp>
      <p:pic>
        <p:nvPicPr>
          <p:cNvPr id="25" name="Picture 6"/>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062820" y="914400"/>
            <a:ext cx="3645584" cy="2734188"/>
          </a:xfrm>
          <a:prstGeom prst="rect">
            <a:avLst/>
          </a:prstGeom>
          <a:noFill/>
          <a:ln w="3175">
            <a:noFill/>
          </a:ln>
          <a:extLst>
            <a:ext uri="{909E8E84-426E-40DD-AFC4-6F175D3DCCD1}">
              <a14:hiddenFill xmlns:a14="http://schemas.microsoft.com/office/drawing/2010/main">
                <a:solidFill>
                  <a:srgbClr val="FFFFFF"/>
                </a:solidFill>
              </a14:hiddenFill>
            </a:ext>
          </a:extLst>
        </p:spPr>
      </p:pic>
      <p:sp>
        <p:nvSpPr>
          <p:cNvPr id="4" name="Rectangle 3"/>
          <p:cNvSpPr/>
          <p:nvPr/>
        </p:nvSpPr>
        <p:spPr>
          <a:xfrm>
            <a:off x="0" y="9781401"/>
            <a:ext cx="7772400" cy="276999"/>
          </a:xfrm>
          <a:prstGeom prst="rect">
            <a:avLst/>
          </a:prstGeom>
        </p:spPr>
        <p:txBody>
          <a:bodyPr wrap="square">
            <a:spAutoFit/>
          </a:bodyPr>
          <a:lstStyle/>
          <a:p>
            <a:pPr algn="ctr"/>
            <a:r>
              <a:rPr lang="en-US" sz="1200" dirty="0" err="1">
                <a:ln>
                  <a:solidFill>
                    <a:srgbClr val="1EC2F3"/>
                  </a:solidFill>
                </a:ln>
                <a:solidFill>
                  <a:srgbClr val="FEBE11"/>
                </a:solidFill>
                <a:latin typeface="Arial" panose="020B0604020202020204" pitchFamily="34" charset="0"/>
                <a:cs typeface="Arial" panose="020B0604020202020204" pitchFamily="34" charset="0"/>
              </a:rPr>
              <a:t>SunCoast</a:t>
            </a:r>
            <a:r>
              <a:rPr lang="en-US" sz="1200" dirty="0">
                <a:ln>
                  <a:solidFill>
                    <a:srgbClr val="1EC2F3"/>
                  </a:solidFill>
                </a:ln>
                <a:solidFill>
                  <a:srgbClr val="FEBE11"/>
                </a:solidFill>
                <a:latin typeface="Arial" panose="020B0604020202020204" pitchFamily="34" charset="0"/>
                <a:cs typeface="Arial" panose="020B0604020202020204" pitchFamily="34" charset="0"/>
              </a:rPr>
              <a:t> Realty Partners, LLC | 3 Cannon Street | Charleston, SC 29403</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9525" y="970322"/>
            <a:ext cx="1828800" cy="1371600"/>
          </a:xfrm>
          <a:prstGeom prst="rect">
            <a:avLst/>
          </a:prstGeom>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525" y="2353168"/>
            <a:ext cx="1828800" cy="137160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872899" y="2353167"/>
            <a:ext cx="1828800" cy="137160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872899" y="3736013"/>
            <a:ext cx="1828800" cy="1371600"/>
          </a:xfrm>
          <a:prstGeom prst="rect">
            <a:avLst/>
          </a:prstGeom>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34668" y="7065883"/>
            <a:ext cx="1371600" cy="102870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9525" y="3736013"/>
            <a:ext cx="1828800" cy="1371600"/>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9525" y="7065883"/>
            <a:ext cx="1371600" cy="1028700"/>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199812" y="7065883"/>
            <a:ext cx="1371600" cy="1028700"/>
          </a:xfrm>
          <a:prstGeom prst="rect">
            <a:avLst/>
          </a:prstGeom>
        </p:spPr>
      </p:pic>
      <p:pic>
        <p:nvPicPr>
          <p:cNvPr id="18" name="Picture 1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30099" y="7065883"/>
            <a:ext cx="1371600" cy="1028700"/>
          </a:xfrm>
          <a:prstGeom prst="rect">
            <a:avLst/>
          </a:prstGeom>
        </p:spPr>
      </p:pic>
      <p:pic>
        <p:nvPicPr>
          <p:cNvPr id="30" name="Picture 2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4764956" y="7065883"/>
            <a:ext cx="1371600" cy="1028700"/>
          </a:xfrm>
          <a:prstGeom prst="rect">
            <a:avLst/>
          </a:prstGeom>
        </p:spPr>
      </p:pic>
      <p:pic>
        <p:nvPicPr>
          <p:cNvPr id="32" name="Picture 31"/>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872899" y="970322"/>
            <a:ext cx="1828800" cy="1371600"/>
          </a:xfrm>
          <a:prstGeom prst="rect">
            <a:avLst/>
          </a:prstGeom>
        </p:spPr>
      </p:pic>
    </p:spTree>
    <p:extLst>
      <p:ext uri="{BB962C8B-B14F-4D97-AF65-F5344CB8AC3E}">
        <p14:creationId xmlns:p14="http://schemas.microsoft.com/office/powerpoint/2010/main" val="31772554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TotalTime>
  <Words>143</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Reduced on James Island</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 Thomas</cp:lastModifiedBy>
  <cp:revision>25</cp:revision>
  <dcterms:created xsi:type="dcterms:W3CDTF">2006-08-16T00:00:00Z</dcterms:created>
  <dcterms:modified xsi:type="dcterms:W3CDTF">2015-07-02T19:26:53Z</dcterms:modified>
</cp:coreProperties>
</file>