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5/6/2016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16001" y="304801"/>
            <a:ext cx="5283199" cy="39623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1" y="9069658"/>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568864"/>
            <a:ext cx="7315200" cy="1182662"/>
          </a:xfrm>
        </p:spPr>
        <p:txBody>
          <a:bodyPr anchor="t">
            <a:noAutofit/>
          </a:bodyPr>
          <a:lstStyle/>
          <a:p>
            <a:r>
              <a:rPr lang="en-US" sz="1100" dirty="0">
                <a:solidFill>
                  <a:schemeClr val="tx2">
                    <a:lumMod val="75000"/>
                  </a:schemeClr>
                </a:solidFill>
                <a:latin typeface="Trebuchet MS" panose="020B0603020202020204" pitchFamily="34" charset="0"/>
              </a:rPr>
              <a:t>New construction by Saltwater Homes in Wild Dunes at Yacht Harbor! Prime lot on long lagoon and 14th hole Harbor Course offers picturesque views from living, Master, and dual screened porches! Open floor plan, hardwood, marble and porcelain tile flooring, custom crown, all bedrooms have closet built-ins and </a:t>
            </a:r>
            <a:r>
              <a:rPr lang="en-US" sz="1100" dirty="0" err="1">
                <a:solidFill>
                  <a:schemeClr val="tx2">
                    <a:lumMod val="75000"/>
                  </a:schemeClr>
                </a:solidFill>
                <a:latin typeface="Trebuchet MS" panose="020B0603020202020204" pitchFamily="34" charset="0"/>
              </a:rPr>
              <a:t>en</a:t>
            </a:r>
            <a:r>
              <a:rPr lang="en-US" sz="1100" dirty="0">
                <a:solidFill>
                  <a:schemeClr val="tx2">
                    <a:lumMod val="75000"/>
                  </a:schemeClr>
                </a:solidFill>
                <a:latin typeface="Trebuchet MS" panose="020B0603020202020204" pitchFamily="34" charset="0"/>
              </a:rPr>
              <a:t> suite baths, ship lap wall accent, Reclaimed beam mantel from old barn, granite/stainless kitchen w/gas cooktop, 28 bottle wine cooler, trash compactor, tank less hot water heater, metal roof, 2 x 6 </a:t>
            </a:r>
            <a:r>
              <a:rPr lang="en-US" sz="1100" dirty="0" err="1">
                <a:solidFill>
                  <a:schemeClr val="tx2">
                    <a:lumMod val="75000"/>
                  </a:schemeClr>
                </a:solidFill>
                <a:latin typeface="Trebuchet MS" panose="020B0603020202020204" pitchFamily="34" charset="0"/>
              </a:rPr>
              <a:t>ext</a:t>
            </a:r>
            <a:r>
              <a:rPr lang="en-US" sz="1100" dirty="0">
                <a:solidFill>
                  <a:schemeClr val="tx2">
                    <a:lumMod val="75000"/>
                  </a:schemeClr>
                </a:solidFill>
                <a:latin typeface="Trebuchet MS" panose="020B0603020202020204" pitchFamily="34" charset="0"/>
              </a:rPr>
              <a:t> walls, cement siding, hurricane windows, irrigation, 1250 SF garage w/alternate space, outdoor shower, and paver patio. Walk, cart, bike or ride to Morgan's Creek Marina for fun &amp; dining, boating. Also, enjoy Wild Dunes amenities, a la carte club options and the Atlantic ocean beach.</a:t>
            </a:r>
          </a:p>
        </p:txBody>
      </p:sp>
      <p:sp>
        <p:nvSpPr>
          <p:cNvPr id="17" name="Rectangle 16"/>
          <p:cNvSpPr/>
          <p:nvPr/>
        </p:nvSpPr>
        <p:spPr>
          <a:xfrm>
            <a:off x="0" y="9166315"/>
            <a:ext cx="7315200" cy="823302"/>
          </a:xfrm>
          <a:prstGeom prst="rect">
            <a:avLst/>
          </a:prstGeom>
        </p:spPr>
        <p:txBody>
          <a:bodyPr wrap="square">
            <a:spAutoFit/>
          </a:bodyPr>
          <a:lstStyle/>
          <a:p>
            <a:pPr algn="ctr"/>
            <a:r>
              <a:rPr lang="en-US" sz="1600" b="1" dirty="0" smtClean="0">
                <a:solidFill>
                  <a:schemeClr val="bg1"/>
                </a:solidFill>
                <a:effectLst>
                  <a:outerShdw blurRad="38100" dist="38100" dir="2700000" algn="tl">
                    <a:srgbClr val="000000">
                      <a:alpha val="43137"/>
                    </a:srgbClr>
                  </a:outerShdw>
                </a:effectLst>
                <a:latin typeface="Trebuchet MS" panose="020B0603020202020204" pitchFamily="34" charset="0"/>
              </a:rPr>
              <a:t>Renee </a:t>
            </a:r>
            <a:r>
              <a:rPr lang="en-US" sz="1600" b="1" dirty="0">
                <a:solidFill>
                  <a:schemeClr val="bg1"/>
                </a:solidFill>
                <a:effectLst>
                  <a:outerShdw blurRad="38100" dist="38100" dir="2700000" algn="tl">
                    <a:srgbClr val="000000">
                      <a:alpha val="43137"/>
                    </a:srgbClr>
                  </a:outerShdw>
                </a:effectLst>
                <a:latin typeface="Trebuchet MS" panose="020B0603020202020204" pitchFamily="34" charset="0"/>
              </a:rPr>
              <a:t>Meyer</a:t>
            </a:r>
            <a:r>
              <a:rPr lang="en-US" sz="1400" b="1"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400" b="1"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it-IT" sz="1050" dirty="0">
                <a:solidFill>
                  <a:schemeClr val="bg1"/>
                </a:solidFill>
                <a:effectLst>
                  <a:outerShdw blurRad="38100" dist="38100" dir="2700000" algn="tl">
                    <a:srgbClr val="000000">
                      <a:alpha val="43137"/>
                    </a:srgbClr>
                  </a:outerShdw>
                </a:effectLst>
                <a:latin typeface="Trebuchet MS" panose="020B0603020202020204" pitchFamily="34" charset="0"/>
              </a:rPr>
              <a:t>Mobile - (843) 991-0007</a:t>
            </a:r>
          </a:p>
          <a:p>
            <a:pPr algn="ctr"/>
            <a:r>
              <a:rPr lang="it-IT" sz="1050" dirty="0">
                <a:solidFill>
                  <a:schemeClr val="bg1"/>
                </a:solidFill>
                <a:effectLst>
                  <a:outerShdw blurRad="38100" dist="38100" dir="2700000" algn="tl">
                    <a:srgbClr val="000000">
                      <a:alpha val="43137"/>
                    </a:srgbClr>
                  </a:outerShdw>
                </a:effectLst>
                <a:latin typeface="Trebuchet MS" panose="020B0603020202020204" pitchFamily="34" charset="0"/>
              </a:rPr>
              <a:t>renee@carolinaoneplus.com</a:t>
            </a:r>
          </a:p>
          <a:p>
            <a:pPr algn="ctr"/>
            <a:r>
              <a:rPr lang="it-IT" sz="1050" dirty="0">
                <a:solidFill>
                  <a:schemeClr val="bg1"/>
                </a:solidFill>
                <a:effectLst>
                  <a:outerShdw blurRad="38100" dist="38100" dir="2700000" algn="tl">
                    <a:srgbClr val="000000">
                      <a:alpha val="43137"/>
                    </a:srgbClr>
                  </a:outerShdw>
                </a:effectLst>
                <a:latin typeface="Trebuchet MS" panose="020B0603020202020204" pitchFamily="34" charset="0"/>
              </a:rPr>
              <a:t>www.CharlestonHomesHotline.com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6248399" y="9714269"/>
            <a:ext cx="1066801" cy="369332"/>
          </a:xfrm>
          <a:prstGeom prst="rect">
            <a:avLst/>
          </a:prstGeom>
        </p:spPr>
        <p:txBody>
          <a:bodyPr wrap="square" anchor="ctr">
            <a:spAutoFit/>
          </a:bodyPr>
          <a:lstStyle/>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a:t>
            </a:r>
          </a:p>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1503 Palm Blvd</a:t>
            </a:r>
          </a:p>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Isle of Palms, SC 29451</a:t>
            </a:r>
          </a:p>
        </p:txBody>
      </p:sp>
      <p:sp>
        <p:nvSpPr>
          <p:cNvPr id="23" name="Rectangle 22"/>
          <p:cNvSpPr/>
          <p:nvPr/>
        </p:nvSpPr>
        <p:spPr>
          <a:xfrm>
            <a:off x="1658932" y="3595839"/>
            <a:ext cx="3997336" cy="707886"/>
          </a:xfrm>
          <a:prstGeom prst="rect">
            <a:avLst/>
          </a:prstGeom>
        </p:spPr>
        <p:txBody>
          <a:bodyPr wrap="square">
            <a:spAutoFit/>
          </a:bodyPr>
          <a:lstStyle/>
          <a:p>
            <a:pPr algn="ctr"/>
            <a:r>
              <a:rPr lang="en-US" i="1" dirty="0">
                <a:solidFill>
                  <a:schemeClr val="bg1"/>
                </a:solidFill>
                <a:effectLst>
                  <a:outerShdw blurRad="50800" dist="38100" dir="5400000" algn="t" rotWithShape="0">
                    <a:prstClr val="black">
                      <a:alpha val="40000"/>
                    </a:prstClr>
                  </a:outerShdw>
                </a:effectLst>
                <a:latin typeface="Trebuchet MS" panose="020B0603020202020204" pitchFamily="34" charset="0"/>
              </a:rPr>
              <a:t>Gorgeous "NEW" Construction near Marina in Wild Dunes!</a:t>
            </a: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6469012" y="9128228"/>
            <a:ext cx="625575" cy="616168"/>
          </a:xfrm>
          <a:prstGeom prst="rect">
            <a:avLst/>
          </a:prstGeom>
        </p:spPr>
      </p:pic>
      <p:sp>
        <p:nvSpPr>
          <p:cNvPr id="2" name="Title 1"/>
          <p:cNvSpPr>
            <a:spLocks noGrp="1"/>
          </p:cNvSpPr>
          <p:nvPr>
            <p:ph type="ctrTitle"/>
          </p:nvPr>
        </p:nvSpPr>
        <p:spPr>
          <a:xfrm>
            <a:off x="1658932" y="-38101"/>
            <a:ext cx="3997336" cy="676276"/>
          </a:xfrm>
        </p:spPr>
        <p:txBody>
          <a:bodyPr anchor="t">
            <a:noAutofit/>
            <a:scene3d>
              <a:camera prst="orthographicFront"/>
              <a:lightRig rig="soft" dir="t">
                <a:rot lat="0" lon="0" rev="17220000"/>
              </a:lightRig>
            </a:scene3d>
            <a:sp3d prstMaterial="softEdge"/>
          </a:bodyPr>
          <a:lstStyle/>
          <a:p>
            <a:r>
              <a:rPr lang="en-US" sz="24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24 Yacht Harbor </a:t>
            </a:r>
            <a: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Court</a:t>
            </a:r>
            <a:b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MLS</a:t>
            </a:r>
            <a:r>
              <a:rPr lang="en-US" sz="18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18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15030718 ~ $1,199,000</a:t>
            </a:r>
            <a:endParaRPr lang="en-US" sz="11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16"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694136" y="3615463"/>
            <a:ext cx="1655064" cy="124129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3200400" y="8001000"/>
            <a:ext cx="2895879" cy="815608"/>
          </a:xfrm>
          <a:prstGeom prst="rect">
            <a:avLst/>
          </a:prstGeom>
        </p:spPr>
        <p:txBody>
          <a:bodyPr wrap="square">
            <a:spAutoFit/>
          </a:bodyPr>
          <a:lstStyle/>
          <a:p>
            <a:r>
              <a:rPr lang="en-US" sz="1200" u="sng" dirty="0" smtClean="0">
                <a:solidFill>
                  <a:schemeClr val="bg1"/>
                </a:solidFill>
                <a:effectLst>
                  <a:outerShdw blurRad="38100" dist="38100" dir="2700000" algn="tl">
                    <a:srgbClr val="000000">
                      <a:alpha val="43137"/>
                    </a:srgbClr>
                  </a:outerShdw>
                </a:effectLst>
                <a:latin typeface="Trebuchet MS" panose="020B0603020202020204" pitchFamily="34" charset="0"/>
              </a:rPr>
              <a:t>Listed </a:t>
            </a:r>
            <a:r>
              <a:rPr lang="en-US" sz="1200" u="sng" dirty="0">
                <a:solidFill>
                  <a:schemeClr val="bg1"/>
                </a:solidFill>
                <a:effectLst>
                  <a:outerShdw blurRad="38100" dist="38100" dir="2700000" algn="tl">
                    <a:srgbClr val="000000">
                      <a:alpha val="43137"/>
                    </a:srgbClr>
                  </a:outerShdw>
                </a:effectLst>
                <a:latin typeface="Trebuchet MS" panose="020B0603020202020204" pitchFamily="34" charset="0"/>
              </a:rPr>
              <a:t>by</a:t>
            </a:r>
          </a:p>
          <a:p>
            <a: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t>Bill Donovan</a:t>
            </a: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843-991-0146</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donovans@carolinaone.com</a:t>
            </a:r>
          </a:p>
        </p:txBody>
      </p:sp>
      <p:pic>
        <p:nvPicPr>
          <p:cNvPr id="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9" y="0"/>
            <a:ext cx="1655064" cy="124129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9" y="1665351"/>
            <a:ext cx="1655064" cy="124129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23" y="3330702"/>
            <a:ext cx="1653060" cy="124129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656129" y="1665351"/>
            <a:ext cx="1655064" cy="124129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5656129" y="3330703"/>
            <a:ext cx="1655064" cy="124129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5656129" y="0"/>
            <a:ext cx="1655064" cy="124129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24" name="Subtitle 2"/>
          <p:cNvSpPr txBox="1">
            <a:spLocks/>
          </p:cNvSpPr>
          <p:nvPr/>
        </p:nvSpPr>
        <p:spPr>
          <a:xfrm>
            <a:off x="1" y="6019800"/>
            <a:ext cx="7315199" cy="3034373"/>
          </a:xfrm>
          <a:prstGeom prst="rect">
            <a:avLst/>
          </a:prstGeom>
        </p:spPr>
        <p:txBody>
          <a:bodyPr vert="horz" numCol="3" anchor="ctr">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Elevator to all levels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Lot Elevation is AE 13</a:t>
            </a:r>
          </a:p>
          <a:p>
            <a:pPr marL="171450" indent="-171450" algn="l" defTabSz="914400">
              <a:buFont typeface="Wingdings" panose="05000000000000000000" pitchFamily="2" charset="2"/>
              <a:buChar char="Ø"/>
            </a:pPr>
            <a:r>
              <a:rPr lang="en-US" sz="950" dirty="0" err="1">
                <a:solidFill>
                  <a:schemeClr val="accent1">
                    <a:lumMod val="75000"/>
                  </a:schemeClr>
                </a:solidFill>
                <a:latin typeface="Trebuchet MS" panose="020B0603020202020204" pitchFamily="34" charset="0"/>
              </a:rPr>
              <a:t>Viwinco</a:t>
            </a:r>
            <a:r>
              <a:rPr lang="en-US" sz="950" dirty="0">
                <a:solidFill>
                  <a:schemeClr val="accent1">
                    <a:lumMod val="75000"/>
                  </a:schemeClr>
                </a:solidFill>
                <a:latin typeface="Trebuchet MS" panose="020B0603020202020204" pitchFamily="34" charset="0"/>
              </a:rPr>
              <a:t> Hurricane rated windows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Raised seam metal roof</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Water faucets on front, rear, and screened porches!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(No reason for dead flowers!)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Paver Patio</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Garage is up fitted with additional electrical for golf cart charge or workshop</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heavy duty garage door, Custom Mahogany finished</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Exterior door from inside garage to rear living area and paver patio</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Hot/Cold Outdoor Shower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Spray foam insulation in attic ceiling</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Multi zoned HVAC</a:t>
            </a:r>
          </a:p>
          <a:p>
            <a:pPr marL="171450" indent="-171450" algn="l" defTabSz="914400">
              <a:buFont typeface="Wingdings" panose="05000000000000000000" pitchFamily="2" charset="2"/>
              <a:buChar char="Ø"/>
            </a:pPr>
            <a:r>
              <a:rPr lang="en-US" sz="950" dirty="0" smtClean="0">
                <a:solidFill>
                  <a:schemeClr val="accent1">
                    <a:lumMod val="75000"/>
                  </a:schemeClr>
                </a:solidFill>
                <a:latin typeface="Trebuchet MS" panose="020B0603020202020204" pitchFamily="34" charset="0"/>
              </a:rPr>
              <a:t>10'Ceilings</a:t>
            </a:r>
            <a:endParaRPr lang="en-US" sz="950" dirty="0">
              <a:solidFill>
                <a:schemeClr val="accent1">
                  <a:lumMod val="75000"/>
                </a:schemeClr>
              </a:solidFill>
              <a:latin typeface="Trebuchet MS" panose="020B0603020202020204" pitchFamily="34" charset="0"/>
            </a:endParaRP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Rosewood Cabinetry in kitchen with 2 Corner lazy Suzanne's to maximize use of space, soft close drawers, pull outs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GE Profile </a:t>
            </a:r>
            <a:r>
              <a:rPr lang="en-US" sz="950" dirty="0" smtClean="0">
                <a:solidFill>
                  <a:schemeClr val="accent1">
                    <a:lumMod val="75000"/>
                  </a:schemeClr>
                </a:solidFill>
                <a:latin typeface="Trebuchet MS" panose="020B0603020202020204" pitchFamily="34" charset="0"/>
              </a:rPr>
              <a:t>Kitchen </a:t>
            </a:r>
            <a:r>
              <a:rPr lang="en-US" sz="950" dirty="0">
                <a:solidFill>
                  <a:schemeClr val="accent1">
                    <a:lumMod val="75000"/>
                  </a:schemeClr>
                </a:solidFill>
                <a:latin typeface="Trebuchet MS" panose="020B0603020202020204" pitchFamily="34" charset="0"/>
              </a:rPr>
              <a:t>Appliances that include: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-Microwave/Convection Oven</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-Wall oven</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-Refrigerator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-Trash Compactor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a:t>
            </a:r>
            <a:r>
              <a:rPr lang="en-US" sz="950" dirty="0" smtClean="0">
                <a:solidFill>
                  <a:schemeClr val="accent1">
                    <a:lumMod val="75000"/>
                  </a:schemeClr>
                </a:solidFill>
                <a:latin typeface="Trebuchet MS" panose="020B0603020202020204" pitchFamily="34" charset="0"/>
              </a:rPr>
              <a:t>Dishwasher</a:t>
            </a:r>
            <a:endParaRPr lang="en-US" sz="950" dirty="0">
              <a:solidFill>
                <a:schemeClr val="accent1">
                  <a:lumMod val="75000"/>
                </a:schemeClr>
              </a:solidFill>
              <a:latin typeface="Trebuchet MS" panose="020B0603020202020204" pitchFamily="34" charset="0"/>
            </a:endParaRP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Deep Sinks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Garbage </a:t>
            </a:r>
            <a:r>
              <a:rPr lang="en-US" sz="950" dirty="0" smtClean="0">
                <a:solidFill>
                  <a:schemeClr val="accent1">
                    <a:lumMod val="75000"/>
                  </a:schemeClr>
                </a:solidFill>
                <a:latin typeface="Trebuchet MS" panose="020B0603020202020204" pitchFamily="34" charset="0"/>
              </a:rPr>
              <a:t>Disposal</a:t>
            </a:r>
            <a:endParaRPr lang="en-US" sz="950" dirty="0">
              <a:solidFill>
                <a:schemeClr val="accent1">
                  <a:lumMod val="75000"/>
                </a:schemeClr>
              </a:solidFill>
              <a:latin typeface="Trebuchet MS" panose="020B0603020202020204" pitchFamily="34" charset="0"/>
            </a:endParaRP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Built closets throughout all bedrooms, linen and laundry</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Granite in kitchen and all baths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tile in all bathrooms and entry and oak wood floors throughout</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Master bath elegant oval soaking tub with wand for body rinse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Oversized shower with wide glassed door entrance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Dual vanity with cosmetic seating area</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Additional cabinetry</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Separate commode area</a:t>
            </a:r>
          </a:p>
          <a:p>
            <a:pPr marL="171450" indent="-171450" algn="l" defTabSz="914400">
              <a:buFont typeface="Wingdings" panose="05000000000000000000" pitchFamily="2" charset="2"/>
              <a:buChar char="Ø"/>
            </a:pPr>
            <a:r>
              <a:rPr lang="en-US" sz="950" dirty="0" smtClean="0">
                <a:solidFill>
                  <a:schemeClr val="accent1">
                    <a:lumMod val="75000"/>
                  </a:schemeClr>
                </a:solidFill>
                <a:latin typeface="Trebuchet MS" panose="020B0603020202020204" pitchFamily="34" charset="0"/>
              </a:rPr>
              <a:t>Main </a:t>
            </a:r>
            <a:r>
              <a:rPr lang="en-US" sz="950" dirty="0">
                <a:solidFill>
                  <a:schemeClr val="accent1">
                    <a:lumMod val="75000"/>
                  </a:schemeClr>
                </a:solidFill>
                <a:latin typeface="Trebuchet MS" panose="020B0603020202020204" pitchFamily="34" charset="0"/>
              </a:rPr>
              <a:t>level Bedroom/Office with window seat with storage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and attached bath.</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Pocket doors maximize wall space.</a:t>
            </a:r>
          </a:p>
          <a:p>
            <a:pPr marL="171450" indent="-171450" algn="l" defTabSz="914400">
              <a:buFont typeface="Wingdings" panose="05000000000000000000" pitchFamily="2" charset="2"/>
              <a:buChar char="Ø"/>
            </a:pPr>
            <a:r>
              <a:rPr lang="en-US" sz="950" dirty="0" smtClean="0">
                <a:solidFill>
                  <a:schemeClr val="accent1">
                    <a:lumMod val="75000"/>
                  </a:schemeClr>
                </a:solidFill>
                <a:latin typeface="Trebuchet MS" panose="020B0603020202020204" pitchFamily="34" charset="0"/>
              </a:rPr>
              <a:t>Front </a:t>
            </a:r>
            <a:r>
              <a:rPr lang="en-US" sz="950" dirty="0">
                <a:solidFill>
                  <a:schemeClr val="accent1">
                    <a:lumMod val="75000"/>
                  </a:schemeClr>
                </a:solidFill>
                <a:latin typeface="Trebuchet MS" panose="020B0603020202020204" pitchFamily="34" charset="0"/>
              </a:rPr>
              <a:t>entry door is custom Mahogany</a:t>
            </a:r>
          </a:p>
          <a:p>
            <a:pPr marL="171450" indent="-171450" algn="l" defTabSz="914400">
              <a:buFont typeface="Wingdings" panose="05000000000000000000" pitchFamily="2" charset="2"/>
              <a:buChar char="Ø"/>
            </a:pPr>
            <a:r>
              <a:rPr lang="en-US" sz="950" dirty="0" smtClean="0">
                <a:solidFill>
                  <a:schemeClr val="accent1">
                    <a:lumMod val="75000"/>
                  </a:schemeClr>
                </a:solidFill>
                <a:latin typeface="Trebuchet MS" panose="020B0603020202020204" pitchFamily="34" charset="0"/>
              </a:rPr>
              <a:t>Boat </a:t>
            </a:r>
            <a:r>
              <a:rPr lang="en-US" sz="950" dirty="0">
                <a:solidFill>
                  <a:schemeClr val="accent1">
                    <a:lumMod val="75000"/>
                  </a:schemeClr>
                </a:solidFill>
                <a:latin typeface="Trebuchet MS" panose="020B0603020202020204" pitchFamily="34" charset="0"/>
              </a:rPr>
              <a:t>slips are available for lease and purchase Morgan's Creek Marina</a:t>
            </a:r>
          </a:p>
        </p:txBody>
      </p:sp>
      <p:pic>
        <p:nvPicPr>
          <p:cNvPr id="5" name="Picture 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12759" y="9069658"/>
            <a:ext cx="654597" cy="985839"/>
          </a:xfrm>
          <a:prstGeom prst="rect">
            <a:avLst/>
          </a:prstGeom>
        </p:spPr>
      </p:pic>
      <p:cxnSp>
        <p:nvCxnSpPr>
          <p:cNvPr id="9" name="Straight Connector 8"/>
          <p:cNvCxnSpPr/>
          <p:nvPr/>
        </p:nvCxnSpPr>
        <p:spPr>
          <a:xfrm>
            <a:off x="334980" y="6019800"/>
            <a:ext cx="664524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241</TotalTime>
  <Words>413</Words>
  <Application>Microsoft Office PowerPoint</Application>
  <PresentationFormat>Custom</PresentationFormat>
  <Paragraphs>47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24 Yacht Harbor Court MLS# 15030718 ~ $1,199,000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2016-05-06T23:33:24Z</dcterms:modified>
</cp:coreProperties>
</file>